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comments/comment1.xml" ContentType="application/vnd.openxmlformats-officedocument.presentationml.comments+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4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621" r:id="rId64"/>
    <p:sldId id="620"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618" r:id="rId245"/>
    <p:sldId id="619" r:id="rId246"/>
    <p:sldId id="496" r:id="rId247"/>
    <p:sldId id="497" r:id="rId248"/>
    <p:sldId id="498" r:id="rId249"/>
    <p:sldId id="499" r:id="rId250"/>
    <p:sldId id="500" r:id="rId251"/>
    <p:sldId id="501" r:id="rId252"/>
    <p:sldId id="502" r:id="rId253"/>
    <p:sldId id="503" r:id="rId254"/>
    <p:sldId id="616" r:id="rId255"/>
    <p:sldId id="504" r:id="rId256"/>
    <p:sldId id="505" r:id="rId257"/>
    <p:sldId id="506" r:id="rId258"/>
    <p:sldId id="507" r:id="rId259"/>
    <p:sldId id="508" r:id="rId260"/>
    <p:sldId id="509" r:id="rId261"/>
    <p:sldId id="617" r:id="rId262"/>
    <p:sldId id="510" r:id="rId263"/>
    <p:sldId id="511" r:id="rId264"/>
    <p:sldId id="512" r:id="rId265"/>
    <p:sldId id="513" r:id="rId266"/>
    <p:sldId id="514" r:id="rId267"/>
    <p:sldId id="515" r:id="rId268"/>
    <p:sldId id="516" r:id="rId269"/>
    <p:sldId id="517" r:id="rId270"/>
    <p:sldId id="518" r:id="rId271"/>
    <p:sldId id="519" r:id="rId272"/>
    <p:sldId id="520" r:id="rId273"/>
    <p:sldId id="521" r:id="rId274"/>
    <p:sldId id="522" r:id="rId275"/>
    <p:sldId id="523" r:id="rId276"/>
    <p:sldId id="524" r:id="rId277"/>
    <p:sldId id="525" r:id="rId278"/>
    <p:sldId id="526" r:id="rId279"/>
    <p:sldId id="527" r:id="rId280"/>
    <p:sldId id="528" r:id="rId281"/>
    <p:sldId id="529" r:id="rId282"/>
    <p:sldId id="530" r:id="rId283"/>
    <p:sldId id="531" r:id="rId284"/>
    <p:sldId id="532" r:id="rId285"/>
    <p:sldId id="533" r:id="rId286"/>
    <p:sldId id="534" r:id="rId287"/>
    <p:sldId id="535" r:id="rId288"/>
    <p:sldId id="536" r:id="rId289"/>
    <p:sldId id="537" r:id="rId290"/>
    <p:sldId id="538" r:id="rId291"/>
    <p:sldId id="539" r:id="rId292"/>
    <p:sldId id="540" r:id="rId293"/>
    <p:sldId id="541" r:id="rId294"/>
    <p:sldId id="542" r:id="rId295"/>
    <p:sldId id="543" r:id="rId296"/>
    <p:sldId id="544" r:id="rId297"/>
    <p:sldId id="545" r:id="rId298"/>
    <p:sldId id="546" r:id="rId299"/>
    <p:sldId id="547" r:id="rId300"/>
    <p:sldId id="548" r:id="rId301"/>
    <p:sldId id="549" r:id="rId302"/>
    <p:sldId id="550" r:id="rId303"/>
    <p:sldId id="551" r:id="rId304"/>
    <p:sldId id="552" r:id="rId305"/>
    <p:sldId id="553" r:id="rId306"/>
    <p:sldId id="554" r:id="rId307"/>
    <p:sldId id="555" r:id="rId308"/>
    <p:sldId id="556" r:id="rId309"/>
    <p:sldId id="557" r:id="rId310"/>
    <p:sldId id="558" r:id="rId311"/>
    <p:sldId id="559" r:id="rId312"/>
    <p:sldId id="560" r:id="rId313"/>
    <p:sldId id="561" r:id="rId314"/>
    <p:sldId id="562" r:id="rId315"/>
    <p:sldId id="563" r:id="rId316"/>
    <p:sldId id="564" r:id="rId317"/>
    <p:sldId id="565" r:id="rId318"/>
    <p:sldId id="566" r:id="rId319"/>
    <p:sldId id="567" r:id="rId320"/>
    <p:sldId id="638" r:id="rId321"/>
    <p:sldId id="639" r:id="rId322"/>
    <p:sldId id="640" r:id="rId323"/>
    <p:sldId id="568" r:id="rId324"/>
    <p:sldId id="569" r:id="rId325"/>
    <p:sldId id="570" r:id="rId326"/>
    <p:sldId id="571" r:id="rId327"/>
    <p:sldId id="572" r:id="rId328"/>
    <p:sldId id="573" r:id="rId329"/>
    <p:sldId id="635" r:id="rId330"/>
    <p:sldId id="636" r:id="rId331"/>
    <p:sldId id="637" r:id="rId332"/>
    <p:sldId id="574" r:id="rId333"/>
    <p:sldId id="575" r:id="rId334"/>
    <p:sldId id="576" r:id="rId335"/>
    <p:sldId id="577" r:id="rId336"/>
    <p:sldId id="578" r:id="rId337"/>
    <p:sldId id="579" r:id="rId338"/>
    <p:sldId id="641" r:id="rId339"/>
    <p:sldId id="642" r:id="rId340"/>
    <p:sldId id="643" r:id="rId341"/>
    <p:sldId id="644" r:id="rId342"/>
    <p:sldId id="645" r:id="rId343"/>
    <p:sldId id="646" r:id="rId344"/>
    <p:sldId id="647" r:id="rId345"/>
    <p:sldId id="580" r:id="rId346"/>
    <p:sldId id="581" r:id="rId347"/>
    <p:sldId id="582" r:id="rId348"/>
    <p:sldId id="583" r:id="rId349"/>
    <p:sldId id="584" r:id="rId350"/>
    <p:sldId id="585" r:id="rId351"/>
    <p:sldId id="586" r:id="rId352"/>
    <p:sldId id="587" r:id="rId353"/>
    <p:sldId id="588" r:id="rId354"/>
    <p:sldId id="589" r:id="rId355"/>
    <p:sldId id="590" r:id="rId356"/>
    <p:sldId id="591" r:id="rId357"/>
    <p:sldId id="592" r:id="rId358"/>
    <p:sldId id="593" r:id="rId359"/>
    <p:sldId id="594" r:id="rId360"/>
    <p:sldId id="595" r:id="rId361"/>
    <p:sldId id="596" r:id="rId362"/>
    <p:sldId id="597" r:id="rId363"/>
    <p:sldId id="598" r:id="rId364"/>
    <p:sldId id="599" r:id="rId365"/>
    <p:sldId id="600" r:id="rId366"/>
    <p:sldId id="601" r:id="rId367"/>
    <p:sldId id="602" r:id="rId368"/>
    <p:sldId id="603" r:id="rId369"/>
    <p:sldId id="604" r:id="rId370"/>
    <p:sldId id="605" r:id="rId371"/>
    <p:sldId id="606" r:id="rId372"/>
    <p:sldId id="607" r:id="rId373"/>
    <p:sldId id="608" r:id="rId374"/>
    <p:sldId id="609" r:id="rId375"/>
    <p:sldId id="610" r:id="rId376"/>
    <p:sldId id="611" r:id="rId377"/>
    <p:sldId id="612" r:id="rId378"/>
    <p:sldId id="613" r:id="rId379"/>
    <p:sldId id="614" r:id="rId380"/>
    <p:sldId id="615" r:id="rId381"/>
    <p:sldId id="634" r:id="rId382"/>
    <p:sldId id="622" r:id="rId383"/>
    <p:sldId id="623" r:id="rId384"/>
    <p:sldId id="624" r:id="rId385"/>
    <p:sldId id="625" r:id="rId386"/>
    <p:sldId id="626" r:id="rId387"/>
    <p:sldId id="627" r:id="rId388"/>
    <p:sldId id="628" r:id="rId389"/>
    <p:sldId id="629" r:id="rId390"/>
    <p:sldId id="630" r:id="rId391"/>
    <p:sldId id="631" r:id="rId392"/>
    <p:sldId id="632" r:id="rId393"/>
    <p:sldId id="633" r:id="rId394"/>
    <p:sldId id="649" r:id="rId395"/>
    <p:sldId id="652" r:id="rId396"/>
    <p:sldId id="650" r:id="rId397"/>
    <p:sldId id="654" r:id="rId398"/>
    <p:sldId id="655" r:id="rId399"/>
    <p:sldId id="656" r:id="rId400"/>
    <p:sldId id="657" r:id="rId401"/>
    <p:sldId id="658" r:id="rId402"/>
    <p:sldId id="659" r:id="rId403"/>
    <p:sldId id="660" r:id="rId404"/>
    <p:sldId id="661" r:id="rId405"/>
    <p:sldId id="662" r:id="rId406"/>
    <p:sldId id="663" r:id="rId407"/>
    <p:sldId id="664" r:id="rId408"/>
    <p:sldId id="665" r:id="rId409"/>
    <p:sldId id="666" r:id="rId410"/>
    <p:sldId id="667" r:id="rId411"/>
    <p:sldId id="669" r:id="rId412"/>
    <p:sldId id="668" r:id="rId413"/>
    <p:sldId id="670" r:id="rId414"/>
    <p:sldId id="671" r:id="rId415"/>
    <p:sldId id="672" r:id="rId416"/>
    <p:sldId id="673" r:id="rId417"/>
    <p:sldId id="651" r:id="rId418"/>
    <p:sldId id="674" r:id="rId419"/>
    <p:sldId id="675" r:id="rId420"/>
    <p:sldId id="676" r:id="rId421"/>
    <p:sldId id="677" r:id="rId422"/>
    <p:sldId id="678" r:id="rId423"/>
    <p:sldId id="653" r:id="rId424"/>
  </p:sldIdLst>
  <p:sldSz cx="9144000" cy="6858000" type="screen4x3"/>
  <p:notesSz cx="6797675" cy="987266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6" roundtripDataSignature="AMtx7mhtGOY0KTpZO5023s7YvxmJWP8Nm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EFB15B-CB51-439E-9BBE-475FB3A6CB34}">
  <a:tblStyle styleId="{94EFB15B-CB51-439E-9BBE-475FB3A6CB3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5940" autoAdjust="0"/>
  </p:normalViewPr>
  <p:slideViewPr>
    <p:cSldViewPr snapToGrid="0">
      <p:cViewPr>
        <p:scale>
          <a:sx n="103" d="100"/>
          <a:sy n="103" d="100"/>
        </p:scale>
        <p:origin x="1073" y="5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customschemas.google.com/relationships/presentationmetadata" Target="meta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presProps" Target="presProps.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notesMaster" Target="notesMasters/notesMaster1.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commentAuthors" Target="commentAuthors.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10-07T12:01:42.607" idx="1">
    <p:pos x="10" y="10"/>
    <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H2vymS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53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49687" y="0"/>
            <a:ext cx="2946400" cy="4953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9450" y="4751387"/>
            <a:ext cx="5438775" cy="388778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377362"/>
            <a:ext cx="2946400" cy="4953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SzPts val="1400"/>
              <a:buNone/>
              <a:defRPr sz="2400" b="0" i="0" u="none" strike="noStrike" cap="none">
                <a:solidFill>
                  <a:srgbClr val="000000"/>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49687" y="9377362"/>
            <a:ext cx="2946400" cy="495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a:solidFill>
                  <a:srgbClr val="000000"/>
                </a:solidFill>
                <a:latin typeface="Tahoma"/>
                <a:ea typeface="Tahoma"/>
                <a:cs typeface="Tahoma"/>
                <a:sym typeface="Tahoma"/>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9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9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10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10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0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10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10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8" name="Google Shape;778;p10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0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10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0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10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10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10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0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10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10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0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10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0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10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11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p11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11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11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11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11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1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11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1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11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1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9" name="Google Shape;899;p11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6" name="Google Shape;906;p12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12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12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1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p12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4" name="Google Shape;934;p12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1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p12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2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2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1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2" name="Google Shape;962;p12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12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13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1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3" name="Google Shape;983;p13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p1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0" name="Google Shape;990;p13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13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13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 name="Google Shape;1011;p13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13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1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13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13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13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p14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4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1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14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14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14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1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2" name="Google Shape;1082;p14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p1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9" name="Google Shape;1089;p14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6" name="Google Shape;1096;p14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p14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5: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1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0" name="Google Shape;1110;p14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7" name="Google Shape;1117;p15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p15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1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15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1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8" name="Google Shape;1138;p15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p1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5" name="Google Shape;1145;p15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15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15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1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6" name="Google Shape;1166;p15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15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6: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5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0" name="Google Shape;1180;p15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6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p16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4" name="Google Shape;1194;p16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16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1" name="Google Shape;1201;p16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6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16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6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16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16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2" name="Google Shape;1222;p16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16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16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6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16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16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p16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16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6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17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p17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17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p17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17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17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17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8" name="Google Shape;1278;p17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7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17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7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7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p17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9" name="Google Shape;1299;p17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17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6" name="Google Shape;1306;p17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17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4" name="Google Shape;1314;p17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17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1" name="Google Shape;1321;p17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18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18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8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6" name="Google Shape;1336;p18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8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18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18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0" name="Google Shape;1350;p18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8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p18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8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4" name="Google Shape;1364;p18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8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1" name="Google Shape;1371;p18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8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8" name="Google Shape;1378;p18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18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5" name="Google Shape;1385;p18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18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18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19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9" name="Google Shape;1399;p19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9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6" name="Google Shape;1406;p19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9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3" name="Google Shape;1413;p19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9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0" name="Google Shape;1420;p19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19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7" name="Google Shape;1427;p19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19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19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p19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p19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9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19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9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p19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9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2" name="Google Shape;1462;p19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20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9" name="Google Shape;1469;p20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20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6" name="Google Shape;1476;p20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20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3" name="Google Shape;1483;p20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20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0" name="Google Shape;1490;p20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20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7" name="Google Shape;1497;p20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20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p20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20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1" name="Google Shape;1511;p20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p20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8" name="Google Shape;1518;p20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20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9" name="Google Shape;1529;p20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20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20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p2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3" name="Google Shape;1543;p21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2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0" name="Google Shape;1550;p21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p2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7" name="Google Shape;1557;p21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2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5" name="Google Shape;1565;p21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2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2" name="Google Shape;1572;p21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2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9" name="Google Shape;1579;p21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2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7" name="Google Shape;1587;p21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2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4" name="Google Shape;1594;p21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2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1" name="Google Shape;1601;p21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p2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8" name="Google Shape;1608;p21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2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6" name="Google Shape;1616;p22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p2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4" name="Google Shape;1624;p22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2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1" name="Google Shape;1631;p22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2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8" name="Google Shape;1638;p22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2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5" name="Google Shape;1645;p22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2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2" name="Google Shape;1652;p22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9" name="Google Shape;1659;p22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p2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6" name="Google Shape;1666;p22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p2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3" name="Google Shape;1673;p22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p2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0" name="Google Shape;1680;p22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2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0" name="Google Shape;1690;p23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2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0" name="Google Shape;1700;p23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p2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7" name="Google Shape;1707;p23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2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4" name="Google Shape;1714;p23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p2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0" name="Google Shape;1720;p23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2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8" name="Google Shape;1728;p23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2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6" name="Google Shape;1736;p23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2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5" name="Google Shape;1745;p237: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2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1" name="Google Shape;1751;p23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p2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7" name="Google Shape;1757;p23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2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3" name="Google Shape;1763;p24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2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9" name="Google Shape;1769;p24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p2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5" name="Google Shape;1775;p24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p2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p24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2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7" name="Google Shape;1787;p24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2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3" name="Google Shape;1793;p24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2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9" name="Google Shape;1799;p24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3"/>
        <p:cNvGrpSpPr/>
        <p:nvPr/>
      </p:nvGrpSpPr>
      <p:grpSpPr>
        <a:xfrm>
          <a:off x="0" y="0"/>
          <a:ext cx="0" cy="0"/>
          <a:chOff x="0" y="0"/>
          <a:chExt cx="0" cy="0"/>
        </a:xfrm>
      </p:grpSpPr>
      <p:sp>
        <p:nvSpPr>
          <p:cNvPr id="1804" name="Google Shape;1804;p2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5" name="Google Shape;1805;p24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2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1" name="Google Shape;1811;p24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p2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7" name="Google Shape;1817;p24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p2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7" name="Google Shape;1827;p25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2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6" name="Google Shape;1836;p25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p2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2" name="Google Shape;1842;p25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p2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8" name="Google Shape;1848;p25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p2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p25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p2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6" name="Google Shape;1866;p25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p2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3" name="Google Shape;1873;p25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p2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p25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5" name="Google Shape;1885;p25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25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1" name="Google Shape;1891;p25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26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26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2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3" name="Google Shape;1903;p26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6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0" name="Google Shape;1910;p26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6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6" name="Google Shape;1916;p26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26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2" name="Google Shape;1922;p26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26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8" name="Google Shape;1928;p26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p26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4" name="Google Shape;1934;p26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26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0" name="Google Shape;1940;p26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26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26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p26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3" name="Google Shape;1953;p26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p27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9" name="Google Shape;1959;p27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27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5" name="Google Shape;1965;p27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27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2" name="Google Shape;1972;p272: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p27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8" name="Google Shape;1978;p27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27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4" name="Google Shape;1984;p27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p27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0" name="Google Shape;1990;p27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p27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1" name="Google Shape;2001;p27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p27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7" name="Google Shape;2007;p27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p27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3" name="Google Shape;2013;p27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p27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9" name="Google Shape;2019;p27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p28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5" name="Google Shape;2025;p28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p28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1" name="Google Shape;2031;p28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p28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7" name="Google Shape;2037;p28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28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3" name="Google Shape;2043;p28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28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9" name="Google Shape;2049;p28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28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5" name="Google Shape;2055;p28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28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28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28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7" name="Google Shape;2067;p28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28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p28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p28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9" name="Google Shape;2079;p28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29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5" name="Google Shape;2085;p29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p29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1" name="Google Shape;2091;p29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29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 name="Google Shape;2097;p29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29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3" name="Google Shape;2103;p29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29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9" name="Google Shape;2109;p29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29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6" name="Google Shape;2116;p29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29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2" name="Google Shape;2122;p29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29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8" name="Google Shape;2128;p29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29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p29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3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29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0" name="Google Shape;2140;p29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p30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6" name="Google Shape;2146;p30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30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2" name="Google Shape;2152;p30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30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8" name="Google Shape;2158;p30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p30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5" name="Google Shape;2165;p30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30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1" name="Google Shape;2171;p30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30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8" name="Google Shape;2178;p30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p30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4" name="Google Shape;2184;p30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30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0" name="Google Shape;2190;p30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p30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6" name="Google Shape;2196;p30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31:notes"/>
          <p:cNvSpPr>
            <a:spLocks noGrp="1" noRot="1" noChangeAspect="1"/>
          </p:cNvSpPr>
          <p:nvPr>
            <p:ph type="sldImg" idx="2"/>
          </p:nvPr>
        </p:nvSpPr>
        <p:spPr>
          <a:xfrm>
            <a:off x="1177925" y="1233487"/>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p30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2" name="Google Shape;2202;p30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p31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8" name="Google Shape;2208;p31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31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4" name="Google Shape;2214;p31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p31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0" name="Google Shape;2220;p31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p31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6" name="Google Shape;2226;p31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31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3" name="Google Shape;2233;p31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p31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2" name="Google Shape;2242;p31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31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9" name="Google Shape;2249;p31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31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8" name="Google Shape;2258;p31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31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6" name="Google Shape;2266;p31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3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31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3" name="Google Shape;2273;p31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p32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1" name="Google Shape;2281;p32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p32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8" name="Google Shape;2288;p32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p32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5" name="Google Shape;2295;p32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p32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2" name="Google Shape;2302;p32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p32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9" name="Google Shape;2309;p32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p32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7" name="Google Shape;2317;p32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32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4" name="Google Shape;2324;p32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p32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p32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p32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8" name="Google Shape;2338;p32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3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p32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5" name="Google Shape;2345;p32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p33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2" name="Google Shape;2352;p33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p33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9" name="Google Shape;2359;p33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33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33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33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3" name="Google Shape;2373;p33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p3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0" name="Google Shape;2380;p33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p3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7" name="Google Shape;2387;p33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3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3" name="Google Shape;2393;p33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3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9" name="Google Shape;2399;p33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p3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5" name="Google Shape;2405;p33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p3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1" name="Google Shape;2411;p33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p3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7" name="Google Shape;2417;p34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p3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3" name="Google Shape;2423;p34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p3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9" name="Google Shape;2429;p34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3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5" name="Google Shape;2435;p34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3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1" name="Google Shape;2441;p34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3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7" name="Google Shape;2447;p34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3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3" name="Google Shape;2453;p34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3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9" name="Google Shape;2459;p34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p3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5" name="Google Shape;2465;p34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3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p3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1" name="Google Shape;2471;p34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p3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8" name="Google Shape;2478;p35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p3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5" name="Google Shape;2485;p35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p3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2" name="Google Shape;2492;p35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p3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8" name="Google Shape;2498;p35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p3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5" name="Google Shape;2505;p35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3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1" name="Google Shape;2511;p35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p3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8" name="Google Shape;2518;p35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3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4" name="Google Shape;2524;p35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3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0" name="Google Shape;2530;p35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3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f68c634825_0_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f68c634825_0_6:notes"/>
          <p:cNvSpPr txBox="1">
            <a:spLocks noGrp="1"/>
          </p:cNvSpPr>
          <p:nvPr>
            <p:ph type="body" idx="1"/>
          </p:nvPr>
        </p:nvSpPr>
        <p:spPr>
          <a:xfrm>
            <a:off x="679450" y="4751387"/>
            <a:ext cx="5438700" cy="388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7" name="Google Shape;2537;gf68c634825_0_6:notes"/>
          <p:cNvSpPr txBox="1">
            <a:spLocks noGrp="1"/>
          </p:cNvSpPr>
          <p:nvPr>
            <p:ph type="sldNum" idx="12"/>
          </p:nvPr>
        </p:nvSpPr>
        <p:spPr>
          <a:xfrm>
            <a:off x="3849687" y="9377362"/>
            <a:ext cx="2946300" cy="495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ahoma"/>
              <a:buNone/>
            </a:pPr>
            <a:fld id="{00000000-1234-1234-1234-123412341234}" type="slidenum">
              <a:rPr lang="en-US"/>
              <a:t>378</a:t>
            </a:fld>
            <a:endParaRPr sz="1400">
              <a:latin typeface="Arial"/>
              <a:ea typeface="Arial"/>
              <a:cs typeface="Arial"/>
              <a:sym typeface="Arial"/>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f68c634825_0_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f68c634825_0_0:notes"/>
          <p:cNvSpPr txBox="1">
            <a:spLocks noGrp="1"/>
          </p:cNvSpPr>
          <p:nvPr>
            <p:ph type="body" idx="1"/>
          </p:nvPr>
        </p:nvSpPr>
        <p:spPr>
          <a:xfrm>
            <a:off x="679450" y="4751387"/>
            <a:ext cx="5438700" cy="388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4" name="Google Shape;2544;gf68c634825_0_0:notes"/>
          <p:cNvSpPr txBox="1">
            <a:spLocks noGrp="1"/>
          </p:cNvSpPr>
          <p:nvPr>
            <p:ph type="sldNum" idx="12"/>
          </p:nvPr>
        </p:nvSpPr>
        <p:spPr>
          <a:xfrm>
            <a:off x="3849687" y="9377362"/>
            <a:ext cx="2946300" cy="495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ahoma"/>
              <a:buNone/>
            </a:pPr>
            <a:fld id="{00000000-1234-1234-1234-123412341234}" type="slidenum">
              <a:rPr lang="en-US"/>
              <a:t>379</a:t>
            </a:fld>
            <a:endParaRPr sz="1400">
              <a:latin typeface="Arial"/>
              <a:ea typeface="Arial"/>
              <a:cs typeface="Arial"/>
              <a:sym typeface="Arial"/>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smtClean="0">
                <a:solidFill>
                  <a:srgbClr val="000000"/>
                </a:solidFill>
                <a:latin typeface="Tahoma"/>
                <a:ea typeface="Tahoma"/>
                <a:cs typeface="Tahoma"/>
                <a:sym typeface="Tahoma"/>
              </a:rPr>
              <a:t>416</a:t>
            </a:fld>
            <a:endParaRPr lang="en-US"/>
          </a:p>
        </p:txBody>
      </p:sp>
    </p:spTree>
    <p:extLst>
      <p:ext uri="{BB962C8B-B14F-4D97-AF65-F5344CB8AC3E}">
        <p14:creationId xmlns:p14="http://schemas.microsoft.com/office/powerpoint/2010/main" val="4170710190"/>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77925" y="1233488"/>
            <a:ext cx="4441825" cy="333216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smtClean="0">
                <a:solidFill>
                  <a:srgbClr val="000000"/>
                </a:solidFill>
                <a:latin typeface="Tahoma"/>
                <a:ea typeface="Tahoma"/>
                <a:cs typeface="Tahoma"/>
                <a:sym typeface="Tahoma"/>
              </a:rPr>
              <a:t>417</a:t>
            </a:fld>
            <a:endParaRPr lang="en-US"/>
          </a:p>
        </p:txBody>
      </p:sp>
    </p:spTree>
    <p:extLst>
      <p:ext uri="{BB962C8B-B14F-4D97-AF65-F5344CB8AC3E}">
        <p14:creationId xmlns:p14="http://schemas.microsoft.com/office/powerpoint/2010/main" val="176095193"/>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77925" y="1233488"/>
            <a:ext cx="4441825" cy="3332162"/>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Tahoma"/>
              <a:buNone/>
            </a:pPr>
            <a:fld id="{00000000-1234-1234-1234-123412341234}" type="slidenum">
              <a:rPr lang="en-US" sz="1200" b="0" i="0" u="none" strike="noStrike" cap="none" smtClean="0">
                <a:solidFill>
                  <a:srgbClr val="000000"/>
                </a:solidFill>
                <a:latin typeface="Tahoma"/>
                <a:ea typeface="Tahoma"/>
                <a:cs typeface="Tahoma"/>
                <a:sym typeface="Tahoma"/>
              </a:rPr>
              <a:t>418</a:t>
            </a:fld>
            <a:endParaRPr lang="en-US"/>
          </a:p>
        </p:txBody>
      </p:sp>
    </p:spTree>
    <p:extLst>
      <p:ext uri="{BB962C8B-B14F-4D97-AF65-F5344CB8AC3E}">
        <p14:creationId xmlns:p14="http://schemas.microsoft.com/office/powerpoint/2010/main" val="1212559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4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4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4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4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4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4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4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5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5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5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5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5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5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5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5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5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5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5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5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5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5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5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5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6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6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6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6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6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0118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6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6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6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6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6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6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6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6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6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6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6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6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6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6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7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7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7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7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7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7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7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7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7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7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7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7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7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7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p7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7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7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7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8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8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8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8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8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8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8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8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8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8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8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8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8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8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9: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89: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0: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90: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91: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91: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92: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92: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93: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p93: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94: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94: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95: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95: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96: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96: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7: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97: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8:notes"/>
          <p:cNvSpPr txBox="1">
            <a:spLocks noGrp="1"/>
          </p:cNvSpPr>
          <p:nvPr>
            <p:ph type="body" idx="1"/>
          </p:nvPr>
        </p:nvSpPr>
        <p:spPr>
          <a:xfrm>
            <a:off x="679450" y="4751387"/>
            <a:ext cx="5438775" cy="388778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98:notes"/>
          <p:cNvSpPr>
            <a:spLocks noGrp="1" noRot="1" noChangeAspect="1"/>
          </p:cNvSpPr>
          <p:nvPr>
            <p:ph type="sldImg" idx="2"/>
          </p:nvPr>
        </p:nvSpPr>
        <p:spPr>
          <a:xfrm>
            <a:off x="1177925" y="1233488"/>
            <a:ext cx="444182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4"/>
        <p:cNvGrpSpPr/>
        <p:nvPr/>
      </p:nvGrpSpPr>
      <p:grpSpPr>
        <a:xfrm>
          <a:off x="0" y="0"/>
          <a:ext cx="0" cy="0"/>
          <a:chOff x="0" y="0"/>
          <a:chExt cx="0" cy="0"/>
        </a:xfrm>
      </p:grpSpPr>
      <p:sp>
        <p:nvSpPr>
          <p:cNvPr id="15" name="Google Shape;15;p360"/>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mpact"/>
                <a:ea typeface="Impact"/>
                <a:cs typeface="Impact"/>
                <a:sym typeface="Impac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60"/>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chemeClr val="dk1"/>
              </a:buClr>
              <a:buSzPts val="2400"/>
              <a:buFont typeface="Tahoma"/>
              <a:buNone/>
              <a:defRPr sz="2400"/>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6"/>
        <p:cNvGrpSpPr/>
        <p:nvPr/>
      </p:nvGrpSpPr>
      <p:grpSpPr>
        <a:xfrm>
          <a:off x="0" y="0"/>
          <a:ext cx="0" cy="0"/>
          <a:chOff x="0" y="0"/>
          <a:chExt cx="0" cy="0"/>
        </a:xfrm>
      </p:grpSpPr>
      <p:sp>
        <p:nvSpPr>
          <p:cNvPr id="47" name="Google Shape;47;p3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ahoma"/>
              <a:buNone/>
              <a:defRPr sz="2400" b="1"/>
            </a:lvl1pPr>
            <a:lvl2pPr marL="914400" lvl="1" indent="-228600" algn="l">
              <a:spcBef>
                <a:spcPts val="400"/>
              </a:spcBef>
              <a:spcAft>
                <a:spcPts val="0"/>
              </a:spcAft>
              <a:buClr>
                <a:schemeClr val="dk1"/>
              </a:buClr>
              <a:buSzPts val="2000"/>
              <a:buFont typeface="Tahoma"/>
              <a:buNone/>
              <a:defRPr sz="2000" b="1"/>
            </a:lvl2pPr>
            <a:lvl3pPr marL="1371600" lvl="2" indent="-228600" algn="l">
              <a:spcBef>
                <a:spcPts val="360"/>
              </a:spcBef>
              <a:spcAft>
                <a:spcPts val="0"/>
              </a:spcAft>
              <a:buClr>
                <a:schemeClr val="dk1"/>
              </a:buClr>
              <a:buSzPts val="1800"/>
              <a:buFont typeface="Tahoma"/>
              <a:buNone/>
              <a:defRPr sz="1800" b="1"/>
            </a:lvl3pPr>
            <a:lvl4pPr marL="1828800" lvl="3" indent="-228600" algn="l">
              <a:spcBef>
                <a:spcPts val="320"/>
              </a:spcBef>
              <a:spcAft>
                <a:spcPts val="0"/>
              </a:spcAft>
              <a:buClr>
                <a:schemeClr val="dk1"/>
              </a:buClr>
              <a:buSzPts val="1600"/>
              <a:buFont typeface="Tahoma"/>
              <a:buNone/>
              <a:defRPr sz="1600" b="1"/>
            </a:lvl4pPr>
            <a:lvl5pPr marL="2286000" lvl="4" indent="-228600" algn="l">
              <a:spcBef>
                <a:spcPts val="320"/>
              </a:spcBef>
              <a:spcAft>
                <a:spcPts val="0"/>
              </a:spcAft>
              <a:buClr>
                <a:schemeClr val="dk1"/>
              </a:buClr>
              <a:buSzPts val="1600"/>
              <a:buFont typeface="Tahoma"/>
              <a:buNone/>
              <a:defRPr sz="1600" b="1"/>
            </a:lvl5pPr>
            <a:lvl6pPr marL="2743200" lvl="5" indent="-228600" algn="l">
              <a:spcBef>
                <a:spcPts val="320"/>
              </a:spcBef>
              <a:spcAft>
                <a:spcPts val="0"/>
              </a:spcAft>
              <a:buClr>
                <a:schemeClr val="dk1"/>
              </a:buClr>
              <a:buSzPts val="1600"/>
              <a:buFont typeface="Tahoma"/>
              <a:buNone/>
              <a:defRPr sz="1600" b="1"/>
            </a:lvl6pPr>
            <a:lvl7pPr marL="3200400" lvl="6" indent="-228600" algn="l">
              <a:spcBef>
                <a:spcPts val="320"/>
              </a:spcBef>
              <a:spcAft>
                <a:spcPts val="0"/>
              </a:spcAft>
              <a:buClr>
                <a:schemeClr val="dk1"/>
              </a:buClr>
              <a:buSzPts val="1600"/>
              <a:buFont typeface="Tahoma"/>
              <a:buNone/>
              <a:defRPr sz="1600" b="1"/>
            </a:lvl7pPr>
            <a:lvl8pPr marL="3657600" lvl="7" indent="-228600" algn="l">
              <a:spcBef>
                <a:spcPts val="320"/>
              </a:spcBef>
              <a:spcAft>
                <a:spcPts val="0"/>
              </a:spcAft>
              <a:buClr>
                <a:schemeClr val="dk1"/>
              </a:buClr>
              <a:buSzPts val="1600"/>
              <a:buFont typeface="Tahoma"/>
              <a:buNone/>
              <a:defRPr sz="1600" b="1"/>
            </a:lvl8pPr>
            <a:lvl9pPr marL="4114800" lvl="8" indent="-228600" algn="l">
              <a:spcBef>
                <a:spcPts val="320"/>
              </a:spcBef>
              <a:spcAft>
                <a:spcPts val="0"/>
              </a:spcAft>
              <a:buClr>
                <a:schemeClr val="dk1"/>
              </a:buClr>
              <a:buSzPts val="1600"/>
              <a:buFont typeface="Tahoma"/>
              <a:buNone/>
              <a:defRPr sz="1600" b="1"/>
            </a:lvl9pPr>
          </a:lstStyle>
          <a:p>
            <a:endParaRPr/>
          </a:p>
        </p:txBody>
      </p:sp>
      <p:sp>
        <p:nvSpPr>
          <p:cNvPr id="49" name="Google Shape;49;p37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Tahoma"/>
              <a:buChar char="•"/>
              <a:defRPr sz="2400"/>
            </a:lvl1pPr>
            <a:lvl2pPr marL="914400" lvl="1" indent="-355600" algn="l">
              <a:spcBef>
                <a:spcPts val="400"/>
              </a:spcBef>
              <a:spcAft>
                <a:spcPts val="0"/>
              </a:spcAft>
              <a:buClr>
                <a:schemeClr val="dk1"/>
              </a:buClr>
              <a:buSzPts val="2000"/>
              <a:buFont typeface="Tahoma"/>
              <a:buChar char="–"/>
              <a:defRPr sz="2000"/>
            </a:lvl2pPr>
            <a:lvl3pPr marL="1371600" lvl="2" indent="-342900" algn="l">
              <a:spcBef>
                <a:spcPts val="360"/>
              </a:spcBef>
              <a:spcAft>
                <a:spcPts val="0"/>
              </a:spcAft>
              <a:buClr>
                <a:schemeClr val="dk1"/>
              </a:buClr>
              <a:buSzPts val="1800"/>
              <a:buFont typeface="Tahoma"/>
              <a:buChar char="•"/>
              <a:defRPr sz="1800"/>
            </a:lvl3pPr>
            <a:lvl4pPr marL="1828800" lvl="3" indent="-330200" algn="l">
              <a:spcBef>
                <a:spcPts val="320"/>
              </a:spcBef>
              <a:spcAft>
                <a:spcPts val="0"/>
              </a:spcAft>
              <a:buClr>
                <a:schemeClr val="dk1"/>
              </a:buClr>
              <a:buSzPts val="1600"/>
              <a:buFont typeface="Tahoma"/>
              <a:buChar char="–"/>
              <a:defRPr sz="1600"/>
            </a:lvl4pPr>
            <a:lvl5pPr marL="2286000" lvl="4" indent="-330200" algn="l">
              <a:spcBef>
                <a:spcPts val="320"/>
              </a:spcBef>
              <a:spcAft>
                <a:spcPts val="0"/>
              </a:spcAft>
              <a:buClr>
                <a:schemeClr val="dk1"/>
              </a:buClr>
              <a:buSzPts val="1600"/>
              <a:buFont typeface="Tahoma"/>
              <a:buChar char="»"/>
              <a:defRPr sz="1600"/>
            </a:lvl5pPr>
            <a:lvl6pPr marL="2743200" lvl="5" indent="-330200" algn="l">
              <a:spcBef>
                <a:spcPts val="320"/>
              </a:spcBef>
              <a:spcAft>
                <a:spcPts val="0"/>
              </a:spcAft>
              <a:buClr>
                <a:schemeClr val="dk1"/>
              </a:buClr>
              <a:buSzPts val="1600"/>
              <a:buFont typeface="Tahoma"/>
              <a:buChar char="»"/>
              <a:defRPr sz="1600"/>
            </a:lvl6pPr>
            <a:lvl7pPr marL="3200400" lvl="6" indent="-330200" algn="l">
              <a:spcBef>
                <a:spcPts val="320"/>
              </a:spcBef>
              <a:spcAft>
                <a:spcPts val="0"/>
              </a:spcAft>
              <a:buClr>
                <a:schemeClr val="dk1"/>
              </a:buClr>
              <a:buSzPts val="1600"/>
              <a:buFont typeface="Tahoma"/>
              <a:buChar char="»"/>
              <a:defRPr sz="1600"/>
            </a:lvl7pPr>
            <a:lvl8pPr marL="3657600" lvl="7" indent="-330200" algn="l">
              <a:spcBef>
                <a:spcPts val="320"/>
              </a:spcBef>
              <a:spcAft>
                <a:spcPts val="0"/>
              </a:spcAft>
              <a:buClr>
                <a:schemeClr val="dk1"/>
              </a:buClr>
              <a:buSzPts val="1600"/>
              <a:buFont typeface="Tahoma"/>
              <a:buChar char="»"/>
              <a:defRPr sz="1600"/>
            </a:lvl8pPr>
            <a:lvl9pPr marL="4114800" lvl="8" indent="-330200" algn="l">
              <a:spcBef>
                <a:spcPts val="320"/>
              </a:spcBef>
              <a:spcAft>
                <a:spcPts val="0"/>
              </a:spcAft>
              <a:buClr>
                <a:schemeClr val="dk1"/>
              </a:buClr>
              <a:buSzPts val="1600"/>
              <a:buFont typeface="Tahoma"/>
              <a:buChar char="»"/>
              <a:defRPr sz="1600"/>
            </a:lvl9pPr>
          </a:lstStyle>
          <a:p>
            <a:endParaRPr/>
          </a:p>
        </p:txBody>
      </p:sp>
      <p:sp>
        <p:nvSpPr>
          <p:cNvPr id="50" name="Google Shape;50;p37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Tahoma"/>
              <a:buNone/>
              <a:defRPr sz="2400" b="1"/>
            </a:lvl1pPr>
            <a:lvl2pPr marL="914400" lvl="1" indent="-228600" algn="l">
              <a:spcBef>
                <a:spcPts val="400"/>
              </a:spcBef>
              <a:spcAft>
                <a:spcPts val="0"/>
              </a:spcAft>
              <a:buClr>
                <a:schemeClr val="dk1"/>
              </a:buClr>
              <a:buSzPts val="2000"/>
              <a:buFont typeface="Tahoma"/>
              <a:buNone/>
              <a:defRPr sz="2000" b="1"/>
            </a:lvl2pPr>
            <a:lvl3pPr marL="1371600" lvl="2" indent="-228600" algn="l">
              <a:spcBef>
                <a:spcPts val="360"/>
              </a:spcBef>
              <a:spcAft>
                <a:spcPts val="0"/>
              </a:spcAft>
              <a:buClr>
                <a:schemeClr val="dk1"/>
              </a:buClr>
              <a:buSzPts val="1800"/>
              <a:buFont typeface="Tahoma"/>
              <a:buNone/>
              <a:defRPr sz="1800" b="1"/>
            </a:lvl3pPr>
            <a:lvl4pPr marL="1828800" lvl="3" indent="-228600" algn="l">
              <a:spcBef>
                <a:spcPts val="320"/>
              </a:spcBef>
              <a:spcAft>
                <a:spcPts val="0"/>
              </a:spcAft>
              <a:buClr>
                <a:schemeClr val="dk1"/>
              </a:buClr>
              <a:buSzPts val="1600"/>
              <a:buFont typeface="Tahoma"/>
              <a:buNone/>
              <a:defRPr sz="1600" b="1"/>
            </a:lvl4pPr>
            <a:lvl5pPr marL="2286000" lvl="4" indent="-228600" algn="l">
              <a:spcBef>
                <a:spcPts val="320"/>
              </a:spcBef>
              <a:spcAft>
                <a:spcPts val="0"/>
              </a:spcAft>
              <a:buClr>
                <a:schemeClr val="dk1"/>
              </a:buClr>
              <a:buSzPts val="1600"/>
              <a:buFont typeface="Tahoma"/>
              <a:buNone/>
              <a:defRPr sz="1600" b="1"/>
            </a:lvl5pPr>
            <a:lvl6pPr marL="2743200" lvl="5" indent="-228600" algn="l">
              <a:spcBef>
                <a:spcPts val="320"/>
              </a:spcBef>
              <a:spcAft>
                <a:spcPts val="0"/>
              </a:spcAft>
              <a:buClr>
                <a:schemeClr val="dk1"/>
              </a:buClr>
              <a:buSzPts val="1600"/>
              <a:buFont typeface="Tahoma"/>
              <a:buNone/>
              <a:defRPr sz="1600" b="1"/>
            </a:lvl6pPr>
            <a:lvl7pPr marL="3200400" lvl="6" indent="-228600" algn="l">
              <a:spcBef>
                <a:spcPts val="320"/>
              </a:spcBef>
              <a:spcAft>
                <a:spcPts val="0"/>
              </a:spcAft>
              <a:buClr>
                <a:schemeClr val="dk1"/>
              </a:buClr>
              <a:buSzPts val="1600"/>
              <a:buFont typeface="Tahoma"/>
              <a:buNone/>
              <a:defRPr sz="1600" b="1"/>
            </a:lvl7pPr>
            <a:lvl8pPr marL="3657600" lvl="7" indent="-228600" algn="l">
              <a:spcBef>
                <a:spcPts val="320"/>
              </a:spcBef>
              <a:spcAft>
                <a:spcPts val="0"/>
              </a:spcAft>
              <a:buClr>
                <a:schemeClr val="dk1"/>
              </a:buClr>
              <a:buSzPts val="1600"/>
              <a:buFont typeface="Tahoma"/>
              <a:buNone/>
              <a:defRPr sz="1600" b="1"/>
            </a:lvl8pPr>
            <a:lvl9pPr marL="4114800" lvl="8" indent="-228600" algn="l">
              <a:spcBef>
                <a:spcPts val="320"/>
              </a:spcBef>
              <a:spcAft>
                <a:spcPts val="0"/>
              </a:spcAft>
              <a:buClr>
                <a:schemeClr val="dk1"/>
              </a:buClr>
              <a:buSzPts val="1600"/>
              <a:buFont typeface="Tahoma"/>
              <a:buNone/>
              <a:defRPr sz="1600" b="1"/>
            </a:lvl9pPr>
          </a:lstStyle>
          <a:p>
            <a:endParaRPr/>
          </a:p>
        </p:txBody>
      </p:sp>
      <p:sp>
        <p:nvSpPr>
          <p:cNvPr id="51" name="Google Shape;51;p37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Tahoma"/>
              <a:buChar char="•"/>
              <a:defRPr sz="2400"/>
            </a:lvl1pPr>
            <a:lvl2pPr marL="914400" lvl="1" indent="-355600" algn="l">
              <a:spcBef>
                <a:spcPts val="400"/>
              </a:spcBef>
              <a:spcAft>
                <a:spcPts val="0"/>
              </a:spcAft>
              <a:buClr>
                <a:schemeClr val="dk1"/>
              </a:buClr>
              <a:buSzPts val="2000"/>
              <a:buFont typeface="Tahoma"/>
              <a:buChar char="–"/>
              <a:defRPr sz="2000"/>
            </a:lvl2pPr>
            <a:lvl3pPr marL="1371600" lvl="2" indent="-342900" algn="l">
              <a:spcBef>
                <a:spcPts val="360"/>
              </a:spcBef>
              <a:spcAft>
                <a:spcPts val="0"/>
              </a:spcAft>
              <a:buClr>
                <a:schemeClr val="dk1"/>
              </a:buClr>
              <a:buSzPts val="1800"/>
              <a:buFont typeface="Tahoma"/>
              <a:buChar char="•"/>
              <a:defRPr sz="1800"/>
            </a:lvl3pPr>
            <a:lvl4pPr marL="1828800" lvl="3" indent="-330200" algn="l">
              <a:spcBef>
                <a:spcPts val="320"/>
              </a:spcBef>
              <a:spcAft>
                <a:spcPts val="0"/>
              </a:spcAft>
              <a:buClr>
                <a:schemeClr val="dk1"/>
              </a:buClr>
              <a:buSzPts val="1600"/>
              <a:buFont typeface="Tahoma"/>
              <a:buChar char="–"/>
              <a:defRPr sz="1600"/>
            </a:lvl4pPr>
            <a:lvl5pPr marL="2286000" lvl="4" indent="-330200" algn="l">
              <a:spcBef>
                <a:spcPts val="320"/>
              </a:spcBef>
              <a:spcAft>
                <a:spcPts val="0"/>
              </a:spcAft>
              <a:buClr>
                <a:schemeClr val="dk1"/>
              </a:buClr>
              <a:buSzPts val="1600"/>
              <a:buFont typeface="Tahoma"/>
              <a:buChar char="»"/>
              <a:defRPr sz="1600"/>
            </a:lvl5pPr>
            <a:lvl6pPr marL="2743200" lvl="5" indent="-330200" algn="l">
              <a:spcBef>
                <a:spcPts val="320"/>
              </a:spcBef>
              <a:spcAft>
                <a:spcPts val="0"/>
              </a:spcAft>
              <a:buClr>
                <a:schemeClr val="dk1"/>
              </a:buClr>
              <a:buSzPts val="1600"/>
              <a:buFont typeface="Tahoma"/>
              <a:buChar char="»"/>
              <a:defRPr sz="1600"/>
            </a:lvl6pPr>
            <a:lvl7pPr marL="3200400" lvl="6" indent="-330200" algn="l">
              <a:spcBef>
                <a:spcPts val="320"/>
              </a:spcBef>
              <a:spcAft>
                <a:spcPts val="0"/>
              </a:spcAft>
              <a:buClr>
                <a:schemeClr val="dk1"/>
              </a:buClr>
              <a:buSzPts val="1600"/>
              <a:buFont typeface="Tahoma"/>
              <a:buChar char="»"/>
              <a:defRPr sz="1600"/>
            </a:lvl7pPr>
            <a:lvl8pPr marL="3657600" lvl="7" indent="-330200" algn="l">
              <a:spcBef>
                <a:spcPts val="320"/>
              </a:spcBef>
              <a:spcAft>
                <a:spcPts val="0"/>
              </a:spcAft>
              <a:buClr>
                <a:schemeClr val="dk1"/>
              </a:buClr>
              <a:buSzPts val="1600"/>
              <a:buFont typeface="Tahoma"/>
              <a:buChar char="»"/>
              <a:defRPr sz="1600"/>
            </a:lvl8pPr>
            <a:lvl9pPr marL="4114800" lvl="8" indent="-330200" algn="l">
              <a:spcBef>
                <a:spcPts val="320"/>
              </a:spcBef>
              <a:spcAft>
                <a:spcPts val="0"/>
              </a:spcAft>
              <a:buClr>
                <a:schemeClr val="dk1"/>
              </a:buClr>
              <a:buSzPts val="1600"/>
              <a:buFont typeface="Tahoma"/>
              <a:buChar char="»"/>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52"/>
        <p:cNvGrpSpPr/>
        <p:nvPr/>
      </p:nvGrpSpPr>
      <p:grpSpPr>
        <a:xfrm>
          <a:off x="0" y="0"/>
          <a:ext cx="0" cy="0"/>
          <a:chOff x="0" y="0"/>
          <a:chExt cx="0" cy="0"/>
        </a:xfrm>
      </p:grpSpPr>
      <p:sp>
        <p:nvSpPr>
          <p:cNvPr id="53" name="Google Shape;53;p3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71"/>
          <p:cNvSpPr txBox="1">
            <a:spLocks noGrp="1"/>
          </p:cNvSpPr>
          <p:nvPr>
            <p:ph type="body" idx="1"/>
          </p:nvPr>
        </p:nvSpPr>
        <p:spPr>
          <a:xfrm>
            <a:off x="250825" y="1196975"/>
            <a:ext cx="4244975" cy="525621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Tahoma"/>
              <a:buChar char="•"/>
              <a:defRPr sz="2800"/>
            </a:lvl1pPr>
            <a:lvl2pPr marL="914400" lvl="1" indent="-381000" algn="l">
              <a:spcBef>
                <a:spcPts val="480"/>
              </a:spcBef>
              <a:spcAft>
                <a:spcPts val="0"/>
              </a:spcAft>
              <a:buClr>
                <a:schemeClr val="dk1"/>
              </a:buClr>
              <a:buSzPts val="2400"/>
              <a:buFont typeface="Tahoma"/>
              <a:buChar char="–"/>
              <a:defRPr sz="2400"/>
            </a:lvl2pPr>
            <a:lvl3pPr marL="1371600" lvl="2" indent="-355600" algn="l">
              <a:spcBef>
                <a:spcPts val="400"/>
              </a:spcBef>
              <a:spcAft>
                <a:spcPts val="0"/>
              </a:spcAft>
              <a:buClr>
                <a:schemeClr val="dk1"/>
              </a:buClr>
              <a:buSzPts val="2000"/>
              <a:buFont typeface="Tahoma"/>
              <a:buChar char="•"/>
              <a:defRPr sz="2000"/>
            </a:lvl3pPr>
            <a:lvl4pPr marL="1828800" lvl="3" indent="-342900" algn="l">
              <a:spcBef>
                <a:spcPts val="360"/>
              </a:spcBef>
              <a:spcAft>
                <a:spcPts val="0"/>
              </a:spcAft>
              <a:buClr>
                <a:schemeClr val="dk1"/>
              </a:buClr>
              <a:buSzPts val="1800"/>
              <a:buFont typeface="Tahoma"/>
              <a:buChar char="–"/>
              <a:defRPr sz="1800"/>
            </a:lvl4pPr>
            <a:lvl5pPr marL="2286000" lvl="4" indent="-342900" algn="l">
              <a:spcBef>
                <a:spcPts val="360"/>
              </a:spcBef>
              <a:spcAft>
                <a:spcPts val="0"/>
              </a:spcAft>
              <a:buClr>
                <a:schemeClr val="dk1"/>
              </a:buClr>
              <a:buSzPts val="1800"/>
              <a:buFont typeface="Tahoma"/>
              <a:buChar char="»"/>
              <a:defRPr sz="1800"/>
            </a:lvl5pPr>
            <a:lvl6pPr marL="2743200" lvl="5" indent="-342900" algn="l">
              <a:spcBef>
                <a:spcPts val="360"/>
              </a:spcBef>
              <a:spcAft>
                <a:spcPts val="0"/>
              </a:spcAft>
              <a:buClr>
                <a:schemeClr val="dk1"/>
              </a:buClr>
              <a:buSzPts val="1800"/>
              <a:buFont typeface="Tahoma"/>
              <a:buChar char="»"/>
              <a:defRPr sz="1800"/>
            </a:lvl6pPr>
            <a:lvl7pPr marL="3200400" lvl="6" indent="-342900" algn="l">
              <a:spcBef>
                <a:spcPts val="360"/>
              </a:spcBef>
              <a:spcAft>
                <a:spcPts val="0"/>
              </a:spcAft>
              <a:buClr>
                <a:schemeClr val="dk1"/>
              </a:buClr>
              <a:buSzPts val="1800"/>
              <a:buFont typeface="Tahoma"/>
              <a:buChar char="»"/>
              <a:defRPr sz="1800"/>
            </a:lvl7pPr>
            <a:lvl8pPr marL="3657600" lvl="7" indent="-342900" algn="l">
              <a:spcBef>
                <a:spcPts val="360"/>
              </a:spcBef>
              <a:spcAft>
                <a:spcPts val="0"/>
              </a:spcAft>
              <a:buClr>
                <a:schemeClr val="dk1"/>
              </a:buClr>
              <a:buSzPts val="1800"/>
              <a:buFont typeface="Tahoma"/>
              <a:buChar char="»"/>
              <a:defRPr sz="1800"/>
            </a:lvl8pPr>
            <a:lvl9pPr marL="4114800" lvl="8" indent="-342900" algn="l">
              <a:spcBef>
                <a:spcPts val="360"/>
              </a:spcBef>
              <a:spcAft>
                <a:spcPts val="0"/>
              </a:spcAft>
              <a:buClr>
                <a:schemeClr val="dk1"/>
              </a:buClr>
              <a:buSzPts val="1800"/>
              <a:buFont typeface="Tahoma"/>
              <a:buChar char="»"/>
              <a:defRPr sz="1800"/>
            </a:lvl9pPr>
          </a:lstStyle>
          <a:p>
            <a:endParaRPr/>
          </a:p>
        </p:txBody>
      </p:sp>
      <p:sp>
        <p:nvSpPr>
          <p:cNvPr id="55" name="Google Shape;55;p371"/>
          <p:cNvSpPr txBox="1">
            <a:spLocks noGrp="1"/>
          </p:cNvSpPr>
          <p:nvPr>
            <p:ph type="body" idx="2"/>
          </p:nvPr>
        </p:nvSpPr>
        <p:spPr>
          <a:xfrm>
            <a:off x="4648200" y="1196975"/>
            <a:ext cx="4244975" cy="525621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Tahoma"/>
              <a:buChar char="•"/>
              <a:defRPr sz="2800"/>
            </a:lvl1pPr>
            <a:lvl2pPr marL="914400" lvl="1" indent="-381000" algn="l">
              <a:spcBef>
                <a:spcPts val="480"/>
              </a:spcBef>
              <a:spcAft>
                <a:spcPts val="0"/>
              </a:spcAft>
              <a:buClr>
                <a:schemeClr val="dk1"/>
              </a:buClr>
              <a:buSzPts val="2400"/>
              <a:buFont typeface="Tahoma"/>
              <a:buChar char="–"/>
              <a:defRPr sz="2400"/>
            </a:lvl2pPr>
            <a:lvl3pPr marL="1371600" lvl="2" indent="-355600" algn="l">
              <a:spcBef>
                <a:spcPts val="400"/>
              </a:spcBef>
              <a:spcAft>
                <a:spcPts val="0"/>
              </a:spcAft>
              <a:buClr>
                <a:schemeClr val="dk1"/>
              </a:buClr>
              <a:buSzPts val="2000"/>
              <a:buFont typeface="Tahoma"/>
              <a:buChar char="•"/>
              <a:defRPr sz="2000"/>
            </a:lvl3pPr>
            <a:lvl4pPr marL="1828800" lvl="3" indent="-342900" algn="l">
              <a:spcBef>
                <a:spcPts val="360"/>
              </a:spcBef>
              <a:spcAft>
                <a:spcPts val="0"/>
              </a:spcAft>
              <a:buClr>
                <a:schemeClr val="dk1"/>
              </a:buClr>
              <a:buSzPts val="1800"/>
              <a:buFont typeface="Tahoma"/>
              <a:buChar char="–"/>
              <a:defRPr sz="1800"/>
            </a:lvl4pPr>
            <a:lvl5pPr marL="2286000" lvl="4" indent="-342900" algn="l">
              <a:spcBef>
                <a:spcPts val="360"/>
              </a:spcBef>
              <a:spcAft>
                <a:spcPts val="0"/>
              </a:spcAft>
              <a:buClr>
                <a:schemeClr val="dk1"/>
              </a:buClr>
              <a:buSzPts val="1800"/>
              <a:buFont typeface="Tahoma"/>
              <a:buChar char="»"/>
              <a:defRPr sz="1800"/>
            </a:lvl5pPr>
            <a:lvl6pPr marL="2743200" lvl="5" indent="-342900" algn="l">
              <a:spcBef>
                <a:spcPts val="360"/>
              </a:spcBef>
              <a:spcAft>
                <a:spcPts val="0"/>
              </a:spcAft>
              <a:buClr>
                <a:schemeClr val="dk1"/>
              </a:buClr>
              <a:buSzPts val="1800"/>
              <a:buFont typeface="Tahoma"/>
              <a:buChar char="»"/>
              <a:defRPr sz="1800"/>
            </a:lvl6pPr>
            <a:lvl7pPr marL="3200400" lvl="6" indent="-342900" algn="l">
              <a:spcBef>
                <a:spcPts val="360"/>
              </a:spcBef>
              <a:spcAft>
                <a:spcPts val="0"/>
              </a:spcAft>
              <a:buClr>
                <a:schemeClr val="dk1"/>
              </a:buClr>
              <a:buSzPts val="1800"/>
              <a:buFont typeface="Tahoma"/>
              <a:buChar char="»"/>
              <a:defRPr sz="1800"/>
            </a:lvl7pPr>
            <a:lvl8pPr marL="3657600" lvl="7" indent="-342900" algn="l">
              <a:spcBef>
                <a:spcPts val="360"/>
              </a:spcBef>
              <a:spcAft>
                <a:spcPts val="0"/>
              </a:spcAft>
              <a:buClr>
                <a:schemeClr val="dk1"/>
              </a:buClr>
              <a:buSzPts val="1800"/>
              <a:buFont typeface="Tahoma"/>
              <a:buChar char="»"/>
              <a:defRPr sz="1800"/>
            </a:lvl8pPr>
            <a:lvl9pPr marL="4114800" lvl="8" indent="-342900" algn="l">
              <a:spcBef>
                <a:spcPts val="360"/>
              </a:spcBef>
              <a:spcAft>
                <a:spcPts val="0"/>
              </a:spcAft>
              <a:buClr>
                <a:schemeClr val="dk1"/>
              </a:buClr>
              <a:buSzPts val="1800"/>
              <a:buFont typeface="Tahoma"/>
              <a:buChar char="»"/>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0BE3A3-B52C-441C-BEF0-098EFA1CB83B}"/>
              </a:ext>
            </a:extLst>
          </p:cNvPr>
          <p:cNvSpPr>
            <a:spLocks noGrp="1"/>
          </p:cNvSpPr>
          <p:nvPr>
            <p:ph type="ctrTitle"/>
          </p:nvPr>
        </p:nvSpPr>
        <p:spPr>
          <a:xfrm>
            <a:off x="1143000" y="1122363"/>
            <a:ext cx="6858000" cy="2387600"/>
          </a:xfrm>
        </p:spPr>
        <p:txBody>
          <a:bodyPr anchor="b"/>
          <a:lstStyle>
            <a:lvl1pPr algn="ctr">
              <a:defRPr sz="4500"/>
            </a:lvl1pPr>
          </a:lstStyle>
          <a:p>
            <a:r>
              <a:rPr lang="ko-KR" altLang="en-US"/>
              <a:t>마스터 제목 스타일 편집</a:t>
            </a:r>
          </a:p>
        </p:txBody>
      </p:sp>
      <p:sp>
        <p:nvSpPr>
          <p:cNvPr id="3" name="부제목 2">
            <a:extLst>
              <a:ext uri="{FF2B5EF4-FFF2-40B4-BE49-F238E27FC236}">
                <a16:creationId xmlns:a16="http://schemas.microsoft.com/office/drawing/2014/main" id="{A6A4836C-730F-4FF2-81D8-EDB631704B3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9BB680B-9F5A-447B-963E-B48A15B7CAF9}"/>
              </a:ext>
            </a:extLst>
          </p:cNvPr>
          <p:cNvSpPr>
            <a:spLocks noGrp="1"/>
          </p:cNvSpPr>
          <p:nvPr>
            <p:ph type="dt" sz="half" idx="10"/>
          </p:nvPr>
        </p:nvSpPr>
        <p:spPr/>
        <p:txBody>
          <a:bodyPr/>
          <a:lstStyle/>
          <a:p>
            <a:fld id="{4F3C2558-5887-4387-AC66-8C8FAD9F0AAF}" type="datetimeFigureOut">
              <a:rPr lang="ko-KR" altLang="en-US" smtClean="0"/>
              <a:t>2023-10-17</a:t>
            </a:fld>
            <a:endParaRPr lang="ko-KR" altLang="en-US"/>
          </a:p>
        </p:txBody>
      </p:sp>
      <p:sp>
        <p:nvSpPr>
          <p:cNvPr id="5" name="바닥글 개체 틀 4">
            <a:extLst>
              <a:ext uri="{FF2B5EF4-FFF2-40B4-BE49-F238E27FC236}">
                <a16:creationId xmlns:a16="http://schemas.microsoft.com/office/drawing/2014/main" id="{60FAD8B9-98F0-4634-A600-EDB9F2BA75C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A7518E2-BE1B-4A4E-BA3D-626FFDB35CF4}"/>
              </a:ext>
            </a:extLst>
          </p:cNvPr>
          <p:cNvSpPr>
            <a:spLocks noGrp="1"/>
          </p:cNvSpPr>
          <p:nvPr>
            <p:ph type="sldNum" sz="quarter" idx="12"/>
          </p:nvPr>
        </p:nvSpPr>
        <p:spPr/>
        <p:txBody>
          <a:bodyPr/>
          <a:lstStyle/>
          <a:p>
            <a:fld id="{1B82F76B-67BE-499F-B2CF-08ADF4722BF0}" type="slidenum">
              <a:rPr lang="ko-KR" altLang="en-US" smtClean="0"/>
              <a:t>‹#›</a:t>
            </a:fld>
            <a:endParaRPr lang="ko-KR" altLang="en-US"/>
          </a:p>
        </p:txBody>
      </p:sp>
    </p:spTree>
    <p:extLst>
      <p:ext uri="{BB962C8B-B14F-4D97-AF65-F5344CB8AC3E}">
        <p14:creationId xmlns:p14="http://schemas.microsoft.com/office/powerpoint/2010/main" val="72203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3"/>
        <p:cNvGrpSpPr/>
        <p:nvPr/>
      </p:nvGrpSpPr>
      <p:grpSpPr>
        <a:xfrm>
          <a:off x="0" y="0"/>
          <a:ext cx="0" cy="0"/>
          <a:chOff x="0" y="0"/>
          <a:chExt cx="0" cy="0"/>
        </a:xfrm>
      </p:grpSpPr>
      <p:sp>
        <p:nvSpPr>
          <p:cNvPr id="24" name="Google Shape;24;p3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6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lvl1pPr marL="457200" lvl="0" indent="-342900" algn="l">
              <a:lnSpc>
                <a:spcPct val="150000"/>
              </a:lnSpc>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1pPr>
            <a:lvl2pPr marL="914400" lvl="1"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2pPr>
            <a:lvl3pPr marL="1371600" lvl="2"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3pPr>
            <a:lvl4pPr marL="1828800" lvl="3"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4pPr>
            <a:lvl5pPr marL="2286000" lvl="4" indent="-342900" algn="l">
              <a:spcBef>
                <a:spcPts val="360"/>
              </a:spcBef>
              <a:spcAft>
                <a:spcPts val="0"/>
              </a:spcAft>
              <a:buClr>
                <a:schemeClr val="dk1"/>
              </a:buClr>
              <a:buSzPts val="1800"/>
              <a:buFont typeface="Malgun Gothic"/>
              <a:buChar char="»"/>
              <a:defRPr sz="1800">
                <a:latin typeface="Malgun Gothic"/>
                <a:ea typeface="Malgun Gothic"/>
                <a:cs typeface="Malgun Gothic"/>
                <a:sym typeface="Malgun Gothic"/>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6"/>
        <p:cNvGrpSpPr/>
        <p:nvPr/>
      </p:nvGrpSpPr>
      <p:grpSpPr>
        <a:xfrm>
          <a:off x="0" y="0"/>
          <a:ext cx="0" cy="0"/>
          <a:chOff x="0" y="0"/>
          <a:chExt cx="0" cy="0"/>
        </a:xfrm>
      </p:grpSpPr>
      <p:sp>
        <p:nvSpPr>
          <p:cNvPr id="27" name="Google Shape;27;p36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6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Tahoma"/>
              <a:buNone/>
              <a:defRPr sz="2000"/>
            </a:lvl1pPr>
            <a:lvl2pPr marL="914400" lvl="1" indent="-228600" algn="l">
              <a:spcBef>
                <a:spcPts val="360"/>
              </a:spcBef>
              <a:spcAft>
                <a:spcPts val="0"/>
              </a:spcAft>
              <a:buClr>
                <a:schemeClr val="dk1"/>
              </a:buClr>
              <a:buSzPts val="1800"/>
              <a:buFont typeface="Tahoma"/>
              <a:buNone/>
              <a:defRPr sz="1800"/>
            </a:lvl2pPr>
            <a:lvl3pPr marL="1371600" lvl="2" indent="-228600" algn="l">
              <a:spcBef>
                <a:spcPts val="320"/>
              </a:spcBef>
              <a:spcAft>
                <a:spcPts val="0"/>
              </a:spcAft>
              <a:buClr>
                <a:schemeClr val="dk1"/>
              </a:buClr>
              <a:buSzPts val="1600"/>
              <a:buFont typeface="Tahoma"/>
              <a:buNone/>
              <a:defRPr sz="1600"/>
            </a:lvl3pPr>
            <a:lvl4pPr marL="1828800" lvl="3" indent="-228600" algn="l">
              <a:spcBef>
                <a:spcPts val="280"/>
              </a:spcBef>
              <a:spcAft>
                <a:spcPts val="0"/>
              </a:spcAft>
              <a:buClr>
                <a:schemeClr val="dk1"/>
              </a:buClr>
              <a:buSzPts val="1400"/>
              <a:buFont typeface="Tahoma"/>
              <a:buNone/>
              <a:defRPr sz="1400"/>
            </a:lvl4pPr>
            <a:lvl5pPr marL="2286000" lvl="4" indent="-228600" algn="l">
              <a:spcBef>
                <a:spcPts val="280"/>
              </a:spcBef>
              <a:spcAft>
                <a:spcPts val="0"/>
              </a:spcAft>
              <a:buClr>
                <a:schemeClr val="dk1"/>
              </a:buClr>
              <a:buSzPts val="1400"/>
              <a:buFont typeface="Tahoma"/>
              <a:buNone/>
              <a:defRPr sz="1400"/>
            </a:lvl5pPr>
            <a:lvl6pPr marL="2743200" lvl="5" indent="-228600" algn="l">
              <a:spcBef>
                <a:spcPts val="280"/>
              </a:spcBef>
              <a:spcAft>
                <a:spcPts val="0"/>
              </a:spcAft>
              <a:buClr>
                <a:schemeClr val="dk1"/>
              </a:buClr>
              <a:buSzPts val="1400"/>
              <a:buFont typeface="Tahoma"/>
              <a:buNone/>
              <a:defRPr sz="1400"/>
            </a:lvl6pPr>
            <a:lvl7pPr marL="3200400" lvl="6" indent="-228600" algn="l">
              <a:spcBef>
                <a:spcPts val="280"/>
              </a:spcBef>
              <a:spcAft>
                <a:spcPts val="0"/>
              </a:spcAft>
              <a:buClr>
                <a:schemeClr val="dk1"/>
              </a:buClr>
              <a:buSzPts val="1400"/>
              <a:buFont typeface="Tahoma"/>
              <a:buNone/>
              <a:defRPr sz="1400"/>
            </a:lvl7pPr>
            <a:lvl8pPr marL="3657600" lvl="7" indent="-228600" algn="l">
              <a:spcBef>
                <a:spcPts val="280"/>
              </a:spcBef>
              <a:spcAft>
                <a:spcPts val="0"/>
              </a:spcAft>
              <a:buClr>
                <a:schemeClr val="dk1"/>
              </a:buClr>
              <a:buSzPts val="1400"/>
              <a:buFont typeface="Tahoma"/>
              <a:buNone/>
              <a:defRPr sz="1400"/>
            </a:lvl8pPr>
            <a:lvl9pPr marL="4114800" lvl="8" indent="-228600" algn="l">
              <a:spcBef>
                <a:spcPts val="280"/>
              </a:spcBef>
              <a:spcAft>
                <a:spcPts val="0"/>
              </a:spcAft>
              <a:buClr>
                <a:schemeClr val="dk1"/>
              </a:buClr>
              <a:buSzPts val="1400"/>
              <a:buFont typeface="Tahoma"/>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29"/>
        <p:cNvGrpSpPr/>
        <p:nvPr/>
      </p:nvGrpSpPr>
      <p:grpSpPr>
        <a:xfrm>
          <a:off x="0" y="0"/>
          <a:ext cx="0" cy="0"/>
          <a:chOff x="0" y="0"/>
          <a:chExt cx="0" cy="0"/>
        </a:xfrm>
      </p:grpSpPr>
      <p:sp>
        <p:nvSpPr>
          <p:cNvPr id="30" name="Google Shape;30;p364"/>
          <p:cNvSpPr txBox="1">
            <a:spLocks noGrp="1"/>
          </p:cNvSpPr>
          <p:nvPr>
            <p:ph type="title"/>
          </p:nvPr>
        </p:nvSpPr>
        <p:spPr>
          <a:xfrm rot="5400000">
            <a:off x="4644231" y="2204245"/>
            <a:ext cx="6337300" cy="21605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64"/>
          <p:cNvSpPr txBox="1">
            <a:spLocks noGrp="1"/>
          </p:cNvSpPr>
          <p:nvPr>
            <p:ph type="body" idx="1"/>
          </p:nvPr>
        </p:nvSpPr>
        <p:spPr>
          <a:xfrm rot="5400000">
            <a:off x="246857" y="119857"/>
            <a:ext cx="6337300" cy="63293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32"/>
        <p:cNvGrpSpPr/>
        <p:nvPr/>
      </p:nvGrpSpPr>
      <p:grpSpPr>
        <a:xfrm>
          <a:off x="0" y="0"/>
          <a:ext cx="0" cy="0"/>
          <a:chOff x="0" y="0"/>
          <a:chExt cx="0" cy="0"/>
        </a:xfrm>
      </p:grpSpPr>
      <p:sp>
        <p:nvSpPr>
          <p:cNvPr id="33" name="Google Shape;33;p3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65"/>
          <p:cNvSpPr txBox="1">
            <a:spLocks noGrp="1"/>
          </p:cNvSpPr>
          <p:nvPr>
            <p:ph type="body" idx="1"/>
          </p:nvPr>
        </p:nvSpPr>
        <p:spPr>
          <a:xfrm rot="5400000">
            <a:off x="1943894" y="-496094"/>
            <a:ext cx="5256212" cy="86423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35"/>
        <p:cNvGrpSpPr/>
        <p:nvPr/>
      </p:nvGrpSpPr>
      <p:grpSpPr>
        <a:xfrm>
          <a:off x="0" y="0"/>
          <a:ext cx="0" cy="0"/>
          <a:chOff x="0" y="0"/>
          <a:chExt cx="0" cy="0"/>
        </a:xfrm>
      </p:grpSpPr>
      <p:sp>
        <p:nvSpPr>
          <p:cNvPr id="36" name="Google Shape;36;p36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66"/>
          <p:cNvSpPr>
            <a:spLocks noGrp="1"/>
          </p:cNvSpPr>
          <p:nvPr>
            <p:ph type="pic" idx="2"/>
          </p:nvPr>
        </p:nvSpPr>
        <p:spPr>
          <a:xfrm>
            <a:off x="1792288" y="612775"/>
            <a:ext cx="5486400" cy="4114800"/>
          </a:xfrm>
          <a:prstGeom prst="rect">
            <a:avLst/>
          </a:prstGeom>
          <a:noFill/>
          <a:ln>
            <a:noFill/>
          </a:ln>
        </p:spPr>
      </p:sp>
      <p:sp>
        <p:nvSpPr>
          <p:cNvPr id="38" name="Google Shape;38;p36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Tahoma"/>
              <a:buNone/>
              <a:defRPr sz="1400"/>
            </a:lvl1pPr>
            <a:lvl2pPr marL="914400" lvl="1" indent="-228600" algn="l">
              <a:spcBef>
                <a:spcPts val="240"/>
              </a:spcBef>
              <a:spcAft>
                <a:spcPts val="0"/>
              </a:spcAft>
              <a:buClr>
                <a:schemeClr val="dk1"/>
              </a:buClr>
              <a:buSzPts val="1200"/>
              <a:buFont typeface="Tahoma"/>
              <a:buNone/>
              <a:defRPr sz="1200"/>
            </a:lvl2pPr>
            <a:lvl3pPr marL="1371600" lvl="2" indent="-228600" algn="l">
              <a:spcBef>
                <a:spcPts val="200"/>
              </a:spcBef>
              <a:spcAft>
                <a:spcPts val="0"/>
              </a:spcAft>
              <a:buClr>
                <a:schemeClr val="dk1"/>
              </a:buClr>
              <a:buSzPts val="1000"/>
              <a:buFont typeface="Tahoma"/>
              <a:buNone/>
              <a:defRPr sz="1000"/>
            </a:lvl3pPr>
            <a:lvl4pPr marL="1828800" lvl="3" indent="-228600" algn="l">
              <a:spcBef>
                <a:spcPts val="180"/>
              </a:spcBef>
              <a:spcAft>
                <a:spcPts val="0"/>
              </a:spcAft>
              <a:buClr>
                <a:schemeClr val="dk1"/>
              </a:buClr>
              <a:buSzPts val="900"/>
              <a:buFont typeface="Tahoma"/>
              <a:buNone/>
              <a:defRPr sz="900"/>
            </a:lvl4pPr>
            <a:lvl5pPr marL="2286000" lvl="4" indent="-228600" algn="l">
              <a:spcBef>
                <a:spcPts val="180"/>
              </a:spcBef>
              <a:spcAft>
                <a:spcPts val="0"/>
              </a:spcAft>
              <a:buClr>
                <a:schemeClr val="dk1"/>
              </a:buClr>
              <a:buSzPts val="900"/>
              <a:buFont typeface="Tahoma"/>
              <a:buNone/>
              <a:defRPr sz="900"/>
            </a:lvl5pPr>
            <a:lvl6pPr marL="2743200" lvl="5" indent="-228600" algn="l">
              <a:spcBef>
                <a:spcPts val="180"/>
              </a:spcBef>
              <a:spcAft>
                <a:spcPts val="0"/>
              </a:spcAft>
              <a:buClr>
                <a:schemeClr val="dk1"/>
              </a:buClr>
              <a:buSzPts val="900"/>
              <a:buFont typeface="Tahoma"/>
              <a:buNone/>
              <a:defRPr sz="900"/>
            </a:lvl6pPr>
            <a:lvl7pPr marL="3200400" lvl="6" indent="-228600" algn="l">
              <a:spcBef>
                <a:spcPts val="180"/>
              </a:spcBef>
              <a:spcAft>
                <a:spcPts val="0"/>
              </a:spcAft>
              <a:buClr>
                <a:schemeClr val="dk1"/>
              </a:buClr>
              <a:buSzPts val="900"/>
              <a:buFont typeface="Tahoma"/>
              <a:buNone/>
              <a:defRPr sz="900"/>
            </a:lvl7pPr>
            <a:lvl8pPr marL="3657600" lvl="7" indent="-228600" algn="l">
              <a:spcBef>
                <a:spcPts val="180"/>
              </a:spcBef>
              <a:spcAft>
                <a:spcPts val="0"/>
              </a:spcAft>
              <a:buClr>
                <a:schemeClr val="dk1"/>
              </a:buClr>
              <a:buSzPts val="900"/>
              <a:buFont typeface="Tahoma"/>
              <a:buNone/>
              <a:defRPr sz="900"/>
            </a:lvl8pPr>
            <a:lvl9pPr marL="4114800" lvl="8" indent="-228600" algn="l">
              <a:spcBef>
                <a:spcPts val="180"/>
              </a:spcBef>
              <a:spcAft>
                <a:spcPts val="0"/>
              </a:spcAft>
              <a:buClr>
                <a:schemeClr val="dk1"/>
              </a:buClr>
              <a:buSzPts val="900"/>
              <a:buFont typeface="Tahoma"/>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39"/>
        <p:cNvGrpSpPr/>
        <p:nvPr/>
      </p:nvGrpSpPr>
      <p:grpSpPr>
        <a:xfrm>
          <a:off x="0" y="0"/>
          <a:ext cx="0" cy="0"/>
          <a:chOff x="0" y="0"/>
          <a:chExt cx="0" cy="0"/>
        </a:xfrm>
      </p:grpSpPr>
      <p:sp>
        <p:nvSpPr>
          <p:cNvPr id="40" name="Google Shape;40;p36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6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Tahoma"/>
              <a:buChar char="•"/>
              <a:defRPr sz="3200"/>
            </a:lvl1pPr>
            <a:lvl2pPr marL="914400" lvl="1" indent="-406400" algn="l">
              <a:spcBef>
                <a:spcPts val="560"/>
              </a:spcBef>
              <a:spcAft>
                <a:spcPts val="0"/>
              </a:spcAft>
              <a:buClr>
                <a:schemeClr val="dk1"/>
              </a:buClr>
              <a:buSzPts val="2800"/>
              <a:buFont typeface="Tahoma"/>
              <a:buChar char="–"/>
              <a:defRPr sz="2800"/>
            </a:lvl2pPr>
            <a:lvl3pPr marL="1371600" lvl="2" indent="-381000" algn="l">
              <a:spcBef>
                <a:spcPts val="480"/>
              </a:spcBef>
              <a:spcAft>
                <a:spcPts val="0"/>
              </a:spcAft>
              <a:buClr>
                <a:schemeClr val="dk1"/>
              </a:buClr>
              <a:buSzPts val="2400"/>
              <a:buFont typeface="Tahoma"/>
              <a:buChar char="•"/>
              <a:defRPr sz="2400"/>
            </a:lvl3pPr>
            <a:lvl4pPr marL="1828800" lvl="3" indent="-355600" algn="l">
              <a:spcBef>
                <a:spcPts val="400"/>
              </a:spcBef>
              <a:spcAft>
                <a:spcPts val="0"/>
              </a:spcAft>
              <a:buClr>
                <a:schemeClr val="dk1"/>
              </a:buClr>
              <a:buSzPts val="2000"/>
              <a:buFont typeface="Tahoma"/>
              <a:buChar char="–"/>
              <a:defRPr sz="2000"/>
            </a:lvl4pPr>
            <a:lvl5pPr marL="2286000" lvl="4" indent="-355600" algn="l">
              <a:spcBef>
                <a:spcPts val="400"/>
              </a:spcBef>
              <a:spcAft>
                <a:spcPts val="0"/>
              </a:spcAft>
              <a:buClr>
                <a:schemeClr val="dk1"/>
              </a:buClr>
              <a:buSzPts val="2000"/>
              <a:buFont typeface="Tahoma"/>
              <a:buChar char="»"/>
              <a:defRPr sz="2000"/>
            </a:lvl5pPr>
            <a:lvl6pPr marL="2743200" lvl="5" indent="-355600" algn="l">
              <a:spcBef>
                <a:spcPts val="400"/>
              </a:spcBef>
              <a:spcAft>
                <a:spcPts val="0"/>
              </a:spcAft>
              <a:buClr>
                <a:schemeClr val="dk1"/>
              </a:buClr>
              <a:buSzPts val="2000"/>
              <a:buFont typeface="Tahoma"/>
              <a:buChar char="»"/>
              <a:defRPr sz="2000"/>
            </a:lvl6pPr>
            <a:lvl7pPr marL="3200400" lvl="6" indent="-355600" algn="l">
              <a:spcBef>
                <a:spcPts val="400"/>
              </a:spcBef>
              <a:spcAft>
                <a:spcPts val="0"/>
              </a:spcAft>
              <a:buClr>
                <a:schemeClr val="dk1"/>
              </a:buClr>
              <a:buSzPts val="2000"/>
              <a:buFont typeface="Tahoma"/>
              <a:buChar char="»"/>
              <a:defRPr sz="2000"/>
            </a:lvl7pPr>
            <a:lvl8pPr marL="3657600" lvl="7" indent="-355600" algn="l">
              <a:spcBef>
                <a:spcPts val="400"/>
              </a:spcBef>
              <a:spcAft>
                <a:spcPts val="0"/>
              </a:spcAft>
              <a:buClr>
                <a:schemeClr val="dk1"/>
              </a:buClr>
              <a:buSzPts val="2000"/>
              <a:buFont typeface="Tahoma"/>
              <a:buChar char="»"/>
              <a:defRPr sz="2000"/>
            </a:lvl8pPr>
            <a:lvl9pPr marL="4114800" lvl="8" indent="-355600" algn="l">
              <a:spcBef>
                <a:spcPts val="400"/>
              </a:spcBef>
              <a:spcAft>
                <a:spcPts val="0"/>
              </a:spcAft>
              <a:buClr>
                <a:schemeClr val="dk1"/>
              </a:buClr>
              <a:buSzPts val="2000"/>
              <a:buFont typeface="Tahoma"/>
              <a:buChar char="»"/>
              <a:defRPr sz="2000"/>
            </a:lvl9pPr>
          </a:lstStyle>
          <a:p>
            <a:endParaRPr/>
          </a:p>
        </p:txBody>
      </p:sp>
      <p:sp>
        <p:nvSpPr>
          <p:cNvPr id="42" name="Google Shape;42;p36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Tahoma"/>
              <a:buNone/>
              <a:defRPr sz="1400"/>
            </a:lvl1pPr>
            <a:lvl2pPr marL="914400" lvl="1" indent="-228600" algn="l">
              <a:spcBef>
                <a:spcPts val="240"/>
              </a:spcBef>
              <a:spcAft>
                <a:spcPts val="0"/>
              </a:spcAft>
              <a:buClr>
                <a:schemeClr val="dk1"/>
              </a:buClr>
              <a:buSzPts val="1200"/>
              <a:buFont typeface="Tahoma"/>
              <a:buNone/>
              <a:defRPr sz="1200"/>
            </a:lvl2pPr>
            <a:lvl3pPr marL="1371600" lvl="2" indent="-228600" algn="l">
              <a:spcBef>
                <a:spcPts val="200"/>
              </a:spcBef>
              <a:spcAft>
                <a:spcPts val="0"/>
              </a:spcAft>
              <a:buClr>
                <a:schemeClr val="dk1"/>
              </a:buClr>
              <a:buSzPts val="1000"/>
              <a:buFont typeface="Tahoma"/>
              <a:buNone/>
              <a:defRPr sz="1000"/>
            </a:lvl3pPr>
            <a:lvl4pPr marL="1828800" lvl="3" indent="-228600" algn="l">
              <a:spcBef>
                <a:spcPts val="180"/>
              </a:spcBef>
              <a:spcAft>
                <a:spcPts val="0"/>
              </a:spcAft>
              <a:buClr>
                <a:schemeClr val="dk1"/>
              </a:buClr>
              <a:buSzPts val="900"/>
              <a:buFont typeface="Tahoma"/>
              <a:buNone/>
              <a:defRPr sz="900"/>
            </a:lvl4pPr>
            <a:lvl5pPr marL="2286000" lvl="4" indent="-228600" algn="l">
              <a:spcBef>
                <a:spcPts val="180"/>
              </a:spcBef>
              <a:spcAft>
                <a:spcPts val="0"/>
              </a:spcAft>
              <a:buClr>
                <a:schemeClr val="dk1"/>
              </a:buClr>
              <a:buSzPts val="900"/>
              <a:buFont typeface="Tahoma"/>
              <a:buNone/>
              <a:defRPr sz="900"/>
            </a:lvl5pPr>
            <a:lvl6pPr marL="2743200" lvl="5" indent="-228600" algn="l">
              <a:spcBef>
                <a:spcPts val="180"/>
              </a:spcBef>
              <a:spcAft>
                <a:spcPts val="0"/>
              </a:spcAft>
              <a:buClr>
                <a:schemeClr val="dk1"/>
              </a:buClr>
              <a:buSzPts val="900"/>
              <a:buFont typeface="Tahoma"/>
              <a:buNone/>
              <a:defRPr sz="900"/>
            </a:lvl6pPr>
            <a:lvl7pPr marL="3200400" lvl="6" indent="-228600" algn="l">
              <a:spcBef>
                <a:spcPts val="180"/>
              </a:spcBef>
              <a:spcAft>
                <a:spcPts val="0"/>
              </a:spcAft>
              <a:buClr>
                <a:schemeClr val="dk1"/>
              </a:buClr>
              <a:buSzPts val="900"/>
              <a:buFont typeface="Tahoma"/>
              <a:buNone/>
              <a:defRPr sz="900"/>
            </a:lvl7pPr>
            <a:lvl8pPr marL="3657600" lvl="7" indent="-228600" algn="l">
              <a:spcBef>
                <a:spcPts val="180"/>
              </a:spcBef>
              <a:spcAft>
                <a:spcPts val="0"/>
              </a:spcAft>
              <a:buClr>
                <a:schemeClr val="dk1"/>
              </a:buClr>
              <a:buSzPts val="900"/>
              <a:buFont typeface="Tahoma"/>
              <a:buNone/>
              <a:defRPr sz="900"/>
            </a:lvl8pPr>
            <a:lvl9pPr marL="4114800" lvl="8" indent="-228600" algn="l">
              <a:spcBef>
                <a:spcPts val="180"/>
              </a:spcBef>
              <a:spcAft>
                <a:spcPts val="0"/>
              </a:spcAft>
              <a:buClr>
                <a:schemeClr val="dk1"/>
              </a:buClr>
              <a:buSzPts val="900"/>
              <a:buFont typeface="Tahoma"/>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4"/>
        <p:cNvGrpSpPr/>
        <p:nvPr/>
      </p:nvGrpSpPr>
      <p:grpSpPr>
        <a:xfrm>
          <a:off x="0" y="0"/>
          <a:ext cx="0" cy="0"/>
          <a:chOff x="0" y="0"/>
          <a:chExt cx="0" cy="0"/>
        </a:xfrm>
      </p:grpSpPr>
      <p:sp>
        <p:nvSpPr>
          <p:cNvPr id="45" name="Google Shape;45;p3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9"/>
          <p:cNvSpPr txBox="1"/>
          <p:nvPr/>
        </p:nvSpPr>
        <p:spPr>
          <a:xfrm>
            <a:off x="0" y="3429000"/>
            <a:ext cx="9144000" cy="333375"/>
          </a:xfrm>
          <a:prstGeom prst="rect">
            <a:avLst/>
          </a:prstGeom>
          <a:gradFill>
            <a:gsLst>
              <a:gs pos="0">
                <a:srgbClr val="336699"/>
              </a:gs>
              <a:gs pos="100000">
                <a:srgbClr val="CCECFF">
                  <a:alpha val="0"/>
                </a:srgbClr>
              </a:gs>
            </a:gsLst>
            <a:lin ang="27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11" name="Google Shape;11;p359"/>
          <p:cNvSpPr txBox="1"/>
          <p:nvPr/>
        </p:nvSpPr>
        <p:spPr>
          <a:xfrm>
            <a:off x="5364162" y="6545262"/>
            <a:ext cx="3744912" cy="339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00"/>
              <a:buFont typeface="Gulim"/>
              <a:buNone/>
            </a:pPr>
            <a:r>
              <a:rPr lang="en-US" sz="1400" b="1" i="0" u="none">
                <a:solidFill>
                  <a:schemeClr val="lt1"/>
                </a:solidFill>
                <a:latin typeface="Gulim"/>
                <a:ea typeface="Gulim"/>
                <a:cs typeface="Gulim"/>
                <a:sym typeface="Gulim"/>
              </a:rPr>
              <a:t>                                                       </a:t>
            </a:r>
            <a:fld id="{00000000-1234-1234-1234-123412341234}" type="slidenum">
              <a:rPr lang="en-US" sz="1400" b="1" i="0" u="none">
                <a:solidFill>
                  <a:schemeClr val="lt1"/>
                </a:solidFill>
                <a:latin typeface="Gulim"/>
                <a:ea typeface="Gulim"/>
                <a:cs typeface="Gulim"/>
                <a:sym typeface="Gulim"/>
              </a:rPr>
              <a:t>‹#›</a:t>
            </a:fld>
            <a:endParaRPr/>
          </a:p>
        </p:txBody>
      </p:sp>
      <p:sp>
        <p:nvSpPr>
          <p:cNvPr id="12" name="Google Shape;12;p3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003366"/>
                </a:solidFill>
                <a:latin typeface="Tahoma"/>
                <a:ea typeface="Tahoma"/>
                <a:cs typeface="Tahoma"/>
                <a:sym typeface="Tahoma"/>
              </a:defRPr>
            </a:lvl1pPr>
            <a:lvl2pPr marR="0" lvl="1" algn="l" rtl="0">
              <a:spcBef>
                <a:spcPts val="0"/>
              </a:spcBef>
              <a:spcAft>
                <a:spcPts val="0"/>
              </a:spcAft>
              <a:buSzPts val="1400"/>
              <a:buNone/>
              <a:defRPr sz="3200" b="1" i="0" u="none" strike="noStrike" cap="none">
                <a:solidFill>
                  <a:srgbClr val="003366"/>
                </a:solidFill>
                <a:latin typeface="Tahoma"/>
                <a:ea typeface="Tahoma"/>
                <a:cs typeface="Tahoma"/>
                <a:sym typeface="Tahoma"/>
              </a:defRPr>
            </a:lvl2pPr>
            <a:lvl3pPr marR="0" lvl="2" algn="l" rtl="0">
              <a:spcBef>
                <a:spcPts val="0"/>
              </a:spcBef>
              <a:spcAft>
                <a:spcPts val="0"/>
              </a:spcAft>
              <a:buSzPts val="1400"/>
              <a:buNone/>
              <a:defRPr sz="3200" b="1" i="0" u="none" strike="noStrike" cap="none">
                <a:solidFill>
                  <a:srgbClr val="003366"/>
                </a:solidFill>
                <a:latin typeface="Tahoma"/>
                <a:ea typeface="Tahoma"/>
                <a:cs typeface="Tahoma"/>
                <a:sym typeface="Tahoma"/>
              </a:defRPr>
            </a:lvl3pPr>
            <a:lvl4pPr marR="0" lvl="3" algn="l" rtl="0">
              <a:spcBef>
                <a:spcPts val="0"/>
              </a:spcBef>
              <a:spcAft>
                <a:spcPts val="0"/>
              </a:spcAft>
              <a:buSzPts val="1400"/>
              <a:buNone/>
              <a:defRPr sz="3200" b="1" i="0" u="none" strike="noStrike" cap="none">
                <a:solidFill>
                  <a:srgbClr val="003366"/>
                </a:solidFill>
                <a:latin typeface="Tahoma"/>
                <a:ea typeface="Tahoma"/>
                <a:cs typeface="Tahoma"/>
                <a:sym typeface="Tahoma"/>
              </a:defRPr>
            </a:lvl4pPr>
            <a:lvl5pPr marR="0" lvl="4" algn="l" rtl="0">
              <a:spcBef>
                <a:spcPts val="0"/>
              </a:spcBef>
              <a:spcAft>
                <a:spcPts val="0"/>
              </a:spcAft>
              <a:buSzPts val="1400"/>
              <a:buNone/>
              <a:defRPr sz="3200" b="1" i="0" u="none" strike="noStrike" cap="none">
                <a:solidFill>
                  <a:srgbClr val="003366"/>
                </a:solidFill>
                <a:latin typeface="Tahoma"/>
                <a:ea typeface="Tahoma"/>
                <a:cs typeface="Tahoma"/>
                <a:sym typeface="Tahoma"/>
              </a:defRPr>
            </a:lvl5pPr>
            <a:lvl6pPr marR="0" lvl="5" algn="l" rtl="0">
              <a:spcBef>
                <a:spcPts val="0"/>
              </a:spcBef>
              <a:spcAft>
                <a:spcPts val="0"/>
              </a:spcAft>
              <a:buSzPts val="1400"/>
              <a:buNone/>
              <a:defRPr sz="3200" b="1" i="0" u="none" strike="noStrike" cap="none">
                <a:solidFill>
                  <a:srgbClr val="003366"/>
                </a:solidFill>
                <a:latin typeface="Tahoma"/>
                <a:ea typeface="Tahoma"/>
                <a:cs typeface="Tahoma"/>
                <a:sym typeface="Tahoma"/>
              </a:defRPr>
            </a:lvl6pPr>
            <a:lvl7pPr marR="0" lvl="6" algn="l" rtl="0">
              <a:spcBef>
                <a:spcPts val="0"/>
              </a:spcBef>
              <a:spcAft>
                <a:spcPts val="0"/>
              </a:spcAft>
              <a:buSzPts val="1400"/>
              <a:buNone/>
              <a:defRPr sz="3200" b="1" i="0" u="none" strike="noStrike" cap="none">
                <a:solidFill>
                  <a:srgbClr val="003366"/>
                </a:solidFill>
                <a:latin typeface="Tahoma"/>
                <a:ea typeface="Tahoma"/>
                <a:cs typeface="Tahoma"/>
                <a:sym typeface="Tahoma"/>
              </a:defRPr>
            </a:lvl7pPr>
            <a:lvl8pPr marR="0" lvl="7" algn="l" rtl="0">
              <a:spcBef>
                <a:spcPts val="0"/>
              </a:spcBef>
              <a:spcAft>
                <a:spcPts val="0"/>
              </a:spcAft>
              <a:buSzPts val="1400"/>
              <a:buNone/>
              <a:defRPr sz="3200" b="1" i="0" u="none" strike="noStrike" cap="none">
                <a:solidFill>
                  <a:srgbClr val="003366"/>
                </a:solidFill>
                <a:latin typeface="Tahoma"/>
                <a:ea typeface="Tahoma"/>
                <a:cs typeface="Tahoma"/>
                <a:sym typeface="Tahoma"/>
              </a:defRPr>
            </a:lvl8pPr>
            <a:lvl9pPr marR="0" lvl="8" algn="l" rtl="0">
              <a:spcBef>
                <a:spcPts val="0"/>
              </a:spcBef>
              <a:spcAft>
                <a:spcPts val="0"/>
              </a:spcAft>
              <a:buSzPts val="1400"/>
              <a:buNone/>
              <a:defRPr sz="3200" b="1" i="0" u="none" strike="noStrike" cap="none">
                <a:solidFill>
                  <a:srgbClr val="003366"/>
                </a:solidFill>
                <a:latin typeface="Tahoma"/>
                <a:ea typeface="Tahoma"/>
                <a:cs typeface="Tahoma"/>
                <a:sym typeface="Tahoma"/>
              </a:defRPr>
            </a:lvl9pPr>
          </a:lstStyle>
          <a:p>
            <a:endParaRPr/>
          </a:p>
        </p:txBody>
      </p:sp>
      <p:sp>
        <p:nvSpPr>
          <p:cNvPr id="13" name="Google Shape;13;p35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81000" algn="l" rtl="0">
              <a:spcBef>
                <a:spcPts val="480"/>
              </a:spcBef>
              <a:spcAft>
                <a:spcPts val="0"/>
              </a:spcAft>
              <a:buClr>
                <a:schemeClr val="dk1"/>
              </a:buClr>
              <a:buSzPts val="2400"/>
              <a:buFont typeface="Tahoma"/>
              <a:buChar char="–"/>
              <a:defRPr sz="2400" b="0" i="0" u="none" strike="noStrike" cap="none">
                <a:solidFill>
                  <a:schemeClr val="dk1"/>
                </a:solidFill>
                <a:latin typeface="Tahoma"/>
                <a:ea typeface="Tahoma"/>
                <a:cs typeface="Tahoma"/>
                <a:sym typeface="Tahoma"/>
              </a:defRPr>
            </a:lvl2pPr>
            <a:lvl3pPr marL="1371600" marR="0" lvl="2" indent="-355600" algn="l" rtl="0">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3pPr>
            <a:lvl4pPr marL="1828800" marR="0" lvl="3" indent="-342900" algn="l" rtl="0">
              <a:spcBef>
                <a:spcPts val="360"/>
              </a:spcBef>
              <a:spcAft>
                <a:spcPts val="0"/>
              </a:spcAft>
              <a:buClr>
                <a:schemeClr val="dk1"/>
              </a:buClr>
              <a:buSzPts val="1800"/>
              <a:buFont typeface="Tahoma"/>
              <a:buChar char="–"/>
              <a:defRPr sz="1800" b="0" i="0" u="none" strike="noStrike" cap="none">
                <a:solidFill>
                  <a:schemeClr val="dk1"/>
                </a:solidFill>
                <a:latin typeface="Tahoma"/>
                <a:ea typeface="Tahoma"/>
                <a:cs typeface="Tahoma"/>
                <a:sym typeface="Tahoma"/>
              </a:defRPr>
            </a:lvl4pPr>
            <a:lvl5pPr marL="2286000" marR="0" lvl="4"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5pPr>
            <a:lvl6pPr marL="2743200" marR="0" lvl="5"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6pPr>
            <a:lvl7pPr marL="3200400" marR="0" lvl="6"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7pPr>
            <a:lvl8pPr marL="3657600" marR="0" lvl="7"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8pPr>
            <a:lvl9pPr marL="4114800" marR="0" lvl="8"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
        <p:cNvGrpSpPr/>
        <p:nvPr/>
      </p:nvGrpSpPr>
      <p:grpSpPr>
        <a:xfrm>
          <a:off x="0" y="0"/>
          <a:ext cx="0" cy="0"/>
          <a:chOff x="0" y="0"/>
          <a:chExt cx="0" cy="0"/>
        </a:xfrm>
      </p:grpSpPr>
      <p:sp>
        <p:nvSpPr>
          <p:cNvPr id="18" name="Google Shape;18;p3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rgbClr val="003366"/>
                </a:solidFill>
                <a:latin typeface="Tahoma"/>
                <a:ea typeface="Tahoma"/>
                <a:cs typeface="Tahoma"/>
                <a:sym typeface="Tahoma"/>
              </a:defRPr>
            </a:lvl1pPr>
            <a:lvl2pPr marR="0" lvl="1" algn="l" rtl="0">
              <a:spcBef>
                <a:spcPts val="0"/>
              </a:spcBef>
              <a:spcAft>
                <a:spcPts val="0"/>
              </a:spcAft>
              <a:buSzPts val="1400"/>
              <a:buNone/>
              <a:defRPr sz="3200" b="1" i="0" u="none" strike="noStrike" cap="none">
                <a:solidFill>
                  <a:srgbClr val="003366"/>
                </a:solidFill>
                <a:latin typeface="Tahoma"/>
                <a:ea typeface="Tahoma"/>
                <a:cs typeface="Tahoma"/>
                <a:sym typeface="Tahoma"/>
              </a:defRPr>
            </a:lvl2pPr>
            <a:lvl3pPr marR="0" lvl="2" algn="l" rtl="0">
              <a:spcBef>
                <a:spcPts val="0"/>
              </a:spcBef>
              <a:spcAft>
                <a:spcPts val="0"/>
              </a:spcAft>
              <a:buSzPts val="1400"/>
              <a:buNone/>
              <a:defRPr sz="3200" b="1" i="0" u="none" strike="noStrike" cap="none">
                <a:solidFill>
                  <a:srgbClr val="003366"/>
                </a:solidFill>
                <a:latin typeface="Tahoma"/>
                <a:ea typeface="Tahoma"/>
                <a:cs typeface="Tahoma"/>
                <a:sym typeface="Tahoma"/>
              </a:defRPr>
            </a:lvl3pPr>
            <a:lvl4pPr marR="0" lvl="3" algn="l" rtl="0">
              <a:spcBef>
                <a:spcPts val="0"/>
              </a:spcBef>
              <a:spcAft>
                <a:spcPts val="0"/>
              </a:spcAft>
              <a:buSzPts val="1400"/>
              <a:buNone/>
              <a:defRPr sz="3200" b="1" i="0" u="none" strike="noStrike" cap="none">
                <a:solidFill>
                  <a:srgbClr val="003366"/>
                </a:solidFill>
                <a:latin typeface="Tahoma"/>
                <a:ea typeface="Tahoma"/>
                <a:cs typeface="Tahoma"/>
                <a:sym typeface="Tahoma"/>
              </a:defRPr>
            </a:lvl4pPr>
            <a:lvl5pPr marR="0" lvl="4" algn="l" rtl="0">
              <a:spcBef>
                <a:spcPts val="0"/>
              </a:spcBef>
              <a:spcAft>
                <a:spcPts val="0"/>
              </a:spcAft>
              <a:buSzPts val="1400"/>
              <a:buNone/>
              <a:defRPr sz="3200" b="1" i="0" u="none" strike="noStrike" cap="none">
                <a:solidFill>
                  <a:srgbClr val="003366"/>
                </a:solidFill>
                <a:latin typeface="Tahoma"/>
                <a:ea typeface="Tahoma"/>
                <a:cs typeface="Tahoma"/>
                <a:sym typeface="Tahoma"/>
              </a:defRPr>
            </a:lvl5pPr>
            <a:lvl6pPr marR="0" lvl="5" algn="l" rtl="0">
              <a:spcBef>
                <a:spcPts val="0"/>
              </a:spcBef>
              <a:spcAft>
                <a:spcPts val="0"/>
              </a:spcAft>
              <a:buSzPts val="1400"/>
              <a:buNone/>
              <a:defRPr sz="3200" b="1" i="0" u="none" strike="noStrike" cap="none">
                <a:solidFill>
                  <a:srgbClr val="003366"/>
                </a:solidFill>
                <a:latin typeface="Tahoma"/>
                <a:ea typeface="Tahoma"/>
                <a:cs typeface="Tahoma"/>
                <a:sym typeface="Tahoma"/>
              </a:defRPr>
            </a:lvl6pPr>
            <a:lvl7pPr marR="0" lvl="6" algn="l" rtl="0">
              <a:spcBef>
                <a:spcPts val="0"/>
              </a:spcBef>
              <a:spcAft>
                <a:spcPts val="0"/>
              </a:spcAft>
              <a:buSzPts val="1400"/>
              <a:buNone/>
              <a:defRPr sz="3200" b="1" i="0" u="none" strike="noStrike" cap="none">
                <a:solidFill>
                  <a:srgbClr val="003366"/>
                </a:solidFill>
                <a:latin typeface="Tahoma"/>
                <a:ea typeface="Tahoma"/>
                <a:cs typeface="Tahoma"/>
                <a:sym typeface="Tahoma"/>
              </a:defRPr>
            </a:lvl7pPr>
            <a:lvl8pPr marR="0" lvl="7" algn="l" rtl="0">
              <a:spcBef>
                <a:spcPts val="0"/>
              </a:spcBef>
              <a:spcAft>
                <a:spcPts val="0"/>
              </a:spcAft>
              <a:buSzPts val="1400"/>
              <a:buNone/>
              <a:defRPr sz="3200" b="1" i="0" u="none" strike="noStrike" cap="none">
                <a:solidFill>
                  <a:srgbClr val="003366"/>
                </a:solidFill>
                <a:latin typeface="Tahoma"/>
                <a:ea typeface="Tahoma"/>
                <a:cs typeface="Tahoma"/>
                <a:sym typeface="Tahoma"/>
              </a:defRPr>
            </a:lvl8pPr>
            <a:lvl9pPr marR="0" lvl="8" algn="l" rtl="0">
              <a:spcBef>
                <a:spcPts val="0"/>
              </a:spcBef>
              <a:spcAft>
                <a:spcPts val="0"/>
              </a:spcAft>
              <a:buSzPts val="1400"/>
              <a:buNone/>
              <a:defRPr sz="3200" b="1" i="0" u="none" strike="noStrike" cap="none">
                <a:solidFill>
                  <a:srgbClr val="003366"/>
                </a:solidFill>
                <a:latin typeface="Tahoma"/>
                <a:ea typeface="Tahoma"/>
                <a:cs typeface="Tahoma"/>
                <a:sym typeface="Tahoma"/>
              </a:defRPr>
            </a:lvl9pPr>
          </a:lstStyle>
          <a:p>
            <a:endParaRPr/>
          </a:p>
        </p:txBody>
      </p:sp>
      <p:sp>
        <p:nvSpPr>
          <p:cNvPr id="19" name="Google Shape;19;p36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Tahoma"/>
              <a:buChar char="•"/>
              <a:defRPr sz="2800" b="0" i="0" u="none" strike="noStrike" cap="none">
                <a:solidFill>
                  <a:schemeClr val="dk1"/>
                </a:solidFill>
                <a:latin typeface="Tahoma"/>
                <a:ea typeface="Tahoma"/>
                <a:cs typeface="Tahoma"/>
                <a:sym typeface="Tahoma"/>
              </a:defRPr>
            </a:lvl1pPr>
            <a:lvl2pPr marL="914400" marR="0" lvl="1" indent="-381000" algn="l" rtl="0">
              <a:spcBef>
                <a:spcPts val="480"/>
              </a:spcBef>
              <a:spcAft>
                <a:spcPts val="0"/>
              </a:spcAft>
              <a:buClr>
                <a:schemeClr val="dk1"/>
              </a:buClr>
              <a:buSzPts val="2400"/>
              <a:buFont typeface="Tahoma"/>
              <a:buChar char="–"/>
              <a:defRPr sz="2400" b="0" i="0" u="none" strike="noStrike" cap="none">
                <a:solidFill>
                  <a:schemeClr val="dk1"/>
                </a:solidFill>
                <a:latin typeface="Tahoma"/>
                <a:ea typeface="Tahoma"/>
                <a:cs typeface="Tahoma"/>
                <a:sym typeface="Tahoma"/>
              </a:defRPr>
            </a:lvl2pPr>
            <a:lvl3pPr marL="1371600" marR="0" lvl="2" indent="-355600" algn="l" rtl="0">
              <a:spcBef>
                <a:spcPts val="400"/>
              </a:spcBef>
              <a:spcAft>
                <a:spcPts val="0"/>
              </a:spcAft>
              <a:buClr>
                <a:schemeClr val="dk1"/>
              </a:buClr>
              <a:buSzPts val="2000"/>
              <a:buFont typeface="Tahoma"/>
              <a:buChar char="•"/>
              <a:defRPr sz="2000" b="0" i="0" u="none" strike="noStrike" cap="none">
                <a:solidFill>
                  <a:schemeClr val="dk1"/>
                </a:solidFill>
                <a:latin typeface="Tahoma"/>
                <a:ea typeface="Tahoma"/>
                <a:cs typeface="Tahoma"/>
                <a:sym typeface="Tahoma"/>
              </a:defRPr>
            </a:lvl3pPr>
            <a:lvl4pPr marL="1828800" marR="0" lvl="3" indent="-342900" algn="l" rtl="0">
              <a:spcBef>
                <a:spcPts val="360"/>
              </a:spcBef>
              <a:spcAft>
                <a:spcPts val="0"/>
              </a:spcAft>
              <a:buClr>
                <a:schemeClr val="dk1"/>
              </a:buClr>
              <a:buSzPts val="1800"/>
              <a:buFont typeface="Tahoma"/>
              <a:buChar char="–"/>
              <a:defRPr sz="1800" b="0" i="0" u="none" strike="noStrike" cap="none">
                <a:solidFill>
                  <a:schemeClr val="dk1"/>
                </a:solidFill>
                <a:latin typeface="Tahoma"/>
                <a:ea typeface="Tahoma"/>
                <a:cs typeface="Tahoma"/>
                <a:sym typeface="Tahoma"/>
              </a:defRPr>
            </a:lvl4pPr>
            <a:lvl5pPr marL="2286000" marR="0" lvl="4"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5pPr>
            <a:lvl6pPr marL="2743200" marR="0" lvl="5"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6pPr>
            <a:lvl7pPr marL="3200400" marR="0" lvl="6"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7pPr>
            <a:lvl8pPr marL="3657600" marR="0" lvl="7"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8pPr>
            <a:lvl9pPr marL="4114800" marR="0" lvl="8" indent="-330200" algn="l" rtl="0">
              <a:spcBef>
                <a:spcPts val="320"/>
              </a:spcBef>
              <a:spcAft>
                <a:spcPts val="0"/>
              </a:spcAft>
              <a:buClr>
                <a:schemeClr val="dk1"/>
              </a:buClr>
              <a:buSzPts val="1600"/>
              <a:buFont typeface="Tahoma"/>
              <a:buChar char="»"/>
              <a:defRPr sz="1600" b="0" i="0" u="none" strike="noStrike" cap="none">
                <a:solidFill>
                  <a:schemeClr val="dk1"/>
                </a:solidFill>
                <a:latin typeface="Tahoma"/>
                <a:ea typeface="Tahoma"/>
                <a:cs typeface="Tahoma"/>
                <a:sym typeface="Tahoma"/>
              </a:defRPr>
            </a:lvl9pPr>
          </a:lstStyle>
          <a:p>
            <a:endParaRPr/>
          </a:p>
        </p:txBody>
      </p:sp>
      <p:sp>
        <p:nvSpPr>
          <p:cNvPr id="20" name="Google Shape;20;p361"/>
          <p:cNvSpPr txBox="1"/>
          <p:nvPr/>
        </p:nvSpPr>
        <p:spPr>
          <a:xfrm>
            <a:off x="8748712" y="44450"/>
            <a:ext cx="431800" cy="339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66CC"/>
              </a:buClr>
              <a:buSzPts val="1400"/>
              <a:buFont typeface="Gulim"/>
              <a:buNone/>
            </a:pPr>
            <a:fld id="{00000000-1234-1234-1234-123412341234}" type="slidenum">
              <a:rPr lang="en-US" sz="1400" b="1" i="0" u="none">
                <a:solidFill>
                  <a:srgbClr val="0066CC"/>
                </a:solidFill>
                <a:latin typeface="Gulim"/>
                <a:ea typeface="Gulim"/>
                <a:cs typeface="Gulim"/>
                <a:sym typeface="Gulim"/>
              </a:rPr>
              <a:t>‹#›</a:t>
            </a:fld>
            <a:endParaRPr/>
          </a:p>
        </p:txBody>
      </p:sp>
      <p:sp>
        <p:nvSpPr>
          <p:cNvPr id="21" name="Google Shape;21;p361"/>
          <p:cNvSpPr txBox="1"/>
          <p:nvPr/>
        </p:nvSpPr>
        <p:spPr>
          <a:xfrm>
            <a:off x="0" y="981075"/>
            <a:ext cx="9144000" cy="71437"/>
          </a:xfrm>
          <a:prstGeom prst="rect">
            <a:avLst/>
          </a:prstGeom>
          <a:gradFill>
            <a:gsLst>
              <a:gs pos="0">
                <a:srgbClr val="CCECFF">
                  <a:alpha val="0"/>
                </a:srgbClr>
              </a:gs>
              <a:gs pos="100000">
                <a:srgbClr val="336699"/>
              </a:gs>
            </a:gsLst>
            <a:lin ang="27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22" name="Google Shape;22;p361"/>
          <p:cNvSpPr txBox="1"/>
          <p:nvPr/>
        </p:nvSpPr>
        <p:spPr>
          <a:xfrm rot="10800000" flipH="1">
            <a:off x="0" y="6551612"/>
            <a:ext cx="9144000" cy="46037"/>
          </a:xfrm>
          <a:prstGeom prst="rect">
            <a:avLst/>
          </a:prstGeom>
          <a:gradFill>
            <a:gsLst>
              <a:gs pos="0">
                <a:srgbClr val="336699"/>
              </a:gs>
              <a:gs pos="100000">
                <a:srgbClr val="CCECFF">
                  <a:alpha val="0"/>
                </a:srgbClr>
              </a:gs>
            </a:gsLst>
            <a:lin ang="27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indows-stab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jquery.com/" TargetMode="External"/><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ECMAScrip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Ajax_(programm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en.wikipedia.org/wiki/Comet_(programming)"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0.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s://nodejs.org/ko/download/" TargetMode="External"/><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35.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6.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127.0.0.1:4000/" TargetMode="External"/><Relationship Id="rId2" Type="http://schemas.openxmlformats.org/officeDocument/2006/relationships/notesSlide" Target="../notesSlides/notesSlide261.xml"/><Relationship Id="rId1" Type="http://schemas.openxmlformats.org/officeDocument/2006/relationships/slideLayout" Target="../slideLayouts/slideLayout2.xml"/><Relationship Id="rId6" Type="http://schemas.openxmlformats.org/officeDocument/2006/relationships/hyperlink" Target="http://127.0.0.1:4002/" TargetMode="External"/><Relationship Id="rId5" Type="http://schemas.openxmlformats.org/officeDocument/2006/relationships/hyperlink" Target="http://127.0.0.1:4001/" TargetMode="External"/><Relationship Id="rId4" Type="http://schemas.openxmlformats.org/officeDocument/2006/relationships/hyperlink" Target="http://127.0.0.1:4000/test?name=%ED%99%8D%EA%B8%B8%EB%8F%99&amp;age=27" TargetMode="External"/></Relationships>
</file>

<file path=ppt/slides/_rels/slide2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68.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27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hyperlink" Target="https://html2jade.org/" TargetMode="Externa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76.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28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coffeescript.or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typescriptlang.org/" TargetMode="External"/></Relationships>
</file>

<file path=ppt/slides/_rels/slide29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flow.or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dartlang.org/" TargetMode="External"/></Relationships>
</file>

<file path=ppt/slides/_rels/slide3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1.xml"/></Relationships>
</file>

<file path=ppt/slides/_rels/slide323.xml.rels><?xml version="1.0" encoding="UTF-8" standalone="yes"?>
<Relationships xmlns="http://schemas.openxmlformats.org/package/2006/relationships"><Relationship Id="rId3" Type="http://schemas.openxmlformats.org/officeDocument/2006/relationships/hyperlink" Target="https://downloads.mariadb.com/MariaDB/mariadb-10.0/winx64-packages/" TargetMode="External"/><Relationship Id="rId2" Type="http://schemas.openxmlformats.org/officeDocument/2006/relationships/notesSlide" Target="../notesSlides/notesSlide315.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www.heidisql.com/" TargetMode="External"/><Relationship Id="rId2" Type="http://schemas.openxmlformats.org/officeDocument/2006/relationships/notesSlide" Target="../notesSlides/notesSlide320.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33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hyperlink" Target="https://www.npmjs.com/package/express-fileupload" TargetMode="Externa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3" Type="http://schemas.openxmlformats.org/officeDocument/2006/relationships/hyperlink" Target="http://community" TargetMode="External"/><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Web_cach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micolo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c-automatic-semicolon-insertion" TargetMode="Externa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hyperlink" Target="https://victorydntmd.tistory.com/116" TargetMode="External"/><Relationship Id="rId2" Type="http://schemas.openxmlformats.org/officeDocument/2006/relationships/hyperlink" Target="https://inpa.tistory.com/entry/WEB-%F0%9F%93%9A-JWTjson-web-token-%EB%9E%80-%F0%9F%92%AF-%EC%A0%95%EB%A6%AC" TargetMode="External"/><Relationship Id="rId1" Type="http://schemas.openxmlformats.org/officeDocument/2006/relationships/slideLayout" Target="../slideLayouts/slideLayout2.xml"/><Relationship Id="rId5" Type="http://schemas.openxmlformats.org/officeDocument/2006/relationships/hyperlink" Target="https://tansfil.tistory.com/59" TargetMode="External"/><Relationship Id="rId4" Type="http://schemas.openxmlformats.org/officeDocument/2006/relationships/hyperlink" Target="https://llshl.tistory.com/m/32"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Variable_(computer_scienc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amelCase"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ctrTitle"/>
          </p:nvPr>
        </p:nvSpPr>
        <p:spPr>
          <a:xfrm>
            <a:off x="323850" y="1412875"/>
            <a:ext cx="84963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4000"/>
              <a:buFont typeface="Impact"/>
              <a:buNone/>
            </a:pPr>
            <a:r>
              <a:rPr lang="en-US" sz="4000" b="1" i="0" u="none">
                <a:solidFill>
                  <a:srgbClr val="003366"/>
                </a:solidFill>
                <a:latin typeface="Impact"/>
                <a:ea typeface="Impact"/>
                <a:cs typeface="Impact"/>
                <a:sym typeface="Impact"/>
              </a:rPr>
              <a:t>Node js</a:t>
            </a:r>
            <a:endParaRPr/>
          </a:p>
        </p:txBody>
      </p:sp>
      <p:pic>
        <p:nvPicPr>
          <p:cNvPr id="61" name="Google Shape;61;p1"/>
          <p:cNvPicPr preferRelativeResize="0"/>
          <p:nvPr/>
        </p:nvPicPr>
        <p:blipFill rotWithShape="1">
          <a:blip r:embed="rId3">
            <a:alphaModFix/>
          </a:blip>
          <a:srcRect/>
          <a:stretch/>
        </p:blipFill>
        <p:spPr>
          <a:xfrm>
            <a:off x="4514850" y="3321050"/>
            <a:ext cx="114300" cy="215900"/>
          </a:xfrm>
          <a:prstGeom prst="rect">
            <a:avLst/>
          </a:prstGeom>
          <a:noFill/>
          <a:ln>
            <a:noFill/>
          </a:ln>
        </p:spPr>
      </p:pic>
      <p:sp>
        <p:nvSpPr>
          <p:cNvPr id="62" name="Google Shape;62;p1"/>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yarn 설치</a:t>
            </a:r>
            <a:endParaRPr/>
          </a:p>
        </p:txBody>
      </p:sp>
      <p:sp>
        <p:nvSpPr>
          <p:cNvPr id="118" name="Google Shape;118;p1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Roboto Mono"/>
              <a:buChar char="•"/>
            </a:pPr>
            <a:r>
              <a:rPr lang="en-US" sz="1800" b="1" i="0" u="none">
                <a:solidFill>
                  <a:schemeClr val="dk1"/>
                </a:solidFill>
                <a:latin typeface="Roboto Mono"/>
                <a:ea typeface="Roboto Mono"/>
                <a:cs typeface="Roboto Mono"/>
                <a:sym typeface="Roboto Mono"/>
              </a:rPr>
              <a:t>npm install -g yarn</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CCCCFF"/>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CCCCFF"/>
              </a:buClr>
              <a:buSzPts val="1800"/>
              <a:buFont typeface="Tahoma"/>
              <a:buChar char="•"/>
            </a:pPr>
            <a:r>
              <a:rPr lang="en-US" sz="1800" b="0" i="0" u="sng">
                <a:solidFill>
                  <a:srgbClr val="CCCCFF"/>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a:t>
            </a: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://yarnpkg.com/lang/en/docs/install/#windows-stable</a:t>
            </a:r>
            <a:endParaRPr/>
          </a:p>
        </p:txBody>
      </p:sp>
      <p:pic>
        <p:nvPicPr>
          <p:cNvPr id="119" name="Google Shape;119;p10"/>
          <p:cNvPicPr preferRelativeResize="0"/>
          <p:nvPr/>
        </p:nvPicPr>
        <p:blipFill rotWithShape="1">
          <a:blip r:embed="rId4">
            <a:alphaModFix/>
          </a:blip>
          <a:srcRect/>
          <a:stretch/>
        </p:blipFill>
        <p:spPr>
          <a:xfrm>
            <a:off x="2039937" y="2603500"/>
            <a:ext cx="3565525" cy="2794000"/>
          </a:xfrm>
          <a:prstGeom prst="rect">
            <a:avLst/>
          </a:prstGeom>
          <a:noFill/>
          <a:ln>
            <a:noFill/>
          </a:ln>
        </p:spPr>
      </p:pic>
      <p:sp>
        <p:nvSpPr>
          <p:cNvPr id="120" name="Google Shape;120;p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함수작성시 주의사항</a:t>
            </a:r>
            <a:endParaRPr/>
          </a:p>
        </p:txBody>
      </p:sp>
      <p:sp>
        <p:nvSpPr>
          <p:cNvPr id="753" name="Google Shape;753;p9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동작 하나만 담당해야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함수 이름에 언급되어있는 동작을 정확히 수행해야 합니다. 그 이외의 동작은 수행해선 안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독립적인 두 개의 동작은 독립된 함수 두 개에서 나눠서 수행할 수 있게 해야 합니다. 한 장소에서 두 동작을 동시에 필요로 하는 경우라도 말이죠(이 경우는 제3의 함수를 만들어 그곳에서 두 함수를 호출합니다).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해서는 안되는일</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getAge 함수는 나이를 얻어오는 동작만 수행해야 합니다. alert 창에 나이를 출력해주는 동작은 이 함수에 들어가지 않는 것이 좋습니다.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createForm 함수는 form을 만들고 이를 반환하는 동작만 해야 합니다. form을 문서에 추가하는 동작이 해당 함수에 들어가 있으면 좋지 않습니다.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checkPermission 함수는 승인 여부를 확인하고 그 결과를 반환하는 동작만 해야 합니다. 승인 여부를 보여주는 메시지를 띄우는 동작이 들어가 있으면 좋지 않습니다.</a:t>
            </a:r>
            <a:endParaRPr/>
          </a:p>
        </p:txBody>
      </p:sp>
      <p:sp>
        <p:nvSpPr>
          <p:cNvPr id="754" name="Google Shape;754;p9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 요약</a:t>
            </a:r>
            <a:endParaRPr/>
          </a:p>
        </p:txBody>
      </p:sp>
      <p:sp>
        <p:nvSpPr>
          <p:cNvPr id="760" name="Google Shape;760;p9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함수에 전달된 매개변수는 복사된 후 함수의 지역변수가 됩니다.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외부 변수에 접근할 수 있습니다. 하지만 함수 바깥에서 함수 내부의 지역변수에 접근하는 건 불가능합니다.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값을 반환할 수 있습니다. 값을 반환하지 않는 경우는 반환 값이 undefined가 됩니다.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깔끔하고 이해하기 쉬운 코드를 작성하려면 함수 내부에서 외부 변수를 사용하는 방법 대신 지역 변수와 매개변수를 활용하는 게 좋습니다.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개발자는 매개변수를 받아서 그 변수를 가지고 반환 값을 만들어 내는 함수를 더 쉽게 이해할 수 있습니다. 매개변수 없이 함수 내부에서 외부 변수를 수정해 반환 값을 만들어 내는 함수는 쉽게 이해하기 힘듭니다.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이름을 지을 땐 아래와 같은 규칙을 따르는 것이 좋습니다.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이름은 함수가 어떤 동작을 하는지 설명할 수 있어야 합니다. 이렇게 이름을 지으면 함수 호출 코드만 보아도 해당 함수가 무엇을 하고 어떤 값을 반환할지 바로 알 수 있습니다.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동작을 수행하기 때문에 이름이 주로 동사입니다.</a:t>
            </a:r>
            <a:endParaRPr/>
          </a:p>
          <a:p>
            <a:pPr marL="342900" marR="0" lvl="0" indent="-342900" algn="l" rtl="0">
              <a:lnSpc>
                <a:spcPct val="9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create…, show…, get…, check… 등의 잘 알려진 접두어를 사용해 이름을 지을 수 있습니다. 접두어를 사용하면 함수 이름만 보고도 해당 함수가 어떤 동작을 하는지 파악할 수 있습니다.</a:t>
            </a:r>
            <a:endParaRPr/>
          </a:p>
        </p:txBody>
      </p:sp>
      <p:sp>
        <p:nvSpPr>
          <p:cNvPr id="761" name="Google Shape;761;p9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0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함수 표현식</a:t>
            </a:r>
            <a:endParaRPr/>
          </a:p>
        </p:txBody>
      </p:sp>
      <p:sp>
        <p:nvSpPr>
          <p:cNvPr id="767" name="Google Shape;767;p10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함수는 값입니다. 따라서 함수도 값처럼 할당, 복사, 선언할 수 있습니다.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선언(문)” 방식으로 함수를 생성하면, 함수가 독립된 구문 형태로 존재하게 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표현식” 방식으로 함수를 생성하면, 함수가 표현식의 일부로 존재하게 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선언문은 코드 블록이 실행되기도 전에 처리됩니다. 따라서 블록 내 어디서든 활용 가능합니다.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표현식은 실행 흐름이 표현식에 다다랐을 때 만들어집니다.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함수를 선언해야 한다면 함수가 선언되기 이전에도 함수를 활용할 수 있기 때문에, 함수 선언문 방식을 따르는 게 좋습니다. 함수 선언 방식은 코드를 유연하게 구성할 수 있도록 해주고, 가독성도 좋습니다.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 표현식은 함수 선언문을 사용하는게 부적절할 때에 사용하는 것이 좋습니다(비교적 간단하고 사용 후 바로 버려도 상관없는 함수를 만들때 주로 사용합니다.) =&gt; 화살표 함수로 진화</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768" name="Google Shape;768;p10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함수 표현식 예제</a:t>
            </a:r>
            <a:endParaRPr/>
          </a:p>
        </p:txBody>
      </p:sp>
      <p:pic>
        <p:nvPicPr>
          <p:cNvPr id="774" name="Google Shape;774;p101"/>
          <p:cNvPicPr preferRelativeResize="0">
            <a:picLocks noGrp="1"/>
          </p:cNvPicPr>
          <p:nvPr>
            <p:ph type="body" idx="1"/>
          </p:nvPr>
        </p:nvPicPr>
        <p:blipFill rotWithShape="1">
          <a:blip r:embed="rId3">
            <a:alphaModFix/>
          </a:blip>
          <a:srcRect/>
          <a:stretch/>
        </p:blipFill>
        <p:spPr>
          <a:xfrm>
            <a:off x="1235075" y="1931987"/>
            <a:ext cx="6207125" cy="3279775"/>
          </a:xfrm>
          <a:prstGeom prst="rect">
            <a:avLst/>
          </a:prstGeom>
          <a:noFill/>
          <a:ln>
            <a:noFill/>
          </a:ln>
        </p:spPr>
      </p:pic>
      <p:sp>
        <p:nvSpPr>
          <p:cNvPr id="775" name="Google Shape;775;p10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콜백함수</a:t>
            </a:r>
            <a:endParaRPr/>
          </a:p>
        </p:txBody>
      </p:sp>
      <p:sp>
        <p:nvSpPr>
          <p:cNvPr id="781" name="Google Shape;781;p10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작성자와 호출자가 다르다. 함수의 주소를 매개변수로 전달할 수 있고 컬백함수는 전달받은 함수에 의해 호출된다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보통 이벤트 핸들러나, Ajax, 네트워크 처리등 시스템에 의해 부분적인 일처리가 필요할 때 많이 사용된다.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특히 자바스크립트의 경우 비동기 I/O방식을 기본으로 사용하기 때문에 시스템에 의해서 호출될 콜백함수를 많이 만든다.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콜백함수는 호출자가 함수 작성자가 아니고 시스템이기 때문에 시스템이 콜백함수의 형태를 지정해준다 </a:t>
            </a:r>
            <a:endParaRPr/>
          </a:p>
        </p:txBody>
      </p:sp>
      <p:sp>
        <p:nvSpPr>
          <p:cNvPr id="782" name="Google Shape;782;p10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콜백함수 예</a:t>
            </a:r>
            <a:endParaRPr/>
          </a:p>
        </p:txBody>
      </p:sp>
      <p:pic>
        <p:nvPicPr>
          <p:cNvPr id="788" name="Google Shape;788;p103"/>
          <p:cNvPicPr preferRelativeResize="0">
            <a:picLocks noGrp="1"/>
          </p:cNvPicPr>
          <p:nvPr>
            <p:ph type="body" idx="1"/>
          </p:nvPr>
        </p:nvPicPr>
        <p:blipFill rotWithShape="1">
          <a:blip r:embed="rId3">
            <a:alphaModFix/>
          </a:blip>
          <a:srcRect/>
          <a:stretch/>
        </p:blipFill>
        <p:spPr>
          <a:xfrm>
            <a:off x="992187" y="1847850"/>
            <a:ext cx="6188075" cy="3729037"/>
          </a:xfrm>
          <a:prstGeom prst="rect">
            <a:avLst/>
          </a:prstGeom>
          <a:noFill/>
          <a:ln>
            <a:noFill/>
          </a:ln>
        </p:spPr>
      </p:pic>
      <p:sp>
        <p:nvSpPr>
          <p:cNvPr id="789" name="Google Shape;789;p10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화살표 함수 기본</a:t>
            </a:r>
            <a:endParaRPr/>
          </a:p>
        </p:txBody>
      </p:sp>
      <p:sp>
        <p:nvSpPr>
          <p:cNvPr id="795" name="Google Shape;795;p10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람다함수, 함수 선언식보다 간결하게 함수를 만들 수 있는데 이걸 화살표 함수라고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표현식에서 function 키워드를 생략하고 ()=&gt;{ } 형태의 함수를 만들 수 있습니다.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표현이 간결하고 사용이 편해서 많은 라이브러리들이 사용하고 있습니다. </a:t>
            </a:r>
            <a:endParaRPr/>
          </a:p>
          <a:p>
            <a:pPr marL="342900" marR="0" lvl="0" indent="-342900" algn="l" rtl="0">
              <a:lnSpc>
                <a:spcPct val="100000"/>
              </a:lnSpc>
              <a:spcBef>
                <a:spcPts val="360"/>
              </a:spcBef>
              <a:spcAft>
                <a:spcPts val="0"/>
              </a:spcAft>
              <a:buClr>
                <a:srgbClr val="0077AA"/>
              </a:buClr>
              <a:buSzPts val="1800"/>
              <a:buFont typeface="Consolas"/>
              <a:buChar char="•"/>
            </a:pPr>
            <a:r>
              <a:rPr lang="en-US" sz="1800" b="0" i="0" u="none">
                <a:solidFill>
                  <a:srgbClr val="0077AA"/>
                </a:solidFill>
                <a:latin typeface="Consolas"/>
                <a:ea typeface="Consolas"/>
                <a:cs typeface="Consolas"/>
                <a:sym typeface="Consolas"/>
              </a:rPr>
              <a:t>let</a:t>
            </a:r>
            <a:r>
              <a:rPr lang="en-US" sz="1800" b="0" i="0" u="none">
                <a:solidFill>
                  <a:srgbClr val="333333"/>
                </a:solidFill>
                <a:latin typeface="Consolas"/>
                <a:ea typeface="Consolas"/>
                <a:cs typeface="Consolas"/>
                <a:sym typeface="Consolas"/>
              </a:rPr>
              <a:t> func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arg1</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arg2</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argN</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A67F59"/>
                </a:solidFill>
                <a:latin typeface="Consolas"/>
                <a:ea typeface="Consolas"/>
                <a:cs typeface="Consolas"/>
                <a:sym typeface="Consolas"/>
              </a:rPr>
              <a:t>=&gt;</a:t>
            </a:r>
            <a:r>
              <a:rPr lang="en-US" sz="1800" b="0" i="0" u="none">
                <a:solidFill>
                  <a:srgbClr val="333333"/>
                </a:solidFill>
                <a:latin typeface="Consolas"/>
                <a:ea typeface="Consolas"/>
                <a:cs typeface="Consolas"/>
                <a:sym typeface="Consolas"/>
              </a:rPr>
              <a:t> expression</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Consolas"/>
              <a:ea typeface="Consolas"/>
              <a:cs typeface="Consolas"/>
              <a:sym typeface="Consolas"/>
            </a:endParaRPr>
          </a:p>
        </p:txBody>
      </p:sp>
      <p:sp>
        <p:nvSpPr>
          <p:cNvPr id="796" name="Google Shape;796;p10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화살표 함수 예제</a:t>
            </a:r>
            <a:endParaRPr/>
          </a:p>
        </p:txBody>
      </p:sp>
      <p:pic>
        <p:nvPicPr>
          <p:cNvPr id="802" name="Google Shape;802;p105"/>
          <p:cNvPicPr preferRelativeResize="0">
            <a:picLocks noGrp="1"/>
          </p:cNvPicPr>
          <p:nvPr>
            <p:ph type="body" idx="1"/>
          </p:nvPr>
        </p:nvPicPr>
        <p:blipFill rotWithShape="1">
          <a:blip r:embed="rId3">
            <a:alphaModFix/>
          </a:blip>
          <a:srcRect/>
          <a:stretch/>
        </p:blipFill>
        <p:spPr>
          <a:xfrm>
            <a:off x="688975" y="1990725"/>
            <a:ext cx="4129087" cy="3149600"/>
          </a:xfrm>
          <a:prstGeom prst="rect">
            <a:avLst/>
          </a:prstGeom>
          <a:noFill/>
          <a:ln>
            <a:noFill/>
          </a:ln>
        </p:spPr>
      </p:pic>
      <p:sp>
        <p:nvSpPr>
          <p:cNvPr id="803" name="Google Shape;803;p10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화살표 함수 사용 예(.filter)</a:t>
            </a:r>
            <a:endParaRPr/>
          </a:p>
        </p:txBody>
      </p:sp>
      <p:pic>
        <p:nvPicPr>
          <p:cNvPr id="809" name="Google Shape;809;p106"/>
          <p:cNvPicPr preferRelativeResize="0">
            <a:picLocks noGrp="1"/>
          </p:cNvPicPr>
          <p:nvPr>
            <p:ph type="body" idx="1"/>
          </p:nvPr>
        </p:nvPicPr>
        <p:blipFill rotWithShape="1">
          <a:blip r:embed="rId3">
            <a:alphaModFix/>
          </a:blip>
          <a:srcRect/>
          <a:stretch/>
        </p:blipFill>
        <p:spPr>
          <a:xfrm>
            <a:off x="628650" y="1841500"/>
            <a:ext cx="5353050" cy="3729037"/>
          </a:xfrm>
          <a:prstGeom prst="rect">
            <a:avLst/>
          </a:prstGeom>
          <a:noFill/>
          <a:ln>
            <a:noFill/>
          </a:ln>
        </p:spPr>
      </p:pic>
      <p:sp>
        <p:nvSpPr>
          <p:cNvPr id="810" name="Google Shape;810;p10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.map함수예</a:t>
            </a:r>
            <a:endParaRPr/>
          </a:p>
        </p:txBody>
      </p:sp>
      <p:pic>
        <p:nvPicPr>
          <p:cNvPr id="816" name="Google Shape;816;p107"/>
          <p:cNvPicPr preferRelativeResize="0">
            <a:picLocks noGrp="1"/>
          </p:cNvPicPr>
          <p:nvPr>
            <p:ph type="body" idx="1"/>
          </p:nvPr>
        </p:nvPicPr>
        <p:blipFill rotWithShape="1">
          <a:blip r:embed="rId3">
            <a:alphaModFix/>
          </a:blip>
          <a:srcRect/>
          <a:stretch/>
        </p:blipFill>
        <p:spPr>
          <a:xfrm>
            <a:off x="1654175" y="1985962"/>
            <a:ext cx="5835650" cy="3279775"/>
          </a:xfrm>
          <a:prstGeom prst="rect">
            <a:avLst/>
          </a:prstGeom>
          <a:noFill/>
          <a:ln>
            <a:noFill/>
          </a:ln>
        </p:spPr>
      </p:pic>
      <p:sp>
        <p:nvSpPr>
          <p:cNvPr id="817" name="Google Shape;817;p10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visual studio code </a:t>
            </a:r>
            <a:endParaRPr/>
          </a:p>
        </p:txBody>
      </p:sp>
      <p:sp>
        <p:nvSpPr>
          <p:cNvPr id="126" name="Google Shape;126;p1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https://code.visualstudio.com/download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27" name="Google Shape;127;p11"/>
          <p:cNvPicPr preferRelativeResize="0"/>
          <p:nvPr/>
        </p:nvPicPr>
        <p:blipFill rotWithShape="1">
          <a:blip r:embed="rId3">
            <a:alphaModFix/>
          </a:blip>
          <a:srcRect/>
          <a:stretch/>
        </p:blipFill>
        <p:spPr>
          <a:xfrm>
            <a:off x="755650" y="1814512"/>
            <a:ext cx="7164387" cy="40211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.find</a:t>
            </a:r>
            <a:endParaRPr/>
          </a:p>
        </p:txBody>
      </p:sp>
      <p:sp>
        <p:nvSpPr>
          <p:cNvPr id="823" name="Google Shape;823;p10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filter 함수와 유사, 단 하나의 값만 반환한다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824" name="Google Shape;824;p108"/>
          <p:cNvPicPr preferRelativeResize="0"/>
          <p:nvPr/>
        </p:nvPicPr>
        <p:blipFill rotWithShape="1">
          <a:blip r:embed="rId3">
            <a:alphaModFix/>
          </a:blip>
          <a:srcRect/>
          <a:stretch/>
        </p:blipFill>
        <p:spPr>
          <a:xfrm>
            <a:off x="773112" y="2320925"/>
            <a:ext cx="6465887" cy="3121025"/>
          </a:xfrm>
          <a:prstGeom prst="rect">
            <a:avLst/>
          </a:prstGeom>
          <a:noFill/>
          <a:ln>
            <a:noFill/>
          </a:ln>
        </p:spPr>
      </p:pic>
      <p:sp>
        <p:nvSpPr>
          <p:cNvPr id="825" name="Google Shape;825;p10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reduce</a:t>
            </a:r>
            <a:endParaRPr/>
          </a:p>
        </p:txBody>
      </p:sp>
      <p:sp>
        <p:nvSpPr>
          <p:cNvPr id="831" name="Google Shape;831;p10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arr.reduce(callback[, initialValue])</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callback</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previousValue: 이전 마지막 콜백 호출에서 반환된 값 또는 공급된 경우 initialValue.</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currentValue: 배열 내 현재 처리되고 있는 요소(element).</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currentIndex: 배열 내 현재 처리되고 있는 요소의 인덱스.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array: reduce에 호출되는 배열.</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initialValue: 선택사항. callback의 첫 호출에 첫 번째 인수로 사용하는 값.</a:t>
            </a:r>
            <a:endParaRPr/>
          </a:p>
          <a:p>
            <a:pPr marL="742950" marR="0" lvl="1" indent="-17145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https://developer.mozilla.org/ko/docs/Web/JavaScript/Reference/Global_Objects/Array/Reduce</a:t>
            </a:r>
            <a:endParaRPr/>
          </a:p>
        </p:txBody>
      </p:sp>
      <p:sp>
        <p:nvSpPr>
          <p:cNvPr id="832" name="Google Shape;832;p10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reduce 예제</a:t>
            </a:r>
            <a:endParaRPr/>
          </a:p>
        </p:txBody>
      </p:sp>
      <p:pic>
        <p:nvPicPr>
          <p:cNvPr id="838" name="Google Shape;838;p110"/>
          <p:cNvPicPr preferRelativeResize="0">
            <a:picLocks noGrp="1"/>
          </p:cNvPicPr>
          <p:nvPr>
            <p:ph type="body" idx="1"/>
          </p:nvPr>
        </p:nvPicPr>
        <p:blipFill rotWithShape="1">
          <a:blip r:embed="rId3">
            <a:alphaModFix/>
          </a:blip>
          <a:srcRect/>
          <a:stretch/>
        </p:blipFill>
        <p:spPr>
          <a:xfrm>
            <a:off x="931862" y="1871662"/>
            <a:ext cx="3951287" cy="3308350"/>
          </a:xfrm>
          <a:prstGeom prst="rect">
            <a:avLst/>
          </a:prstGeom>
          <a:noFill/>
          <a:ln>
            <a:noFill/>
          </a:ln>
        </p:spPr>
      </p:pic>
      <p:sp>
        <p:nvSpPr>
          <p:cNvPr id="839" name="Google Shape;839;p1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a:t>
            </a:r>
            <a:endParaRPr/>
          </a:p>
        </p:txBody>
      </p:sp>
      <p:sp>
        <p:nvSpPr>
          <p:cNvPr id="845" name="Google Shape;845;p11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객체는 중괄호 {…}를 이용해 만들 수 있습니다. 중괄호 안에는 ‘키(key): 값(value)’ 쌍으로 구성된 프로퍼티(property) 를 여러 개 넣을 수 있는데, 키엔 문자형, 값엔 모든 자료형이 허용됩니다. 프로퍼티 키는 ‘프로퍼티 이름’ 이라고도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중괄호 {...} 안에는 ‘키: 값’ 쌍으로 구성된 프로퍼티가 들어갑니다.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user = { "name": "John",   "age": 30}; //JSON</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'콜론(:)'을 기준으로 왼쪽엔 키가, 오른쪽엔 값이 위치합니다. 프로퍼티 키는 프로퍼티 ‘이름’ 혹은 '식별자’라고도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 user에는 프로퍼티가 두 개 있습니다.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첫 번째 프로퍼티 – "name"(이름)과 "John"(값)</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두 번째 프로퍼티 – "age"(이름)과 30(값)</a:t>
            </a:r>
            <a:endParaRPr/>
          </a:p>
        </p:txBody>
      </p:sp>
      <p:sp>
        <p:nvSpPr>
          <p:cNvPr id="846" name="Google Shape;846;p11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a:t>
            </a:r>
            <a:endParaRPr/>
          </a:p>
        </p:txBody>
      </p:sp>
      <p:pic>
        <p:nvPicPr>
          <p:cNvPr id="852" name="Google Shape;852;p112"/>
          <p:cNvPicPr preferRelativeResize="0">
            <a:picLocks noGrp="1"/>
          </p:cNvPicPr>
          <p:nvPr>
            <p:ph type="body" idx="1"/>
          </p:nvPr>
        </p:nvPicPr>
        <p:blipFill rotWithShape="1">
          <a:blip r:embed="rId3">
            <a:alphaModFix/>
          </a:blip>
          <a:srcRect/>
          <a:stretch/>
        </p:blipFill>
        <p:spPr>
          <a:xfrm>
            <a:off x="1049337" y="2082800"/>
            <a:ext cx="7045325" cy="3086100"/>
          </a:xfrm>
          <a:prstGeom prst="rect">
            <a:avLst/>
          </a:prstGeom>
          <a:noFill/>
          <a:ln>
            <a:noFill/>
          </a:ln>
        </p:spPr>
      </p:pic>
      <p:sp>
        <p:nvSpPr>
          <p:cNvPr id="853" name="Google Shape;853;p11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객체배열</a:t>
            </a:r>
            <a:endParaRPr/>
          </a:p>
        </p:txBody>
      </p:sp>
      <p:pic>
        <p:nvPicPr>
          <p:cNvPr id="859" name="Google Shape;859;p113"/>
          <p:cNvPicPr preferRelativeResize="0">
            <a:picLocks noGrp="1"/>
          </p:cNvPicPr>
          <p:nvPr>
            <p:ph type="body" idx="1"/>
          </p:nvPr>
        </p:nvPicPr>
        <p:blipFill rotWithShape="1">
          <a:blip r:embed="rId3">
            <a:alphaModFix/>
          </a:blip>
          <a:srcRect/>
          <a:stretch/>
        </p:blipFill>
        <p:spPr>
          <a:xfrm>
            <a:off x="719137" y="1933575"/>
            <a:ext cx="5654675" cy="3729037"/>
          </a:xfrm>
          <a:prstGeom prst="rect">
            <a:avLst/>
          </a:prstGeom>
          <a:noFill/>
          <a:ln>
            <a:noFill/>
          </a:ln>
        </p:spPr>
      </p:pic>
      <p:sp>
        <p:nvSpPr>
          <p:cNvPr id="860" name="Google Shape;860;p11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객체배열</a:t>
            </a:r>
            <a:endParaRPr/>
          </a:p>
        </p:txBody>
      </p:sp>
      <p:pic>
        <p:nvPicPr>
          <p:cNvPr id="866" name="Google Shape;866;p114"/>
          <p:cNvPicPr preferRelativeResize="0">
            <a:picLocks noGrp="1"/>
          </p:cNvPicPr>
          <p:nvPr>
            <p:ph type="body" idx="1"/>
          </p:nvPr>
        </p:nvPicPr>
        <p:blipFill rotWithShape="1">
          <a:blip r:embed="rId3">
            <a:alphaModFix/>
          </a:blip>
          <a:srcRect/>
          <a:stretch/>
        </p:blipFill>
        <p:spPr>
          <a:xfrm>
            <a:off x="1554162" y="1968500"/>
            <a:ext cx="6035675" cy="3314700"/>
          </a:xfrm>
          <a:prstGeom prst="rect">
            <a:avLst/>
          </a:prstGeom>
          <a:noFill/>
          <a:ln>
            <a:noFill/>
          </a:ln>
        </p:spPr>
      </p:pic>
      <p:sp>
        <p:nvSpPr>
          <p:cNvPr id="867" name="Google Shape;867;p11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1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객체에 메서드 추가하기(this)</a:t>
            </a:r>
            <a:endParaRPr/>
          </a:p>
        </p:txBody>
      </p:sp>
      <p:pic>
        <p:nvPicPr>
          <p:cNvPr id="873" name="Google Shape;873;p115"/>
          <p:cNvPicPr preferRelativeResize="0">
            <a:picLocks noGrp="1"/>
          </p:cNvPicPr>
          <p:nvPr>
            <p:ph type="body" idx="1"/>
          </p:nvPr>
        </p:nvPicPr>
        <p:blipFill rotWithShape="1">
          <a:blip r:embed="rId3">
            <a:alphaModFix/>
          </a:blip>
          <a:srcRect/>
          <a:stretch/>
        </p:blipFill>
        <p:spPr>
          <a:xfrm>
            <a:off x="723900" y="2074862"/>
            <a:ext cx="5486400" cy="2914650"/>
          </a:xfrm>
          <a:prstGeom prst="rect">
            <a:avLst/>
          </a:prstGeom>
          <a:noFill/>
          <a:ln>
            <a:noFill/>
          </a:ln>
        </p:spPr>
      </p:pic>
      <p:sp>
        <p:nvSpPr>
          <p:cNvPr id="874" name="Google Shape;874;p1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1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[[Prototype]]</a:t>
            </a:r>
            <a:endParaRPr/>
          </a:p>
        </p:txBody>
      </p:sp>
      <p:sp>
        <p:nvSpPr>
          <p:cNvPr id="880" name="Google Shape;880;p11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자바스크립트의 객체는 명세서에서 명명한 [[Prototype]]이라는 숨김 프로퍼티를 갖습니다. 이 숨김 프로퍼티 값은 null이거나 다른 객체에 대한 참조가 되는데, 다른 객체를 참조하는 경우 참조 대상을 '프로토타입(prototype)'이라 부릅니다. 이 성격을 이용해 상속을 할 수 있습니다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881" name="Google Shape;881;p116"/>
          <p:cNvPicPr preferRelativeResize="0"/>
          <p:nvPr/>
        </p:nvPicPr>
        <p:blipFill rotWithShape="1">
          <a:blip r:embed="rId3">
            <a:alphaModFix/>
          </a:blip>
          <a:srcRect/>
          <a:stretch/>
        </p:blipFill>
        <p:spPr>
          <a:xfrm>
            <a:off x="1568450" y="2954337"/>
            <a:ext cx="1879600" cy="1443037"/>
          </a:xfrm>
          <a:prstGeom prst="rect">
            <a:avLst/>
          </a:prstGeom>
          <a:noFill/>
          <a:ln>
            <a:noFill/>
          </a:ln>
        </p:spPr>
      </p:pic>
      <p:sp>
        <p:nvSpPr>
          <p:cNvPr id="882" name="Google Shape;882;p11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프로토타입 상속</a:t>
            </a:r>
            <a:endParaRPr/>
          </a:p>
        </p:txBody>
      </p:sp>
      <p:sp>
        <p:nvSpPr>
          <p:cNvPr id="888" name="Google Shape;888;p11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프로토타입을 속성을 이용해  상속을 받을 수 있다</a:t>
            </a:r>
            <a:endParaRPr/>
          </a:p>
          <a:p>
            <a:pPr marL="342900" marR="0" lvl="0" indent="-228600" algn="l" rtl="0">
              <a:lnSpc>
                <a:spcPct val="100000"/>
              </a:lnSpc>
              <a:spcBef>
                <a:spcPts val="360"/>
              </a:spcBef>
              <a:spcAft>
                <a:spcPts val="0"/>
              </a:spcAft>
              <a:buClr>
                <a:schemeClr val="dk1"/>
              </a:buClr>
              <a:buSzPts val="1800"/>
              <a:buFont typeface="Tahoma"/>
              <a:buNone/>
            </a:pPr>
            <a:endParaRPr sz="1800" b="1" i="0" u="none">
              <a:solidFill>
                <a:srgbClr val="333333"/>
              </a:solidFill>
              <a:latin typeface="Arial"/>
              <a:ea typeface="Arial"/>
              <a:cs typeface="Arial"/>
              <a:sym typeface="Arial"/>
            </a:endParaRPr>
          </a:p>
          <a:p>
            <a:pPr marL="342900" marR="0" lvl="0" indent="-228600" algn="l" rtl="0">
              <a:spcBef>
                <a:spcPts val="360"/>
              </a:spcBef>
              <a:spcAft>
                <a:spcPts val="0"/>
              </a:spcAft>
              <a:buClr>
                <a:schemeClr val="dk1"/>
              </a:buClr>
              <a:buSzPts val="1800"/>
              <a:buFont typeface="Tahoma"/>
              <a:buNone/>
            </a:pPr>
            <a:endParaRPr sz="1800" b="1" i="0" u="none">
              <a:solidFill>
                <a:srgbClr val="333333"/>
              </a:solidFill>
              <a:latin typeface="Arial"/>
              <a:ea typeface="Arial"/>
              <a:cs typeface="Arial"/>
              <a:sym typeface="Arial"/>
            </a:endParaRPr>
          </a:p>
        </p:txBody>
      </p:sp>
      <p:sp>
        <p:nvSpPr>
          <p:cNvPr id="889" name="Google Shape;889;p11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 설치하기</a:t>
            </a:r>
            <a:endParaRPr/>
          </a:p>
        </p:txBody>
      </p:sp>
      <p:pic>
        <p:nvPicPr>
          <p:cNvPr id="133" name="Google Shape;133;p12"/>
          <p:cNvPicPr preferRelativeResize="0">
            <a:picLocks noGrp="1"/>
          </p:cNvPicPr>
          <p:nvPr>
            <p:ph type="body" idx="1"/>
          </p:nvPr>
        </p:nvPicPr>
        <p:blipFill rotWithShape="1">
          <a:blip r:embed="rId3">
            <a:alphaModFix/>
          </a:blip>
          <a:srcRect/>
          <a:stretch/>
        </p:blipFill>
        <p:spPr>
          <a:xfrm>
            <a:off x="2325687" y="1285875"/>
            <a:ext cx="5095875" cy="5076825"/>
          </a:xfrm>
          <a:prstGeom prst="rect">
            <a:avLst/>
          </a:prstGeom>
          <a:noFill/>
          <a:ln w="9525" cap="flat" cmpd="sng">
            <a:solidFill>
              <a:srgbClr val="C00000"/>
            </a:solidFill>
            <a:prstDash val="solid"/>
            <a:miter lim="524288"/>
            <a:headEnd type="none" w="sm" len="sm"/>
            <a:tailEnd type="none" w="sm" len="sm"/>
          </a:ln>
        </p:spPr>
      </p:pic>
      <p:sp>
        <p:nvSpPr>
          <p:cNvPr id="134" name="Google Shape;134;p12"/>
          <p:cNvSpPr/>
          <p:nvPr/>
        </p:nvSpPr>
        <p:spPr>
          <a:xfrm>
            <a:off x="2124075" y="3500437"/>
            <a:ext cx="792162" cy="649287"/>
          </a:xfrm>
          <a:prstGeom prst="ellipse">
            <a:avLst/>
          </a:prstGeom>
          <a:noFill/>
          <a:ln w="508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35" name="Google Shape;135;p12"/>
          <p:cNvCxnSpPr/>
          <p:nvPr/>
        </p:nvCxnSpPr>
        <p:spPr>
          <a:xfrm>
            <a:off x="1187450" y="3852862"/>
            <a:ext cx="936625" cy="0"/>
          </a:xfrm>
          <a:prstGeom prst="straightConnector1">
            <a:avLst/>
          </a:prstGeom>
          <a:noFill/>
          <a:ln w="63500" cap="flat" cmpd="sng">
            <a:solidFill>
              <a:srgbClr val="C00000"/>
            </a:solidFill>
            <a:prstDash val="solid"/>
            <a:miter lim="800000"/>
            <a:headEnd type="none" w="med" len="med"/>
            <a:tailEnd type="triangle" w="med" len="med"/>
          </a:ln>
        </p:spPr>
      </p:cxnSp>
      <p:sp>
        <p:nvSpPr>
          <p:cNvPr id="136" name="Google Shape;136;p12"/>
          <p:cNvSpPr txBox="1"/>
          <p:nvPr/>
        </p:nvSpPr>
        <p:spPr>
          <a:xfrm>
            <a:off x="395287" y="3005137"/>
            <a:ext cx="1800225" cy="423862"/>
          </a:xfrm>
          <a:prstGeom prst="rect">
            <a:avLst/>
          </a:prstGeom>
          <a:solidFill>
            <a:srgbClr val="D2D2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Malgun Gothic"/>
              <a:buNone/>
            </a:pPr>
            <a:r>
              <a:rPr lang="en-US" sz="1600" b="0" i="0" u="none">
                <a:solidFill>
                  <a:schemeClr val="dk1"/>
                </a:solidFill>
                <a:latin typeface="Malgun Gothic"/>
                <a:ea typeface="Malgun Gothic"/>
                <a:cs typeface="Malgun Gothic"/>
                <a:sym typeface="Malgun Gothic"/>
              </a:rPr>
              <a:t>여기를 누르세요</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프로토타입 사용예</a:t>
            </a:r>
            <a:endParaRPr/>
          </a:p>
        </p:txBody>
      </p:sp>
      <p:pic>
        <p:nvPicPr>
          <p:cNvPr id="895" name="Google Shape;895;p118"/>
          <p:cNvPicPr preferRelativeResize="0">
            <a:picLocks noGrp="1"/>
          </p:cNvPicPr>
          <p:nvPr>
            <p:ph type="body" idx="1"/>
          </p:nvPr>
        </p:nvPicPr>
        <p:blipFill rotWithShape="1">
          <a:blip r:embed="rId3">
            <a:alphaModFix/>
          </a:blip>
          <a:srcRect/>
          <a:stretch/>
        </p:blipFill>
        <p:spPr>
          <a:xfrm>
            <a:off x="628650" y="1754187"/>
            <a:ext cx="5181600" cy="3729037"/>
          </a:xfrm>
          <a:prstGeom prst="rect">
            <a:avLst/>
          </a:prstGeom>
          <a:noFill/>
          <a:ln>
            <a:noFill/>
          </a:ln>
        </p:spPr>
      </p:pic>
      <p:sp>
        <p:nvSpPr>
          <p:cNvPr id="896" name="Google Shape;896;p11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프로토타입 사용 예</a:t>
            </a:r>
            <a:endParaRPr/>
          </a:p>
        </p:txBody>
      </p:sp>
      <p:pic>
        <p:nvPicPr>
          <p:cNvPr id="902" name="Google Shape;902;p119"/>
          <p:cNvPicPr preferRelativeResize="0">
            <a:picLocks noGrp="1"/>
          </p:cNvPicPr>
          <p:nvPr>
            <p:ph type="body" idx="1"/>
          </p:nvPr>
        </p:nvPicPr>
        <p:blipFill rotWithShape="1">
          <a:blip r:embed="rId3">
            <a:alphaModFix/>
          </a:blip>
          <a:srcRect/>
          <a:stretch/>
        </p:blipFill>
        <p:spPr>
          <a:xfrm>
            <a:off x="628650" y="1808162"/>
            <a:ext cx="5141912" cy="3729037"/>
          </a:xfrm>
          <a:prstGeom prst="rect">
            <a:avLst/>
          </a:prstGeom>
          <a:noFill/>
          <a:ln>
            <a:noFill/>
          </a:ln>
        </p:spPr>
      </p:pic>
      <p:sp>
        <p:nvSpPr>
          <p:cNvPr id="903" name="Google Shape;903;p11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클래스 사용예</a:t>
            </a:r>
            <a:endParaRPr/>
          </a:p>
        </p:txBody>
      </p:sp>
      <p:pic>
        <p:nvPicPr>
          <p:cNvPr id="909" name="Google Shape;909;p120"/>
          <p:cNvPicPr preferRelativeResize="0">
            <a:picLocks noGrp="1"/>
          </p:cNvPicPr>
          <p:nvPr>
            <p:ph type="body" idx="1"/>
          </p:nvPr>
        </p:nvPicPr>
        <p:blipFill rotWithShape="1">
          <a:blip r:embed="rId3">
            <a:alphaModFix/>
          </a:blip>
          <a:srcRect/>
          <a:stretch/>
        </p:blipFill>
        <p:spPr>
          <a:xfrm>
            <a:off x="539750" y="1196975"/>
            <a:ext cx="4540250" cy="4810125"/>
          </a:xfrm>
          <a:prstGeom prst="rect">
            <a:avLst/>
          </a:prstGeom>
          <a:noFill/>
          <a:ln>
            <a:noFill/>
          </a:ln>
        </p:spPr>
      </p:pic>
      <p:sp>
        <p:nvSpPr>
          <p:cNvPr id="910" name="Google Shape;910;p12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상속(부모클래스)</a:t>
            </a:r>
            <a:endParaRPr/>
          </a:p>
        </p:txBody>
      </p:sp>
      <p:pic>
        <p:nvPicPr>
          <p:cNvPr id="916" name="Google Shape;916;p121"/>
          <p:cNvPicPr preferRelativeResize="0">
            <a:picLocks noGrp="1"/>
          </p:cNvPicPr>
          <p:nvPr>
            <p:ph type="body" idx="1"/>
          </p:nvPr>
        </p:nvPicPr>
        <p:blipFill rotWithShape="1">
          <a:blip r:embed="rId3">
            <a:alphaModFix/>
          </a:blip>
          <a:srcRect/>
          <a:stretch/>
        </p:blipFill>
        <p:spPr>
          <a:xfrm>
            <a:off x="539750" y="1484312"/>
            <a:ext cx="6337300" cy="4025900"/>
          </a:xfrm>
          <a:prstGeom prst="rect">
            <a:avLst/>
          </a:prstGeom>
          <a:noFill/>
          <a:ln>
            <a:noFill/>
          </a:ln>
        </p:spPr>
      </p:pic>
      <p:sp>
        <p:nvSpPr>
          <p:cNvPr id="917" name="Google Shape;917;p12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상속(자식클래스)</a:t>
            </a:r>
            <a:endParaRPr/>
          </a:p>
        </p:txBody>
      </p:sp>
      <p:pic>
        <p:nvPicPr>
          <p:cNvPr id="923" name="Google Shape;923;p122"/>
          <p:cNvPicPr preferRelativeResize="0">
            <a:picLocks noGrp="1"/>
          </p:cNvPicPr>
          <p:nvPr>
            <p:ph type="body" idx="1"/>
          </p:nvPr>
        </p:nvPicPr>
        <p:blipFill rotWithShape="1">
          <a:blip r:embed="rId3">
            <a:alphaModFix/>
          </a:blip>
          <a:srcRect/>
          <a:stretch/>
        </p:blipFill>
        <p:spPr>
          <a:xfrm>
            <a:off x="611187" y="1500187"/>
            <a:ext cx="6562725" cy="3857625"/>
          </a:xfrm>
          <a:prstGeom prst="rect">
            <a:avLst/>
          </a:prstGeom>
          <a:noFill/>
          <a:ln>
            <a:noFill/>
          </a:ln>
        </p:spPr>
      </p:pic>
      <p:sp>
        <p:nvSpPr>
          <p:cNvPr id="924" name="Google Shape;924;p12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예외처리(try~catch)</a:t>
            </a:r>
            <a:endParaRPr/>
          </a:p>
        </p:txBody>
      </p:sp>
      <p:sp>
        <p:nvSpPr>
          <p:cNvPr id="930" name="Google Shape;930;p12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7AA"/>
              </a:buClr>
              <a:buSzPts val="1800"/>
              <a:buFont typeface="Consolas"/>
              <a:buNone/>
            </a:pPr>
            <a:r>
              <a:rPr lang="en-US" sz="1800" b="0" i="0" u="none">
                <a:solidFill>
                  <a:srgbClr val="0077AA"/>
                </a:solidFill>
                <a:latin typeface="Consolas"/>
                <a:ea typeface="Consolas"/>
                <a:cs typeface="Consolas"/>
                <a:sym typeface="Consolas"/>
              </a:rPr>
              <a:t>try</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코드...</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0077AA"/>
              </a:buClr>
              <a:buSzPts val="1800"/>
              <a:buFont typeface="Consolas"/>
              <a:buNone/>
            </a:pPr>
            <a:r>
              <a:rPr lang="en-US" sz="1800" b="0" i="0" u="none">
                <a:solidFill>
                  <a:srgbClr val="0077AA"/>
                </a:solidFill>
                <a:latin typeface="Consolas"/>
                <a:ea typeface="Consolas"/>
                <a:cs typeface="Consolas"/>
                <a:sym typeface="Consolas"/>
              </a:rPr>
              <a:t>catch</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err</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에러 핸들링</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0" marR="0" lvl="0" indent="-1143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먼저, try {...} 안의 코드가 실행됩니다.</a:t>
            </a:r>
            <a:endParaRPr/>
          </a:p>
          <a:p>
            <a:pPr marL="0" marR="0" lvl="0" indent="-1143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에러가 없다면, try 안의 마지막 줄까지 실행되고, catch 블록은 건너뜁니다.</a:t>
            </a:r>
            <a:endParaRPr/>
          </a:p>
          <a:p>
            <a:pPr marL="0" marR="0" lvl="0" indent="-1143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에러가 있다면, try 안 코드의 실행이 중단되고, catch(err) 블록으로 제어 흐름이 넘어갑니다. 변수 err(아무 이름이나 사용 가능)는 무슨 일이 일어났는지에 대한 설명이 담긴 에러 객체를 포함합니다.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931" name="Google Shape;931;p1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 예제</a:t>
            </a:r>
            <a:endParaRPr/>
          </a:p>
        </p:txBody>
      </p:sp>
      <p:pic>
        <p:nvPicPr>
          <p:cNvPr id="937" name="Google Shape;937;p124"/>
          <p:cNvPicPr preferRelativeResize="0">
            <a:picLocks noGrp="1"/>
          </p:cNvPicPr>
          <p:nvPr>
            <p:ph type="body" idx="1"/>
          </p:nvPr>
        </p:nvPicPr>
        <p:blipFill rotWithShape="1">
          <a:blip r:embed="rId3">
            <a:alphaModFix/>
          </a:blip>
          <a:srcRect/>
          <a:stretch/>
        </p:blipFill>
        <p:spPr>
          <a:xfrm>
            <a:off x="1093787" y="1954212"/>
            <a:ext cx="5572125" cy="2649537"/>
          </a:xfrm>
          <a:prstGeom prst="rect">
            <a:avLst/>
          </a:prstGeom>
          <a:noFill/>
          <a:ln>
            <a:noFill/>
          </a:ln>
        </p:spPr>
      </p:pic>
      <p:sp>
        <p:nvSpPr>
          <p:cNvPr id="938" name="Google Shape;938;p1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2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 예제(throws)</a:t>
            </a:r>
            <a:endParaRPr/>
          </a:p>
        </p:txBody>
      </p:sp>
      <p:pic>
        <p:nvPicPr>
          <p:cNvPr id="944" name="Google Shape;944;p125"/>
          <p:cNvPicPr preferRelativeResize="0">
            <a:picLocks noGrp="1"/>
          </p:cNvPicPr>
          <p:nvPr>
            <p:ph type="body" idx="1"/>
          </p:nvPr>
        </p:nvPicPr>
        <p:blipFill rotWithShape="1">
          <a:blip r:embed="rId3">
            <a:alphaModFix/>
          </a:blip>
          <a:srcRect/>
          <a:stretch/>
        </p:blipFill>
        <p:spPr>
          <a:xfrm>
            <a:off x="700087" y="2093912"/>
            <a:ext cx="7743825" cy="3063875"/>
          </a:xfrm>
          <a:prstGeom prst="rect">
            <a:avLst/>
          </a:prstGeom>
          <a:noFill/>
          <a:ln>
            <a:noFill/>
          </a:ln>
        </p:spPr>
      </p:pic>
      <p:sp>
        <p:nvSpPr>
          <p:cNvPr id="945" name="Google Shape;945;p12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예외처리(try~catch~finally)</a:t>
            </a:r>
            <a:endParaRPr/>
          </a:p>
        </p:txBody>
      </p:sp>
      <p:pic>
        <p:nvPicPr>
          <p:cNvPr id="951" name="Google Shape;951;p126"/>
          <p:cNvPicPr preferRelativeResize="0">
            <a:picLocks noGrp="1"/>
          </p:cNvPicPr>
          <p:nvPr>
            <p:ph type="body" idx="1"/>
          </p:nvPr>
        </p:nvPicPr>
        <p:blipFill rotWithShape="1">
          <a:blip r:embed="rId3">
            <a:alphaModFix/>
          </a:blip>
          <a:srcRect/>
          <a:stretch/>
        </p:blipFill>
        <p:spPr>
          <a:xfrm>
            <a:off x="827087" y="1827212"/>
            <a:ext cx="4972050" cy="3729037"/>
          </a:xfrm>
          <a:prstGeom prst="rect">
            <a:avLst/>
          </a:prstGeom>
          <a:noFill/>
          <a:ln>
            <a:noFill/>
          </a:ln>
        </p:spPr>
      </p:pic>
      <p:sp>
        <p:nvSpPr>
          <p:cNvPr id="952" name="Google Shape;952;p12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58" name="Google Shape;958;p127"/>
          <p:cNvSpPr txBox="1">
            <a:spLocks noGrp="1"/>
          </p:cNvSpPr>
          <p:nvPr>
            <p:ph type="body" idx="1"/>
          </p:nvPr>
        </p:nvSpPr>
        <p:spPr>
          <a:xfrm>
            <a:off x="250825" y="1196975"/>
            <a:ext cx="8785225"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본인을 아주 유명한 가수라고 가정해 봅시다. 그리고 탑 가수인 본인이 밤·낮으로 다음 싱글 앨범이 언제 나오는지 물어보는 팬들을 상대해야 한다고 해 봅시다.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가수는 앨범이 출시되면 팬들이 자동으로 소식을 받아볼 수 있도록 해 부하를 덜 겁니다. 구독 리스트를 하나 만들어 팬들에게 전달해 이메일 주소를 적게 하고, 앨범이 준비되면 리스트에 있는 팬들에게 메일을 보내 앨범 관련 소식을 바로 받아볼 수 있게 하면 되죠. 이렇게 해 놓으면 녹음 스튜디오에 화재가 발생해서 출시 예정인 앨범이 취소되는 불상사가 발생해도 관련 소식을 팬들에게 전달 할 수 있습니다.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이제 모두가 행복해졌습니다. 밤낮으로 질문을 하는 팬이 사라졌고, 팬들은 앨범 출시를 놓치지 않을 수 있게 되었으니까요.</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비유는 코드를 작성하면서 자주 만나게 되는 상황을 실제 일어날 법한 일로 바꾼 것입니다. 바로 아래 같은 상황 말이죠.</a:t>
            </a:r>
            <a:endParaRPr/>
          </a:p>
        </p:txBody>
      </p:sp>
      <p:sp>
        <p:nvSpPr>
          <p:cNvPr id="959" name="Google Shape;959;p12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 설치</a:t>
            </a:r>
            <a:endParaRPr/>
          </a:p>
        </p:txBody>
      </p:sp>
      <p:sp>
        <p:nvSpPr>
          <p:cNvPr id="142" name="Google Shape;142;p1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Korean Language Pack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HTML Snippets</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Nodejs Extension Pack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65" name="Google Shape;965;p1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'제작 코드(producing code)'는 원격에서 스크립트를 불러오는 것 같은 시간이 걸리는 일을 합니다. 위 비유에선 '가수’가 제작 코드에 해당합니다.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'소비 코드(consuming code)'는 '제작 코드’의 결과를 기다렸다가 이를 소비합니다. 이때 소비 주체(함수)는 여럿이 될 수 있습니다. 위 비유에서 소비 코드는 '팬’입니다.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프라미스(promise) 는 '제작 코드’와 '소비 코드’를 연결해 주는 특별한 자바스크립트 객체입니다. 위 비유에서 프라미스는 '구독 리스트’입니다. '프라미스’는 시간이 얼마나 걸리든 상관없이 약속한 결과를 만들어 내는 '제작 코드’가 준비되었을 때, 모든 소비 코드가 결과를 사용할 수 있도록 해줍니다.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966" name="Google Shape;966;p12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콜백(멸망의 피라미드)</a:t>
            </a:r>
            <a:endParaRPr/>
          </a:p>
        </p:txBody>
      </p:sp>
      <p:pic>
        <p:nvPicPr>
          <p:cNvPr id="972" name="Google Shape;972;p129"/>
          <p:cNvPicPr preferRelativeResize="0">
            <a:picLocks noGrp="1"/>
          </p:cNvPicPr>
          <p:nvPr>
            <p:ph type="body" idx="1"/>
          </p:nvPr>
        </p:nvPicPr>
        <p:blipFill rotWithShape="1">
          <a:blip r:embed="rId3">
            <a:alphaModFix/>
          </a:blip>
          <a:srcRect/>
          <a:stretch/>
        </p:blipFill>
        <p:spPr>
          <a:xfrm>
            <a:off x="755650" y="1341437"/>
            <a:ext cx="7632700" cy="4616450"/>
          </a:xfrm>
          <a:prstGeom prst="rect">
            <a:avLst/>
          </a:prstGeom>
          <a:noFill/>
          <a:ln>
            <a:noFill/>
          </a:ln>
        </p:spPr>
      </p:pic>
      <p:sp>
        <p:nvSpPr>
          <p:cNvPr id="973" name="Google Shape;973;p1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콜백 - 수정</a:t>
            </a:r>
            <a:endParaRPr/>
          </a:p>
        </p:txBody>
      </p:sp>
      <p:pic>
        <p:nvPicPr>
          <p:cNvPr id="979" name="Google Shape;979;p130"/>
          <p:cNvPicPr preferRelativeResize="0">
            <a:picLocks noGrp="1"/>
          </p:cNvPicPr>
          <p:nvPr>
            <p:ph type="body" idx="1"/>
          </p:nvPr>
        </p:nvPicPr>
        <p:blipFill rotWithShape="1">
          <a:blip r:embed="rId3">
            <a:alphaModFix/>
          </a:blip>
          <a:srcRect/>
          <a:stretch/>
        </p:blipFill>
        <p:spPr>
          <a:xfrm>
            <a:off x="250825" y="1196975"/>
            <a:ext cx="5984875" cy="5159375"/>
          </a:xfrm>
          <a:prstGeom prst="rect">
            <a:avLst/>
          </a:prstGeom>
          <a:noFill/>
          <a:ln>
            <a:noFill/>
          </a:ln>
        </p:spPr>
      </p:pic>
      <p:sp>
        <p:nvSpPr>
          <p:cNvPr id="980" name="Google Shape;980;p13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13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86" name="Google Shape;986;p13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77AA"/>
              </a:buClr>
              <a:buSzPts val="1800"/>
              <a:buFont typeface="Consolas"/>
              <a:buNone/>
            </a:pPr>
            <a:r>
              <a:rPr lang="en-US" sz="1800" b="0" i="0" u="none">
                <a:solidFill>
                  <a:srgbClr val="0077AA"/>
                </a:solidFill>
                <a:latin typeface="Consolas"/>
                <a:ea typeface="Consolas"/>
                <a:cs typeface="Consolas"/>
                <a:sym typeface="Consolas"/>
              </a:rPr>
              <a:t>let</a:t>
            </a:r>
            <a:r>
              <a:rPr lang="en-US" sz="1800" b="0" i="0" u="none">
                <a:solidFill>
                  <a:srgbClr val="333333"/>
                </a:solidFill>
                <a:latin typeface="Consolas"/>
                <a:ea typeface="Consolas"/>
                <a:cs typeface="Consolas"/>
                <a:sym typeface="Consolas"/>
              </a:rPr>
              <a:t> promise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0077AA"/>
                </a:solidFill>
                <a:latin typeface="Consolas"/>
                <a:ea typeface="Consolas"/>
                <a:cs typeface="Consolas"/>
                <a:sym typeface="Consolas"/>
              </a:rPr>
              <a:t>new</a:t>
            </a:r>
            <a:r>
              <a:rPr lang="en-US" sz="1800" b="0" i="0" u="none">
                <a:solidFill>
                  <a:srgbClr val="333333"/>
                </a:solidFill>
                <a:latin typeface="Consolas"/>
                <a:ea typeface="Consolas"/>
                <a:cs typeface="Consolas"/>
                <a:sym typeface="Consolas"/>
              </a:rPr>
              <a:t> Promise</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function</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resolve</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reject</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executor (제작 코드, '가수')</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36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a:t>
            </a:r>
            <a:endParaRPr/>
          </a:p>
          <a:p>
            <a:pPr marL="0" marR="0" lvl="0" indent="-1143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resolve(value) — 일이 성공적으로 끝난 경우, 그 결과를 나타내는 value와 함께 호출</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Consolas"/>
              <a:ea typeface="Consolas"/>
              <a:cs typeface="Consolas"/>
              <a:sym typeface="Consolas"/>
            </a:endParaRPr>
          </a:p>
          <a:p>
            <a:pPr marL="0" marR="0" lvl="0" indent="-1143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reject(error) — 에러 발생 시 에러 객체를 나타내는 error와 함께 호출</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Consolas"/>
              <a:ea typeface="Consolas"/>
              <a:cs typeface="Consolas"/>
              <a:sym typeface="Consolas"/>
            </a:endParaRPr>
          </a:p>
          <a:p>
            <a:pPr marL="0" marR="0" lvl="0" indent="-1143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executor는 개발자가 만든다. executor는 자동으로 수행되고 수행된 결과에 따라 resolv나 rejec가 호출된다. </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228600" algn="l" rtl="0">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p:txBody>
      </p:sp>
      <p:sp>
        <p:nvSpPr>
          <p:cNvPr id="987" name="Google Shape;987;p13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993" name="Google Shape;993;p1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내부 property</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4572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state — 처음엔 "pending"(보류)이었다가 resolve가 호출되면 "fulfilled", reject가 호출되면 "rejected"로 변합니다.</a:t>
            </a:r>
            <a:endParaRPr/>
          </a:p>
          <a:p>
            <a:pPr marL="457200" marR="0" lvl="1" indent="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4572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result — 처음엔 undefined이었다가, resolve(value)가 호출되면 value로, reject(error)가 호출되면 error로 변합니다.</a:t>
            </a:r>
            <a:endParaRPr/>
          </a:p>
        </p:txBody>
      </p:sp>
      <p:sp>
        <p:nvSpPr>
          <p:cNvPr id="994" name="Google Shape;994;p13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pic>
        <p:nvPicPr>
          <p:cNvPr id="1000" name="Google Shape;1000;p133"/>
          <p:cNvPicPr preferRelativeResize="0">
            <a:picLocks noGrp="1"/>
          </p:cNvPicPr>
          <p:nvPr>
            <p:ph type="body" idx="1"/>
          </p:nvPr>
        </p:nvPicPr>
        <p:blipFill rotWithShape="1">
          <a:blip r:embed="rId3">
            <a:alphaModFix/>
          </a:blip>
          <a:srcRect/>
          <a:stretch/>
        </p:blipFill>
        <p:spPr>
          <a:xfrm>
            <a:off x="895350" y="1557337"/>
            <a:ext cx="7353300" cy="3638550"/>
          </a:xfrm>
          <a:prstGeom prst="rect">
            <a:avLst/>
          </a:prstGeom>
          <a:noFill/>
          <a:ln>
            <a:noFill/>
          </a:ln>
        </p:spPr>
      </p:pic>
      <p:sp>
        <p:nvSpPr>
          <p:cNvPr id="1001" name="Google Shape;1001;p13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a:t>
            </a:r>
            <a:endParaRPr/>
          </a:p>
        </p:txBody>
      </p:sp>
      <p:sp>
        <p:nvSpPr>
          <p:cNvPr id="1007" name="Google Shape;1007;p13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executor는 수행시킨 일이 성공시 resolve를 호출, 실패시 reject를 호출해야만 한다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resolve나 reject나 한번 호출되면 더이상 호출되지 않는다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프라미스는 시간이 걸리는 일들 예를들어 ajax나 데이터베이스등의 일의 응답이 완료 후에 작업을 진행해야 할경우 유용하다 (스레드 대신에 사용한다)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008" name="Google Shape;1008;p13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소비자 : then, catch finally</a:t>
            </a:r>
            <a:endParaRPr/>
          </a:p>
        </p:txBody>
      </p:sp>
      <p:pic>
        <p:nvPicPr>
          <p:cNvPr id="1014" name="Google Shape;1014;p135"/>
          <p:cNvPicPr preferRelativeResize="0">
            <a:picLocks noGrp="1"/>
          </p:cNvPicPr>
          <p:nvPr>
            <p:ph type="body" idx="1"/>
          </p:nvPr>
        </p:nvPicPr>
        <p:blipFill rotWithShape="1">
          <a:blip r:embed="rId3">
            <a:alphaModFix/>
          </a:blip>
          <a:srcRect/>
          <a:stretch/>
        </p:blipFill>
        <p:spPr>
          <a:xfrm>
            <a:off x="755650" y="1397000"/>
            <a:ext cx="7216775" cy="4064000"/>
          </a:xfrm>
          <a:prstGeom prst="rect">
            <a:avLst/>
          </a:prstGeom>
          <a:noFill/>
          <a:ln>
            <a:noFill/>
          </a:ln>
        </p:spPr>
      </p:pic>
      <p:sp>
        <p:nvSpPr>
          <p:cNvPr id="1015" name="Google Shape;1015;p13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프라미스 체인</a:t>
            </a:r>
            <a:endParaRPr/>
          </a:p>
        </p:txBody>
      </p:sp>
      <p:pic>
        <p:nvPicPr>
          <p:cNvPr id="1021" name="Google Shape;1021;p136"/>
          <p:cNvPicPr preferRelativeResize="0">
            <a:picLocks noGrp="1"/>
          </p:cNvPicPr>
          <p:nvPr>
            <p:ph type="body" idx="1"/>
          </p:nvPr>
        </p:nvPicPr>
        <p:blipFill rotWithShape="1">
          <a:blip r:embed="rId3">
            <a:alphaModFix/>
          </a:blip>
          <a:srcRect/>
          <a:stretch/>
        </p:blipFill>
        <p:spPr>
          <a:xfrm>
            <a:off x="628650" y="1911350"/>
            <a:ext cx="3671887" cy="3243262"/>
          </a:xfrm>
          <a:prstGeom prst="rect">
            <a:avLst/>
          </a:prstGeom>
          <a:noFill/>
          <a:ln>
            <a:noFill/>
          </a:ln>
        </p:spPr>
      </p:pic>
      <p:sp>
        <p:nvSpPr>
          <p:cNvPr id="1022" name="Google Shape;1022;p13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3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async와 await</a:t>
            </a:r>
            <a:endParaRPr/>
          </a:p>
        </p:txBody>
      </p:sp>
      <p:sp>
        <p:nvSpPr>
          <p:cNvPr id="1028" name="Google Shape;1028;p13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function 앞에 async를 붙이면 해당 함수는 항상 프라미스를 반환합니다. 프라미스가 아닌 값을 반환하더라도 이행 상태의 프라미스(resolved promise)로 값을 감싸 이행된 프라미스가 반환되도록 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자바스크립트는 await 키워드를 만나면 프라미스가 처리(settled)될 때까지 기다립니다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029" name="Google Shape;1029;p137"/>
          <p:cNvPicPr preferRelativeResize="0"/>
          <p:nvPr/>
        </p:nvPicPr>
        <p:blipFill rotWithShape="1">
          <a:blip r:embed="rId3">
            <a:alphaModFix/>
          </a:blip>
          <a:srcRect/>
          <a:stretch/>
        </p:blipFill>
        <p:spPr>
          <a:xfrm>
            <a:off x="814387" y="2460625"/>
            <a:ext cx="2892425" cy="1277937"/>
          </a:xfrm>
          <a:prstGeom prst="rect">
            <a:avLst/>
          </a:prstGeom>
          <a:noFill/>
          <a:ln>
            <a:noFill/>
          </a:ln>
        </p:spPr>
      </p:pic>
      <p:sp>
        <p:nvSpPr>
          <p:cNvPr id="1030" name="Google Shape;1030;p13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Visual studio code 설치 </a:t>
            </a:r>
            <a:endParaRPr/>
          </a:p>
        </p:txBody>
      </p:sp>
      <p:sp>
        <p:nvSpPr>
          <p:cNvPr id="148" name="Google Shape;148;p1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 – 기본설정 - 설정 – zoom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화면 크기 설정하기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3 이내의 값만 사용하자</a:t>
            </a:r>
            <a:endParaRPr/>
          </a:p>
          <a:p>
            <a:pPr marL="742950" marR="0" lvl="1" indent="-17145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 – 기본설정 - 설정 - theme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light</a:t>
            </a:r>
            <a:endParaRPr/>
          </a:p>
          <a:p>
            <a:pPr marL="742950" marR="0" lvl="1" indent="-171450" algn="l" rtl="0">
              <a:lnSpc>
                <a:spcPct val="100000"/>
              </a:lnSpc>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자동설정 체크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await</a:t>
            </a:r>
            <a:endParaRPr/>
          </a:p>
        </p:txBody>
      </p:sp>
      <p:pic>
        <p:nvPicPr>
          <p:cNvPr id="1036" name="Google Shape;1036;p138"/>
          <p:cNvPicPr preferRelativeResize="0">
            <a:picLocks noGrp="1"/>
          </p:cNvPicPr>
          <p:nvPr>
            <p:ph type="body" idx="1"/>
          </p:nvPr>
        </p:nvPicPr>
        <p:blipFill rotWithShape="1">
          <a:blip r:embed="rId3">
            <a:alphaModFix/>
          </a:blip>
          <a:srcRect/>
          <a:stretch/>
        </p:blipFill>
        <p:spPr>
          <a:xfrm>
            <a:off x="939800" y="1982787"/>
            <a:ext cx="5507037" cy="2006600"/>
          </a:xfrm>
          <a:prstGeom prst="rect">
            <a:avLst/>
          </a:prstGeom>
          <a:noFill/>
          <a:ln>
            <a:noFill/>
          </a:ln>
        </p:spPr>
      </p:pic>
      <p:sp>
        <p:nvSpPr>
          <p:cNvPr id="1037" name="Google Shape;1037;p13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await</a:t>
            </a:r>
            <a:endParaRPr/>
          </a:p>
        </p:txBody>
      </p:sp>
      <p:sp>
        <p:nvSpPr>
          <p:cNvPr id="1043" name="Google Shape;1043;p1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함수를 호출하고, 함수 본문이 실행되는 도중에 (*)로 표시한 줄에서 실행이 잠시 '중단’되었다가 프라미스가 처리되면 실행이 재개됩니다. 이때 프라미스 객체의 result 값이 변수 result에 할당됩니다. 따라서 위 예시를 실행하면 1초 뒤에 '완료!'가 출력됩니다.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await 는 프라미스가 처리될 때까지 함수 실행을 기다리게 만듭니다. 프라미스가 처리되면 그 결과와 함께 실행이 재개됩니다. 프라미스가 처리되길 기다리는 동안엔 엔진이 다른 일(다른 스크립트를 실행, 이벤트 처리 등)을 할 수 있기 때문에, CPU 리소스가 낭비되지 않습니다.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await는 promise.then보다 좀 더 세련되게 프라미스의 result 값을 얻을 수 있도록 해주는 문법입니다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promise.then보다 가독성 좋고 쓰기도 쉽습니다.</a:t>
            </a:r>
            <a:endParaRPr/>
          </a:p>
        </p:txBody>
      </p:sp>
      <p:sp>
        <p:nvSpPr>
          <p:cNvPr id="1044" name="Google Shape;1044;p13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async와 await</a:t>
            </a:r>
            <a:endParaRPr/>
          </a:p>
        </p:txBody>
      </p:sp>
      <p:sp>
        <p:nvSpPr>
          <p:cNvPr id="1050" name="Google Shape;1050;p1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function 앞에 async 키워드를 추가하면 두 가지 효과가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1. 함수는 언제나 프라미스를 반환합니다.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2. 함수 안에서 await를 사용할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프라미스 앞에 await 키워드를 붙이면 자바스크립트는 프라미스가 처리될 때까지 대기합니다. 처리가 완료되면 조건에 따라 아래와 같은 동작이 이어집니다.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 발생 – 예외가 생성됨(에러가 발생한 장소에서 throw error를 호출한 것과 동일함)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에러 미발생 – 프라미스 객체의 result 값을 반환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async/await를 함께 사용하면 읽고, 쓰기 쉬운 비동기 코드를 작성할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async/await를 사용하면 promise.then/catch가 거의 필요 없습니다.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하지만 가끔 가장 바깥 스코프에서 비동기 처리가 필요할 때같이 promise.then/catch를 써야만 하는 경우가 생기기 때문에 async/await가 프라미스를 기반으로 한다는 사실을 알고 계셔야 합니다. 여러 작업이 있고, 이 작업들이 모두 완료될 때까지 기다리려면 Promise.all을 활용할 수 있다는 점도 알고 계시기 바랍니다.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051" name="Google Shape;1051;p14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프라미스예제</a:t>
            </a:r>
            <a:endParaRPr/>
          </a:p>
        </p:txBody>
      </p:sp>
      <p:pic>
        <p:nvPicPr>
          <p:cNvPr id="1057" name="Google Shape;1057;p141"/>
          <p:cNvPicPr preferRelativeResize="0">
            <a:picLocks noGrp="1"/>
          </p:cNvPicPr>
          <p:nvPr>
            <p:ph type="body" idx="1"/>
          </p:nvPr>
        </p:nvPicPr>
        <p:blipFill rotWithShape="1">
          <a:blip r:embed="rId3">
            <a:alphaModFix/>
          </a:blip>
          <a:srcRect/>
          <a:stretch/>
        </p:blipFill>
        <p:spPr>
          <a:xfrm>
            <a:off x="652299" y="1830552"/>
            <a:ext cx="5726112" cy="3729037"/>
          </a:xfrm>
          <a:prstGeom prst="rect">
            <a:avLst/>
          </a:prstGeom>
          <a:noFill/>
          <a:ln>
            <a:noFill/>
          </a:ln>
        </p:spPr>
      </p:pic>
      <p:sp>
        <p:nvSpPr>
          <p:cNvPr id="1058" name="Google Shape;1058;p14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async예제</a:t>
            </a:r>
            <a:endParaRPr/>
          </a:p>
        </p:txBody>
      </p:sp>
      <p:pic>
        <p:nvPicPr>
          <p:cNvPr id="1064" name="Google Shape;1064;p142"/>
          <p:cNvPicPr preferRelativeResize="0">
            <a:picLocks noGrp="1"/>
          </p:cNvPicPr>
          <p:nvPr>
            <p:ph type="body" idx="1"/>
          </p:nvPr>
        </p:nvPicPr>
        <p:blipFill rotWithShape="1">
          <a:blip r:embed="rId3">
            <a:alphaModFix/>
          </a:blip>
          <a:srcRect/>
          <a:stretch/>
        </p:blipFill>
        <p:spPr>
          <a:xfrm>
            <a:off x="628650" y="1885950"/>
            <a:ext cx="6715125" cy="3086100"/>
          </a:xfrm>
          <a:prstGeom prst="rect">
            <a:avLst/>
          </a:prstGeom>
          <a:noFill/>
          <a:ln>
            <a:noFill/>
          </a:ln>
        </p:spPr>
      </p:pic>
      <p:sp>
        <p:nvSpPr>
          <p:cNvPr id="1065" name="Google Shape;1065;p14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참고 url </a:t>
            </a:r>
            <a:endParaRPr/>
          </a:p>
        </p:txBody>
      </p:sp>
      <p:sp>
        <p:nvSpPr>
          <p:cNvPr id="1071" name="Google Shape;1071;p14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모던 스크립트 튜토리얼 :  https://ko.javascript.info/</a:t>
            </a:r>
            <a:endParaRPr/>
          </a:p>
        </p:txBody>
      </p:sp>
      <p:sp>
        <p:nvSpPr>
          <p:cNvPr id="1072" name="Google Shape;1072;p14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44"/>
          <p:cNvSpPr txBox="1">
            <a:spLocks noGrp="1"/>
          </p:cNvSpPr>
          <p:nvPr>
            <p:ph type="title"/>
          </p:nvPr>
        </p:nvSpPr>
        <p:spPr>
          <a:xfrm>
            <a:off x="722312" y="4406900"/>
            <a:ext cx="77724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366"/>
              </a:buClr>
              <a:buSzPts val="4000"/>
              <a:buFont typeface="Tahoma"/>
              <a:buNone/>
            </a:pPr>
            <a:r>
              <a:rPr lang="en-US" sz="4000" b="1" i="0" u="none">
                <a:solidFill>
                  <a:srgbClr val="003366"/>
                </a:solidFill>
                <a:latin typeface="Tahoma"/>
                <a:ea typeface="Tahoma"/>
                <a:cs typeface="Tahoma"/>
                <a:sym typeface="Tahoma"/>
              </a:rPr>
              <a:t>이벤트처리</a:t>
            </a:r>
            <a:endParaRPr/>
          </a:p>
        </p:txBody>
      </p:sp>
      <p:sp>
        <p:nvSpPr>
          <p:cNvPr id="1078" name="Google Shape;1078;p144"/>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000"/>
              <a:buFont typeface="Tahoma"/>
              <a:buNone/>
            </a:pPr>
            <a:endParaRPr sz="2000"/>
          </a:p>
        </p:txBody>
      </p:sp>
      <p:sp>
        <p:nvSpPr>
          <p:cNvPr id="1079" name="Google Shape;1079;p14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HTML DOM 트리</a:t>
            </a:r>
            <a:endParaRPr/>
          </a:p>
        </p:txBody>
      </p:sp>
      <p:pic>
        <p:nvPicPr>
          <p:cNvPr id="1085" name="Google Shape;1085;p145"/>
          <p:cNvPicPr preferRelativeResize="0">
            <a:picLocks noGrp="1"/>
          </p:cNvPicPr>
          <p:nvPr>
            <p:ph type="body" idx="1"/>
          </p:nvPr>
        </p:nvPicPr>
        <p:blipFill rotWithShape="1">
          <a:blip r:embed="rId3">
            <a:alphaModFix/>
          </a:blip>
          <a:srcRect/>
          <a:stretch/>
        </p:blipFill>
        <p:spPr>
          <a:xfrm>
            <a:off x="628650" y="1917700"/>
            <a:ext cx="7886700" cy="3414712"/>
          </a:xfrm>
          <a:prstGeom prst="rect">
            <a:avLst/>
          </a:prstGeom>
          <a:noFill/>
          <a:ln>
            <a:noFill/>
          </a:ln>
        </p:spPr>
      </p:pic>
      <p:sp>
        <p:nvSpPr>
          <p:cNvPr id="1086" name="Google Shape;1086;p14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자바스크립트를 이용한 DOM접근하기 </a:t>
            </a:r>
            <a:endParaRPr/>
          </a:p>
        </p:txBody>
      </p:sp>
      <p:sp>
        <p:nvSpPr>
          <p:cNvPr id="1092" name="Google Shape;1092;p14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document.getElementById('id속성');  //하나의 object 반환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document.getElementsByName('name속성'); //배열로 반환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a:t>
            </a:r>
            <a:r>
              <a:rPr lang="en-US" sz="1800" b="0" i="0" u="none">
                <a:solidFill>
                  <a:schemeClr val="dk1"/>
                </a:solidFill>
                <a:latin typeface="Consolas"/>
                <a:ea typeface="Consolas"/>
                <a:cs typeface="Consolas"/>
                <a:sym typeface="Consolas"/>
              </a:rPr>
              <a:t>getElementsByClassName("class속성"); //배열로 반환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 </a:t>
            </a:r>
            <a:r>
              <a:rPr lang="en-US" sz="1800" b="0" i="0" u="none">
                <a:solidFill>
                  <a:schemeClr val="dk1"/>
                </a:solidFill>
                <a:latin typeface="Consolas"/>
                <a:ea typeface="Consolas"/>
                <a:cs typeface="Consolas"/>
                <a:sym typeface="Consolas"/>
              </a:rPr>
              <a:t>querySelectorAll("css"); //explorer 8이하에서 사용불가 </a:t>
            </a:r>
            <a:endParaRPr/>
          </a:p>
          <a:p>
            <a:pPr marL="342900" marR="0" lvl="0" indent="-342900" algn="l" rtl="0">
              <a:lnSpc>
                <a:spcPct val="100000"/>
              </a:lnSpc>
              <a:spcBef>
                <a:spcPts val="360"/>
              </a:spcBef>
              <a:spcAft>
                <a:spcPts val="0"/>
              </a:spcAft>
              <a:buClr>
                <a:schemeClr val="dk1"/>
              </a:buClr>
              <a:buSzPts val="1800"/>
              <a:buFont typeface="Consolas"/>
              <a:buChar char="•"/>
            </a:pPr>
            <a:r>
              <a:rPr lang="en-US" sz="1800" b="0" i="0" u="none">
                <a:solidFill>
                  <a:schemeClr val="dk1"/>
                </a:solidFill>
                <a:latin typeface="Consolas"/>
                <a:ea typeface="Consolas"/>
                <a:cs typeface="Consolas"/>
                <a:sym typeface="Consolas"/>
              </a:rPr>
              <a:t>document.getElementsByTagName("태그명"); //배열 반환</a:t>
            </a:r>
            <a:endParaRPr/>
          </a:p>
        </p:txBody>
      </p:sp>
      <p:sp>
        <p:nvSpPr>
          <p:cNvPr id="1093" name="Google Shape;1093;p14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id사용예</a:t>
            </a:r>
            <a:endParaRPr/>
          </a:p>
        </p:txBody>
      </p:sp>
      <p:pic>
        <p:nvPicPr>
          <p:cNvPr id="1099" name="Google Shape;1099;p147"/>
          <p:cNvPicPr preferRelativeResize="0">
            <a:picLocks noGrp="1"/>
          </p:cNvPicPr>
          <p:nvPr>
            <p:ph type="body" idx="1"/>
          </p:nvPr>
        </p:nvPicPr>
        <p:blipFill rotWithShape="1">
          <a:blip r:embed="rId3">
            <a:alphaModFix/>
          </a:blip>
          <a:srcRect/>
          <a:stretch/>
        </p:blipFill>
        <p:spPr>
          <a:xfrm>
            <a:off x="1722437" y="1893887"/>
            <a:ext cx="5700712" cy="3463925"/>
          </a:xfrm>
          <a:prstGeom prst="rect">
            <a:avLst/>
          </a:prstGeom>
          <a:noFill/>
          <a:ln>
            <a:noFill/>
          </a:ln>
        </p:spPr>
      </p:pic>
      <p:sp>
        <p:nvSpPr>
          <p:cNvPr id="1100" name="Google Shape;1100;p14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모던 스크립트</a:t>
            </a:r>
            <a:endParaRPr/>
          </a:p>
        </p:txBody>
      </p:sp>
      <p:sp>
        <p:nvSpPr>
          <p:cNvPr id="154" name="Google Shape;154;p15"/>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155" name="Google Shape;155;p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class사용예</a:t>
            </a:r>
            <a:endParaRPr/>
          </a:p>
        </p:txBody>
      </p:sp>
      <p:pic>
        <p:nvPicPr>
          <p:cNvPr id="1106" name="Google Shape;1106;p148"/>
          <p:cNvPicPr preferRelativeResize="0">
            <a:picLocks noGrp="1"/>
          </p:cNvPicPr>
          <p:nvPr>
            <p:ph type="body" idx="1"/>
          </p:nvPr>
        </p:nvPicPr>
        <p:blipFill rotWithShape="1">
          <a:blip r:embed="rId3">
            <a:alphaModFix/>
          </a:blip>
          <a:srcRect/>
          <a:stretch/>
        </p:blipFill>
        <p:spPr>
          <a:xfrm>
            <a:off x="1608137" y="1760537"/>
            <a:ext cx="5927725" cy="3729037"/>
          </a:xfrm>
          <a:prstGeom prst="rect">
            <a:avLst/>
          </a:prstGeom>
          <a:noFill/>
          <a:ln>
            <a:noFill/>
          </a:ln>
        </p:spPr>
      </p:pic>
      <p:sp>
        <p:nvSpPr>
          <p:cNvPr id="1107" name="Google Shape;1107;p14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tag사용예</a:t>
            </a:r>
            <a:endParaRPr/>
          </a:p>
        </p:txBody>
      </p:sp>
      <p:pic>
        <p:nvPicPr>
          <p:cNvPr id="1113" name="Google Shape;1113;p149"/>
          <p:cNvPicPr preferRelativeResize="0">
            <a:picLocks noGrp="1"/>
          </p:cNvPicPr>
          <p:nvPr>
            <p:ph type="body" idx="1"/>
          </p:nvPr>
        </p:nvPicPr>
        <p:blipFill rotWithShape="1">
          <a:blip r:embed="rId3">
            <a:alphaModFix/>
          </a:blip>
          <a:srcRect/>
          <a:stretch/>
        </p:blipFill>
        <p:spPr>
          <a:xfrm>
            <a:off x="727075" y="1874837"/>
            <a:ext cx="6151562" cy="3729037"/>
          </a:xfrm>
          <a:prstGeom prst="rect">
            <a:avLst/>
          </a:prstGeom>
          <a:noFill/>
          <a:ln>
            <a:noFill/>
          </a:ln>
        </p:spPr>
      </p:pic>
      <p:sp>
        <p:nvSpPr>
          <p:cNvPr id="1114" name="Google Shape;1114;p14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name속성예</a:t>
            </a:r>
            <a:endParaRPr/>
          </a:p>
        </p:txBody>
      </p:sp>
      <p:pic>
        <p:nvPicPr>
          <p:cNvPr id="1120" name="Google Shape;1120;p150"/>
          <p:cNvPicPr preferRelativeResize="0">
            <a:picLocks noGrp="1"/>
          </p:cNvPicPr>
          <p:nvPr>
            <p:ph type="body" idx="1"/>
          </p:nvPr>
        </p:nvPicPr>
        <p:blipFill rotWithShape="1">
          <a:blip r:embed="rId3">
            <a:alphaModFix/>
          </a:blip>
          <a:srcRect/>
          <a:stretch/>
        </p:blipFill>
        <p:spPr>
          <a:xfrm>
            <a:off x="714375" y="1768475"/>
            <a:ext cx="4438650" cy="3729037"/>
          </a:xfrm>
          <a:prstGeom prst="rect">
            <a:avLst/>
          </a:prstGeom>
          <a:noFill/>
          <a:ln>
            <a:noFill/>
          </a:ln>
        </p:spPr>
      </p:pic>
      <p:sp>
        <p:nvSpPr>
          <p:cNvPr id="1121" name="Google Shape;1121;p15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id속성과 name속성</a:t>
            </a:r>
            <a:endParaRPr/>
          </a:p>
        </p:txBody>
      </p:sp>
      <p:sp>
        <p:nvSpPr>
          <p:cNvPr id="1127" name="Google Shape;1127;p15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모든 태그는 id속성을 가질 수 있습니다. id 속성은 하나의 html페이지에 하나만 가질 수 있습니다. 중복되면 해당 id를 갖는 태그 객체를 가져올 수 없습니다. html 렌더링 과정에서 오류는 아닙니다. 다만 자바스크립트로 객체를 제어할 수 없다는 의미입니다.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input 태그류는 name속성을 갖고, 서버로 값을 전달할 때 name속성을 사용합니다.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&lt;input name="xvalue" value=10&gt; 이라고 하면 서버로 전달할때 name 속성의 xvalue를 키로 하고 value의 값을 값으로 하여 xvalue=10 의 형태로 서버로 값을 전달합니다.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그밖의 태그의 값들을 읽거나 수정할 경우에는 innerHTML 속성을 사용해야 합니다. </a:t>
            </a:r>
            <a:endParaRPr/>
          </a:p>
        </p:txBody>
      </p:sp>
      <p:sp>
        <p:nvSpPr>
          <p:cNvPr id="1128" name="Google Shape;1128;p15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이벤트</a:t>
            </a:r>
            <a:endParaRPr/>
          </a:p>
        </p:txBody>
      </p:sp>
      <p:sp>
        <p:nvSpPr>
          <p:cNvPr id="1134" name="Google Shape;1134;p15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이벤트란 브라우저에서 일어나는 모든 동작들을 말합니다. 각각의 이벤트마다 이미 정의되어 있습니다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예를 들어 버튼을 누르거나 키보드를 누르거나 마우스를 클릭하거나 드레그 하는 것 같은 동작들을 이벤트라고 하고 각 이벤트마다 기본 처리 동작이 이미 정의되어 있는데 이를 가로채어서 사용자가 다른 동작을 부여할 수 있습니다. 이를 이벤트 핸들러 라고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사용자는 함수를 만들어서 각 이벤트를 별도로 처리할 수 있습니다. </a:t>
            </a:r>
            <a:endParaRPr/>
          </a:p>
        </p:txBody>
      </p:sp>
      <p:sp>
        <p:nvSpPr>
          <p:cNvPr id="1135" name="Google Shape;1135;p15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onclick이벤트</a:t>
            </a:r>
            <a:endParaRPr/>
          </a:p>
        </p:txBody>
      </p:sp>
      <p:pic>
        <p:nvPicPr>
          <p:cNvPr id="1141" name="Google Shape;1141;p153"/>
          <p:cNvPicPr preferRelativeResize="0">
            <a:picLocks noGrp="1"/>
          </p:cNvPicPr>
          <p:nvPr>
            <p:ph type="body" idx="1"/>
          </p:nvPr>
        </p:nvPicPr>
        <p:blipFill rotWithShape="1">
          <a:blip r:embed="rId3">
            <a:alphaModFix/>
          </a:blip>
          <a:srcRect/>
          <a:stretch/>
        </p:blipFill>
        <p:spPr>
          <a:xfrm>
            <a:off x="1344612" y="2017712"/>
            <a:ext cx="6286500" cy="2528887"/>
          </a:xfrm>
          <a:prstGeom prst="rect">
            <a:avLst/>
          </a:prstGeom>
          <a:noFill/>
          <a:ln>
            <a:noFill/>
          </a:ln>
        </p:spPr>
      </p:pic>
      <p:sp>
        <p:nvSpPr>
          <p:cNvPr id="1142" name="Google Shape;1142;p15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onclick이벤트2</a:t>
            </a:r>
            <a:endParaRPr/>
          </a:p>
        </p:txBody>
      </p:sp>
      <p:pic>
        <p:nvPicPr>
          <p:cNvPr id="1148" name="Google Shape;1148;p154"/>
          <p:cNvPicPr preferRelativeResize="0">
            <a:picLocks noGrp="1"/>
          </p:cNvPicPr>
          <p:nvPr>
            <p:ph type="body" idx="1"/>
          </p:nvPr>
        </p:nvPicPr>
        <p:blipFill rotWithShape="1">
          <a:blip r:embed="rId3">
            <a:alphaModFix/>
          </a:blip>
          <a:srcRect/>
          <a:stretch/>
        </p:blipFill>
        <p:spPr>
          <a:xfrm>
            <a:off x="1192212" y="1889125"/>
            <a:ext cx="6759575" cy="3471862"/>
          </a:xfrm>
          <a:prstGeom prst="rect">
            <a:avLst/>
          </a:prstGeom>
          <a:noFill/>
          <a:ln>
            <a:noFill/>
          </a:ln>
        </p:spPr>
      </p:pic>
      <p:sp>
        <p:nvSpPr>
          <p:cNvPr id="1149" name="Google Shape;1149;p15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onclick이벤트3(this)</a:t>
            </a:r>
            <a:endParaRPr/>
          </a:p>
        </p:txBody>
      </p:sp>
      <p:pic>
        <p:nvPicPr>
          <p:cNvPr id="1155" name="Google Shape;1155;p155"/>
          <p:cNvPicPr preferRelativeResize="0">
            <a:picLocks noGrp="1"/>
          </p:cNvPicPr>
          <p:nvPr>
            <p:ph type="body" idx="1"/>
          </p:nvPr>
        </p:nvPicPr>
        <p:blipFill rotWithShape="1">
          <a:blip r:embed="rId3">
            <a:alphaModFix/>
          </a:blip>
          <a:srcRect/>
          <a:stretch/>
        </p:blipFill>
        <p:spPr>
          <a:xfrm>
            <a:off x="628650" y="2019300"/>
            <a:ext cx="7886700" cy="3213100"/>
          </a:xfrm>
          <a:prstGeom prst="rect">
            <a:avLst/>
          </a:prstGeom>
          <a:noFill/>
          <a:ln>
            <a:noFill/>
          </a:ln>
        </p:spPr>
      </p:pic>
      <p:sp>
        <p:nvSpPr>
          <p:cNvPr id="1156" name="Google Shape;1156;p15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200"/>
              <a:buFont typeface="Quattrocento Sans"/>
              <a:buNone/>
            </a:pPr>
            <a:r>
              <a:rPr lang="en-US" sz="3200" b="0" i="0" u="none">
                <a:solidFill>
                  <a:srgbClr val="000000"/>
                </a:solidFill>
                <a:latin typeface="Quattrocento Sans"/>
                <a:ea typeface="Quattrocento Sans"/>
                <a:cs typeface="Quattrocento Sans"/>
                <a:sym typeface="Quattrocento Sans"/>
              </a:rPr>
              <a:t>Input Events</a:t>
            </a:r>
            <a:endParaRPr/>
          </a:p>
        </p:txBody>
      </p:sp>
      <p:pic>
        <p:nvPicPr>
          <p:cNvPr id="1162" name="Google Shape;1162;p156"/>
          <p:cNvPicPr preferRelativeResize="0">
            <a:picLocks noGrp="1"/>
          </p:cNvPicPr>
          <p:nvPr>
            <p:ph type="body" idx="1"/>
          </p:nvPr>
        </p:nvPicPr>
        <p:blipFill rotWithShape="1">
          <a:blip r:embed="rId3">
            <a:alphaModFix/>
          </a:blip>
          <a:srcRect/>
          <a:stretch/>
        </p:blipFill>
        <p:spPr>
          <a:xfrm>
            <a:off x="628650" y="1662112"/>
            <a:ext cx="4002087" cy="3729037"/>
          </a:xfrm>
          <a:prstGeom prst="rect">
            <a:avLst/>
          </a:prstGeom>
          <a:noFill/>
          <a:ln>
            <a:noFill/>
          </a:ln>
        </p:spPr>
      </p:pic>
      <p:sp>
        <p:nvSpPr>
          <p:cNvPr id="1163" name="Google Shape;1163;p15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Mouse Events</a:t>
            </a:r>
            <a:endParaRPr/>
          </a:p>
        </p:txBody>
      </p:sp>
      <p:pic>
        <p:nvPicPr>
          <p:cNvPr id="1169" name="Google Shape;1169;p157"/>
          <p:cNvPicPr preferRelativeResize="0">
            <a:picLocks noGrp="1"/>
          </p:cNvPicPr>
          <p:nvPr>
            <p:ph type="body" idx="1"/>
          </p:nvPr>
        </p:nvPicPr>
        <p:blipFill rotWithShape="1">
          <a:blip r:embed="rId3">
            <a:alphaModFix/>
          </a:blip>
          <a:srcRect/>
          <a:stretch/>
        </p:blipFill>
        <p:spPr>
          <a:xfrm>
            <a:off x="1306512" y="2036762"/>
            <a:ext cx="6530975" cy="3178175"/>
          </a:xfrm>
          <a:prstGeom prst="rect">
            <a:avLst/>
          </a:prstGeom>
          <a:noFill/>
          <a:ln>
            <a:noFill/>
          </a:ln>
        </p:spPr>
      </p:pic>
      <p:sp>
        <p:nvSpPr>
          <p:cNvPr id="1170" name="Google Shape;1170;p15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6"/>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목차</a:t>
            </a:r>
            <a:endParaRPr/>
          </a:p>
        </p:txBody>
      </p:sp>
      <p:sp>
        <p:nvSpPr>
          <p:cNvPr id="161" name="Google Shape;161;p16"/>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162" name="Google Shape;162;p1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Load Events</a:t>
            </a:r>
            <a:endParaRPr/>
          </a:p>
        </p:txBody>
      </p:sp>
      <p:pic>
        <p:nvPicPr>
          <p:cNvPr id="1176" name="Google Shape;1176;p158"/>
          <p:cNvPicPr preferRelativeResize="0">
            <a:picLocks noGrp="1"/>
          </p:cNvPicPr>
          <p:nvPr>
            <p:ph type="body" idx="1"/>
          </p:nvPr>
        </p:nvPicPr>
        <p:blipFill rotWithShape="1">
          <a:blip r:embed="rId3">
            <a:alphaModFix/>
          </a:blip>
          <a:srcRect/>
          <a:stretch/>
        </p:blipFill>
        <p:spPr>
          <a:xfrm>
            <a:off x="1149350" y="2251075"/>
            <a:ext cx="4422775" cy="2565400"/>
          </a:xfrm>
          <a:prstGeom prst="rect">
            <a:avLst/>
          </a:prstGeom>
          <a:noFill/>
          <a:ln>
            <a:noFill/>
          </a:ln>
        </p:spPr>
      </p:pic>
      <p:sp>
        <p:nvSpPr>
          <p:cNvPr id="1177" name="Google Shape;1177;p15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keyup이벤트</a:t>
            </a:r>
            <a:endParaRPr/>
          </a:p>
        </p:txBody>
      </p:sp>
      <p:pic>
        <p:nvPicPr>
          <p:cNvPr id="1183" name="Google Shape;1183;p159"/>
          <p:cNvPicPr preferRelativeResize="0">
            <a:picLocks noGrp="1"/>
          </p:cNvPicPr>
          <p:nvPr>
            <p:ph type="body" idx="1"/>
          </p:nvPr>
        </p:nvPicPr>
        <p:blipFill rotWithShape="1">
          <a:blip r:embed="rId3">
            <a:alphaModFix/>
          </a:blip>
          <a:srcRect/>
          <a:stretch/>
        </p:blipFill>
        <p:spPr>
          <a:xfrm>
            <a:off x="1497012" y="2374900"/>
            <a:ext cx="6149975" cy="2500312"/>
          </a:xfrm>
          <a:prstGeom prst="rect">
            <a:avLst/>
          </a:prstGeom>
          <a:noFill/>
          <a:ln>
            <a:noFill/>
          </a:ln>
        </p:spPr>
      </p:pic>
      <p:sp>
        <p:nvSpPr>
          <p:cNvPr id="1184" name="Google Shape;1184;p15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6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onkeypress이벤트처리</a:t>
            </a:r>
            <a:endParaRPr/>
          </a:p>
        </p:txBody>
      </p:sp>
      <p:pic>
        <p:nvPicPr>
          <p:cNvPr id="1190" name="Google Shape;1190;p160"/>
          <p:cNvPicPr preferRelativeResize="0">
            <a:picLocks noGrp="1"/>
          </p:cNvPicPr>
          <p:nvPr>
            <p:ph type="body" idx="1"/>
          </p:nvPr>
        </p:nvPicPr>
        <p:blipFill rotWithShape="1">
          <a:blip r:embed="rId3">
            <a:alphaModFix/>
          </a:blip>
          <a:srcRect/>
          <a:stretch/>
        </p:blipFill>
        <p:spPr>
          <a:xfrm>
            <a:off x="1077912" y="1803400"/>
            <a:ext cx="6988175" cy="3643312"/>
          </a:xfrm>
          <a:prstGeom prst="rect">
            <a:avLst/>
          </a:prstGeom>
          <a:noFill/>
          <a:ln>
            <a:noFill/>
          </a:ln>
        </p:spPr>
      </p:pic>
      <p:sp>
        <p:nvSpPr>
          <p:cNvPr id="1191" name="Google Shape;1191;p16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onload이벤트</a:t>
            </a:r>
            <a:endParaRPr/>
          </a:p>
        </p:txBody>
      </p:sp>
      <p:pic>
        <p:nvPicPr>
          <p:cNvPr id="1197" name="Google Shape;1197;p161"/>
          <p:cNvPicPr preferRelativeResize="0">
            <a:picLocks noGrp="1"/>
          </p:cNvPicPr>
          <p:nvPr>
            <p:ph type="body" idx="1"/>
          </p:nvPr>
        </p:nvPicPr>
        <p:blipFill rotWithShape="1">
          <a:blip r:embed="rId3">
            <a:alphaModFix/>
          </a:blip>
          <a:srcRect/>
          <a:stretch/>
        </p:blipFill>
        <p:spPr>
          <a:xfrm>
            <a:off x="2446337" y="2171700"/>
            <a:ext cx="4251325" cy="2908300"/>
          </a:xfrm>
          <a:prstGeom prst="rect">
            <a:avLst/>
          </a:prstGeom>
          <a:noFill/>
          <a:ln>
            <a:noFill/>
          </a:ln>
        </p:spPr>
      </p:pic>
      <p:sp>
        <p:nvSpPr>
          <p:cNvPr id="1198" name="Google Shape;1198;p16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1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addEventListener</a:t>
            </a:r>
            <a:endParaRPr/>
          </a:p>
        </p:txBody>
      </p:sp>
      <p:pic>
        <p:nvPicPr>
          <p:cNvPr id="1204" name="Google Shape;1204;p162"/>
          <p:cNvPicPr preferRelativeResize="0">
            <a:picLocks noGrp="1"/>
          </p:cNvPicPr>
          <p:nvPr>
            <p:ph type="body" idx="1"/>
          </p:nvPr>
        </p:nvPicPr>
        <p:blipFill rotWithShape="1">
          <a:blip r:embed="rId3">
            <a:alphaModFix/>
          </a:blip>
          <a:srcRect/>
          <a:stretch/>
        </p:blipFill>
        <p:spPr>
          <a:xfrm>
            <a:off x="746125" y="1760537"/>
            <a:ext cx="4038600" cy="3729037"/>
          </a:xfrm>
          <a:prstGeom prst="rect">
            <a:avLst/>
          </a:prstGeom>
          <a:noFill/>
          <a:ln>
            <a:noFill/>
          </a:ln>
        </p:spPr>
      </p:pic>
      <p:sp>
        <p:nvSpPr>
          <p:cNvPr id="1205" name="Google Shape;1205;p16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6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테이블에 행 추가</a:t>
            </a:r>
            <a:endParaRPr/>
          </a:p>
        </p:txBody>
      </p:sp>
      <p:pic>
        <p:nvPicPr>
          <p:cNvPr id="1211" name="Google Shape;1211;p163"/>
          <p:cNvPicPr preferRelativeResize="0">
            <a:picLocks noGrp="1"/>
          </p:cNvPicPr>
          <p:nvPr>
            <p:ph type="body" idx="1"/>
          </p:nvPr>
        </p:nvPicPr>
        <p:blipFill rotWithShape="1">
          <a:blip r:embed="rId3">
            <a:alphaModFix/>
          </a:blip>
          <a:srcRect/>
          <a:stretch/>
        </p:blipFill>
        <p:spPr>
          <a:xfrm>
            <a:off x="852487" y="1774825"/>
            <a:ext cx="4757737" cy="3700462"/>
          </a:xfrm>
          <a:prstGeom prst="rect">
            <a:avLst/>
          </a:prstGeom>
          <a:noFill/>
          <a:ln>
            <a:noFill/>
          </a:ln>
        </p:spPr>
      </p:pic>
      <p:sp>
        <p:nvSpPr>
          <p:cNvPr id="1212" name="Google Shape;1212;p16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6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테이블에 행 추가</a:t>
            </a:r>
            <a:endParaRPr/>
          </a:p>
        </p:txBody>
      </p:sp>
      <p:pic>
        <p:nvPicPr>
          <p:cNvPr id="1218" name="Google Shape;1218;p164"/>
          <p:cNvPicPr preferRelativeResize="0">
            <a:picLocks noGrp="1"/>
          </p:cNvPicPr>
          <p:nvPr>
            <p:ph type="body" idx="1"/>
          </p:nvPr>
        </p:nvPicPr>
        <p:blipFill rotWithShape="1">
          <a:blip r:embed="rId3">
            <a:alphaModFix/>
          </a:blip>
          <a:srcRect/>
          <a:stretch/>
        </p:blipFill>
        <p:spPr>
          <a:xfrm>
            <a:off x="1611312" y="2157412"/>
            <a:ext cx="5921375" cy="2936875"/>
          </a:xfrm>
          <a:prstGeom prst="rect">
            <a:avLst/>
          </a:prstGeom>
          <a:noFill/>
          <a:ln>
            <a:noFill/>
          </a:ln>
        </p:spPr>
      </p:pic>
      <p:sp>
        <p:nvSpPr>
          <p:cNvPr id="1219" name="Google Shape;1219;p16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1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 셀추가삭제</a:t>
            </a:r>
            <a:endParaRPr/>
          </a:p>
        </p:txBody>
      </p:sp>
      <p:pic>
        <p:nvPicPr>
          <p:cNvPr id="1225" name="Google Shape;1225;p165"/>
          <p:cNvPicPr preferRelativeResize="0">
            <a:picLocks noGrp="1"/>
          </p:cNvPicPr>
          <p:nvPr>
            <p:ph type="body" idx="1"/>
          </p:nvPr>
        </p:nvPicPr>
        <p:blipFill rotWithShape="1">
          <a:blip r:embed="rId3">
            <a:alphaModFix/>
          </a:blip>
          <a:srcRect/>
          <a:stretch/>
        </p:blipFill>
        <p:spPr>
          <a:xfrm>
            <a:off x="860425" y="1822450"/>
            <a:ext cx="5411787" cy="3729037"/>
          </a:xfrm>
          <a:prstGeom prst="rect">
            <a:avLst/>
          </a:prstGeom>
          <a:noFill/>
          <a:ln>
            <a:noFill/>
          </a:ln>
        </p:spPr>
      </p:pic>
      <p:sp>
        <p:nvSpPr>
          <p:cNvPr id="1226" name="Google Shape;1226;p16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16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테이블 셀추가삭제</a:t>
            </a:r>
            <a:endParaRPr/>
          </a:p>
        </p:txBody>
      </p:sp>
      <p:pic>
        <p:nvPicPr>
          <p:cNvPr id="1232" name="Google Shape;1232;p166"/>
          <p:cNvPicPr preferRelativeResize="0">
            <a:picLocks noGrp="1"/>
          </p:cNvPicPr>
          <p:nvPr>
            <p:ph type="body" idx="1"/>
          </p:nvPr>
        </p:nvPicPr>
        <p:blipFill rotWithShape="1">
          <a:blip r:embed="rId3">
            <a:alphaModFix/>
          </a:blip>
          <a:srcRect/>
          <a:stretch/>
        </p:blipFill>
        <p:spPr>
          <a:xfrm>
            <a:off x="628650" y="1790700"/>
            <a:ext cx="4210050" cy="3729037"/>
          </a:xfrm>
          <a:prstGeom prst="rect">
            <a:avLst/>
          </a:prstGeom>
          <a:noFill/>
          <a:ln>
            <a:noFill/>
          </a:ln>
        </p:spPr>
      </p:pic>
      <p:sp>
        <p:nvSpPr>
          <p:cNvPr id="1233" name="Google Shape;1233;p16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6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ul태그에 li추가 삭제</a:t>
            </a:r>
            <a:endParaRPr/>
          </a:p>
        </p:txBody>
      </p:sp>
      <p:pic>
        <p:nvPicPr>
          <p:cNvPr id="1239" name="Google Shape;1239;p167"/>
          <p:cNvPicPr preferRelativeResize="0">
            <a:picLocks noGrp="1"/>
          </p:cNvPicPr>
          <p:nvPr>
            <p:ph type="body" idx="1"/>
          </p:nvPr>
        </p:nvPicPr>
        <p:blipFill rotWithShape="1">
          <a:blip r:embed="rId3">
            <a:alphaModFix/>
          </a:blip>
          <a:srcRect/>
          <a:stretch/>
        </p:blipFill>
        <p:spPr>
          <a:xfrm>
            <a:off x="1471612" y="1846262"/>
            <a:ext cx="6200775" cy="3557587"/>
          </a:xfrm>
          <a:prstGeom prst="rect">
            <a:avLst/>
          </a:prstGeom>
          <a:noFill/>
          <a:ln>
            <a:noFill/>
          </a:ln>
        </p:spPr>
      </p:pic>
      <p:sp>
        <p:nvSpPr>
          <p:cNvPr id="1240" name="Google Shape;1240;p16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1일차(JavaScript 프로그래밍)</a:t>
            </a:r>
            <a:endParaRPr/>
          </a:p>
        </p:txBody>
      </p:sp>
      <p:sp>
        <p:nvSpPr>
          <p:cNvPr id="168" name="Google Shape;168;p1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171450" marR="0" lvl="1" indent="-171450" algn="l" rtl="0">
              <a:lnSpc>
                <a:spcPct val="100000"/>
              </a:lnSpc>
              <a:spcBef>
                <a:spcPts val="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JavaScript, JQuery 소개</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개발 환경 구축</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기본 작성 방법</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함수와 함수형 프로그램</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변수와 자료형</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제어 반복문</a:t>
            </a:r>
            <a:endParaRPr/>
          </a:p>
          <a:p>
            <a:pPr marL="171450" marR="0" lvl="1" indent="-171450" algn="l" rtl="0">
              <a:lnSpc>
                <a:spcPct val="100000"/>
              </a:lnSpc>
              <a:spcBef>
                <a:spcPts val="700"/>
              </a:spcBef>
              <a:spcAft>
                <a:spcPts val="0"/>
              </a:spcAft>
              <a:buClr>
                <a:schemeClr val="dk1"/>
              </a:buClr>
              <a:buSzPts val="1300"/>
              <a:buFont typeface="Malgun Gothic"/>
              <a:buChar char="–"/>
            </a:pPr>
            <a:r>
              <a:rPr lang="en-US" sz="1300" b="0" i="0" u="none" strike="noStrike" cap="none">
                <a:solidFill>
                  <a:schemeClr val="dk1"/>
                </a:solidFill>
                <a:latin typeface="Malgun Gothic"/>
                <a:ea typeface="Malgun Gothic"/>
                <a:cs typeface="Malgun Gothic"/>
                <a:sym typeface="Malgun Gothic"/>
              </a:rPr>
              <a:t> 배열</a:t>
            </a:r>
            <a:endParaRPr/>
          </a:p>
        </p:txBody>
      </p:sp>
      <p:sp>
        <p:nvSpPr>
          <p:cNvPr id="169" name="Google Shape;169;p1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6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ul태그에 li추가 삭제</a:t>
            </a:r>
            <a:endParaRPr/>
          </a:p>
        </p:txBody>
      </p:sp>
      <p:pic>
        <p:nvPicPr>
          <p:cNvPr id="1246" name="Google Shape;1246;p168"/>
          <p:cNvPicPr preferRelativeResize="0">
            <a:picLocks noGrp="1"/>
          </p:cNvPicPr>
          <p:nvPr>
            <p:ph type="body" idx="1"/>
          </p:nvPr>
        </p:nvPicPr>
        <p:blipFill rotWithShape="1">
          <a:blip r:embed="rId3">
            <a:alphaModFix/>
          </a:blip>
          <a:srcRect/>
          <a:stretch/>
        </p:blipFill>
        <p:spPr>
          <a:xfrm>
            <a:off x="777875" y="1781175"/>
            <a:ext cx="5394325" cy="3414712"/>
          </a:xfrm>
          <a:prstGeom prst="rect">
            <a:avLst/>
          </a:prstGeom>
          <a:noFill/>
          <a:ln>
            <a:noFill/>
          </a:ln>
        </p:spPr>
      </p:pic>
      <p:sp>
        <p:nvSpPr>
          <p:cNvPr id="1247" name="Google Shape;1247;p16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p태그 변환( 노드리스트)</a:t>
            </a:r>
            <a:endParaRPr/>
          </a:p>
        </p:txBody>
      </p:sp>
      <p:pic>
        <p:nvPicPr>
          <p:cNvPr id="1253" name="Google Shape;1253;p169"/>
          <p:cNvPicPr preferRelativeResize="0">
            <a:picLocks noGrp="1"/>
          </p:cNvPicPr>
          <p:nvPr>
            <p:ph type="body" idx="1"/>
          </p:nvPr>
        </p:nvPicPr>
        <p:blipFill rotWithShape="1">
          <a:blip r:embed="rId3">
            <a:alphaModFix/>
          </a:blip>
          <a:srcRect/>
          <a:stretch/>
        </p:blipFill>
        <p:spPr>
          <a:xfrm>
            <a:off x="628650" y="1784350"/>
            <a:ext cx="4195762" cy="3729037"/>
          </a:xfrm>
          <a:prstGeom prst="rect">
            <a:avLst/>
          </a:prstGeom>
          <a:noFill/>
          <a:ln>
            <a:noFill/>
          </a:ln>
        </p:spPr>
      </p:pic>
      <p:sp>
        <p:nvSpPr>
          <p:cNvPr id="1254" name="Google Shape;1254;p16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7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name속성</a:t>
            </a:r>
            <a:endParaRPr/>
          </a:p>
        </p:txBody>
      </p:sp>
      <p:pic>
        <p:nvPicPr>
          <p:cNvPr id="1260" name="Google Shape;1260;p170"/>
          <p:cNvPicPr preferRelativeResize="0">
            <a:picLocks noGrp="1"/>
          </p:cNvPicPr>
          <p:nvPr>
            <p:ph type="body" idx="1"/>
          </p:nvPr>
        </p:nvPicPr>
        <p:blipFill rotWithShape="1">
          <a:blip r:embed="rId3">
            <a:alphaModFix/>
          </a:blip>
          <a:srcRect/>
          <a:stretch/>
        </p:blipFill>
        <p:spPr>
          <a:xfrm>
            <a:off x="692150" y="1768475"/>
            <a:ext cx="4894262" cy="3729037"/>
          </a:xfrm>
          <a:prstGeom prst="rect">
            <a:avLst/>
          </a:prstGeom>
          <a:noFill/>
          <a:ln>
            <a:noFill/>
          </a:ln>
        </p:spPr>
      </p:pic>
      <p:sp>
        <p:nvSpPr>
          <p:cNvPr id="1261" name="Google Shape;1261;p17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1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id속성활용</a:t>
            </a:r>
            <a:endParaRPr/>
          </a:p>
        </p:txBody>
      </p:sp>
      <p:pic>
        <p:nvPicPr>
          <p:cNvPr id="1267" name="Google Shape;1267;p171"/>
          <p:cNvPicPr preferRelativeResize="0">
            <a:picLocks noGrp="1"/>
          </p:cNvPicPr>
          <p:nvPr>
            <p:ph type="body" idx="1"/>
          </p:nvPr>
        </p:nvPicPr>
        <p:blipFill rotWithShape="1">
          <a:blip r:embed="rId3">
            <a:alphaModFix/>
          </a:blip>
          <a:srcRect/>
          <a:stretch/>
        </p:blipFill>
        <p:spPr>
          <a:xfrm>
            <a:off x="628650" y="1784350"/>
            <a:ext cx="4924425" cy="3729037"/>
          </a:xfrm>
          <a:prstGeom prst="rect">
            <a:avLst/>
          </a:prstGeom>
          <a:noFill/>
          <a:ln>
            <a:noFill/>
          </a:ln>
        </p:spPr>
      </p:pic>
      <p:sp>
        <p:nvSpPr>
          <p:cNvPr id="1268" name="Google Shape;1268;p17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7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setTimeout, setInterval</a:t>
            </a:r>
            <a:endParaRPr/>
          </a:p>
        </p:txBody>
      </p:sp>
      <p:pic>
        <p:nvPicPr>
          <p:cNvPr id="1274" name="Google Shape;1274;p172"/>
          <p:cNvPicPr preferRelativeResize="0">
            <a:picLocks noGrp="1"/>
          </p:cNvPicPr>
          <p:nvPr>
            <p:ph type="body" idx="1"/>
          </p:nvPr>
        </p:nvPicPr>
        <p:blipFill rotWithShape="1">
          <a:blip r:embed="rId3">
            <a:alphaModFix/>
          </a:blip>
          <a:srcRect/>
          <a:stretch/>
        </p:blipFill>
        <p:spPr>
          <a:xfrm>
            <a:off x="735012" y="1808162"/>
            <a:ext cx="5708650" cy="3451225"/>
          </a:xfrm>
          <a:prstGeom prst="rect">
            <a:avLst/>
          </a:prstGeom>
          <a:noFill/>
          <a:ln>
            <a:noFill/>
          </a:ln>
        </p:spPr>
      </p:pic>
      <p:sp>
        <p:nvSpPr>
          <p:cNvPr id="1275" name="Google Shape;1275;p17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73"/>
          <p:cNvSpPr txBox="1">
            <a:spLocks noGrp="1"/>
          </p:cNvSpPr>
          <p:nvPr>
            <p:ph type="title"/>
          </p:nvPr>
        </p:nvSpPr>
        <p:spPr>
          <a:xfrm>
            <a:off x="722312" y="4406900"/>
            <a:ext cx="77724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366"/>
              </a:buClr>
              <a:buSzPts val="4000"/>
              <a:buFont typeface="Tahoma"/>
              <a:buNone/>
            </a:pPr>
            <a:r>
              <a:rPr lang="en-US" sz="4000" b="1" i="0" u="none">
                <a:solidFill>
                  <a:srgbClr val="003366"/>
                </a:solidFill>
                <a:latin typeface="Tahoma"/>
                <a:ea typeface="Tahoma"/>
                <a:cs typeface="Tahoma"/>
                <a:sym typeface="Tahoma"/>
              </a:rPr>
              <a:t>JQUERY</a:t>
            </a:r>
            <a:endParaRPr/>
          </a:p>
        </p:txBody>
      </p:sp>
      <p:sp>
        <p:nvSpPr>
          <p:cNvPr id="1281" name="Google Shape;1281;p173"/>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000"/>
              <a:buFont typeface="Tahoma"/>
              <a:buNone/>
            </a:pPr>
            <a:endParaRPr sz="2000"/>
          </a:p>
        </p:txBody>
      </p:sp>
      <p:sp>
        <p:nvSpPr>
          <p:cNvPr id="1282" name="Google Shape;1282;p17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7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개요</a:t>
            </a:r>
            <a:endParaRPr/>
          </a:p>
        </p:txBody>
      </p:sp>
      <p:sp>
        <p:nvSpPr>
          <p:cNvPr id="1288" name="Google Shape;1288;p17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모든 브라우저에서 동작하는 클라이언트 자바스크립트 라이브러리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2006년 1월, 존 레식 John Resig 이 BarCamp NYC에서 발표</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무료로 사용 가능한 오픈소스 라이브러리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jQuery의 제작 목표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DOM과 관련된 처리 쉽게 구현</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일관된 이벤트 연결 쉽게 구현</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시각적 효과 쉽게 구현</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Ajax 애플리케이션 쉽게 개발</a:t>
            </a:r>
            <a:endParaRPr/>
          </a:p>
        </p:txBody>
      </p:sp>
      <p:sp>
        <p:nvSpPr>
          <p:cNvPr id="1289" name="Google Shape;1289;p17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17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장점</a:t>
            </a:r>
            <a:endParaRPr/>
          </a:p>
        </p:txBody>
      </p:sp>
      <p:sp>
        <p:nvSpPr>
          <p:cNvPr id="1295" name="Google Shape;1295;p17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웹 표준만으로도 플래시와 실버라이트로 구현한 웹 사이트와 비슷한 수준의 시각적 효과 구현</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복잡한 자바스크립트 문법을 간소화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크로스 브라우징</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다양한 오픈소스 라이브러리</a:t>
            </a:r>
            <a:endParaRPr/>
          </a:p>
        </p:txBody>
      </p:sp>
      <p:sp>
        <p:nvSpPr>
          <p:cNvPr id="1296" name="Google Shape;1296;p17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7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다운로드와 CDN 방식</a:t>
            </a:r>
            <a:endParaRPr/>
          </a:p>
        </p:txBody>
      </p:sp>
      <p:sp>
        <p:nvSpPr>
          <p:cNvPr id="1302" name="Google Shape;1302;p17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다운받으려면 </a:t>
            </a: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http://jquery.com</a:t>
            </a:r>
            <a:r>
              <a:rPr lang="en-US" sz="1800" b="0" i="0" u="none">
                <a:solidFill>
                  <a:schemeClr val="dk1"/>
                </a:solidFill>
                <a:latin typeface="Malgun Gothic"/>
                <a:ea typeface="Malgun Gothic"/>
                <a:cs typeface="Malgun Gothic"/>
                <a:sym typeface="Malgun Gothic"/>
              </a:rPr>
              <a:t>  접속</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메인 화면에서 곧바로 jQuery 다운 가능</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CDN방식</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CDN은 Content Delevery Network 의 약자</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사용자에게 간편하게 콘텐츠 제공하는 방식 의미</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구글, 마이크로소프트, jQuery측에서 사용자가 jQuery를 사용하기 편하게 콘텐츠 제공</a:t>
            </a:r>
            <a:endParaRPr/>
          </a:p>
          <a:p>
            <a:pPr marL="342900" marR="0" lvl="0" indent="-342900" algn="l" rtl="0">
              <a:lnSpc>
                <a:spcPct val="100000"/>
              </a:lnSpc>
              <a:spcBef>
                <a:spcPts val="360"/>
              </a:spcBef>
              <a:spcAft>
                <a:spcPts val="0"/>
              </a:spcAft>
              <a:buClr>
                <a:schemeClr val="dk1"/>
              </a:buClr>
              <a:buSzPts val="1800"/>
              <a:buFont typeface="Malgun Gothic"/>
              <a:buNone/>
            </a:pPr>
            <a:br>
              <a:rPr lang="en-US" sz="1800" b="0" i="0" u="none">
                <a:solidFill>
                  <a:schemeClr val="dk1"/>
                </a:solidFill>
                <a:latin typeface="Malgun Gothic"/>
                <a:ea typeface="Malgun Gothic"/>
                <a:cs typeface="Malgun Gothic"/>
                <a:sym typeface="Malgun Gothic"/>
              </a:rPr>
            </a:br>
            <a:r>
              <a:rPr lang="en-US" sz="1800" b="0" i="0" u="none">
                <a:solidFill>
                  <a:srgbClr val="0000CD"/>
                </a:solidFill>
                <a:latin typeface="Consolas"/>
                <a:ea typeface="Consolas"/>
                <a:cs typeface="Consolas"/>
                <a:sym typeface="Consolas"/>
              </a:rPr>
              <a:t>&lt;</a:t>
            </a:r>
            <a:r>
              <a:rPr lang="en-US" sz="1800" b="0" i="0" u="none">
                <a:solidFill>
                  <a:srgbClr val="A52A2A"/>
                </a:solidFill>
                <a:latin typeface="Consolas"/>
                <a:ea typeface="Consolas"/>
                <a:cs typeface="Consolas"/>
                <a:sym typeface="Consolas"/>
              </a:rPr>
              <a:t>script</a:t>
            </a:r>
            <a:r>
              <a:rPr lang="en-US" sz="1800" b="0" i="0" u="none">
                <a:solidFill>
                  <a:srgbClr val="FF0000"/>
                </a:solidFill>
                <a:latin typeface="Consolas"/>
                <a:ea typeface="Consolas"/>
                <a:cs typeface="Consolas"/>
                <a:sym typeface="Consolas"/>
              </a:rPr>
              <a:t> src</a:t>
            </a:r>
            <a:r>
              <a:rPr lang="en-US" sz="1800" b="0" i="0" u="none">
                <a:solidFill>
                  <a:srgbClr val="0000CD"/>
                </a:solidFill>
                <a:latin typeface="Consolas"/>
                <a:ea typeface="Consolas"/>
                <a:cs typeface="Consolas"/>
                <a:sym typeface="Consolas"/>
              </a:rPr>
              <a:t>="https://ajax.googleapis.com/ajax/libs/jquery/3.5.1/jquery.min.js"&gt;&lt;</a:t>
            </a:r>
            <a:r>
              <a:rPr lang="en-US" sz="1800" b="0" i="0" u="none">
                <a:solidFill>
                  <a:srgbClr val="A52A2A"/>
                </a:solidFill>
                <a:latin typeface="Consolas"/>
                <a:ea typeface="Consolas"/>
                <a:cs typeface="Consolas"/>
                <a:sym typeface="Consolas"/>
              </a:rPr>
              <a:t>/script</a:t>
            </a:r>
            <a:r>
              <a:rPr lang="en-US" sz="1800" b="0" i="0" u="none">
                <a:solidFill>
                  <a:srgbClr val="0000CD"/>
                </a:solidFill>
                <a:latin typeface="Consolas"/>
                <a:ea typeface="Consolas"/>
                <a:cs typeface="Consolas"/>
                <a:sym typeface="Consolas"/>
              </a:rPr>
              <a:t>&gt;</a:t>
            </a:r>
            <a:br>
              <a:rPr lang="en-US" sz="1800" b="0" i="0" u="none">
                <a:solidFill>
                  <a:schemeClr val="dk1"/>
                </a:solidFill>
                <a:latin typeface="Malgun Gothic"/>
                <a:ea typeface="Malgun Gothic"/>
                <a:cs typeface="Malgun Gothic"/>
                <a:sym typeface="Malgun Gothic"/>
              </a:rPr>
            </a:br>
            <a:endParaRPr/>
          </a:p>
        </p:txBody>
      </p:sp>
      <p:sp>
        <p:nvSpPr>
          <p:cNvPr id="1303" name="Google Shape;1303;p17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$(document). ready</a:t>
            </a:r>
            <a:endParaRPr/>
          </a:p>
        </p:txBody>
      </p:sp>
      <p:sp>
        <p:nvSpPr>
          <p:cNvPr id="1309" name="Google Shape;1309;p17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165100" algn="l" rtl="0">
              <a:spcBef>
                <a:spcPts val="0"/>
              </a:spcBef>
              <a:spcAft>
                <a:spcPts val="0"/>
              </a:spcAft>
              <a:buClr>
                <a:schemeClr val="dk1"/>
              </a:buClr>
              <a:buSzPts val="2800"/>
              <a:buFont typeface="Tahoma"/>
              <a:buNone/>
            </a:pPr>
            <a:endParaRPr sz="2800">
              <a:solidFill>
                <a:schemeClr val="dk1"/>
              </a:solidFill>
              <a:latin typeface="Tahoma"/>
              <a:ea typeface="Tahoma"/>
              <a:cs typeface="Tahoma"/>
              <a:sym typeface="Tahoma"/>
            </a:endParaRPr>
          </a:p>
        </p:txBody>
      </p:sp>
      <p:pic>
        <p:nvPicPr>
          <p:cNvPr id="1310" name="Google Shape;1310;p177"/>
          <p:cNvPicPr preferRelativeResize="0"/>
          <p:nvPr/>
        </p:nvPicPr>
        <p:blipFill rotWithShape="1">
          <a:blip r:embed="rId3">
            <a:alphaModFix/>
          </a:blip>
          <a:srcRect/>
          <a:stretch/>
        </p:blipFill>
        <p:spPr>
          <a:xfrm>
            <a:off x="701675" y="1789112"/>
            <a:ext cx="6910387" cy="3671887"/>
          </a:xfrm>
          <a:prstGeom prst="rect">
            <a:avLst/>
          </a:prstGeom>
          <a:noFill/>
          <a:ln>
            <a:noFill/>
          </a:ln>
        </p:spPr>
      </p:pic>
      <p:sp>
        <p:nvSpPr>
          <p:cNvPr id="1311" name="Google Shape;1311;p17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2일차(JavaScript 프로그래밍)</a:t>
            </a:r>
            <a:endParaRPr/>
          </a:p>
        </p:txBody>
      </p:sp>
      <p:sp>
        <p:nvSpPr>
          <p:cNvPr id="175" name="Google Shape;175;p1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객체지향 프로그래밍</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JavaScript 다양한 효과</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이벤트 처리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다양한 JavaScript 객체</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DOM,BOM,Protorype</a:t>
            </a:r>
            <a:endParaRPr/>
          </a:p>
        </p:txBody>
      </p:sp>
      <p:sp>
        <p:nvSpPr>
          <p:cNvPr id="176" name="Google Shape;176;p1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17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$(function(){})</a:t>
            </a:r>
            <a:endParaRPr/>
          </a:p>
        </p:txBody>
      </p:sp>
      <p:pic>
        <p:nvPicPr>
          <p:cNvPr id="1317" name="Google Shape;1317;p178"/>
          <p:cNvPicPr preferRelativeResize="0">
            <a:picLocks noGrp="1"/>
          </p:cNvPicPr>
          <p:nvPr>
            <p:ph type="body" idx="1"/>
          </p:nvPr>
        </p:nvPicPr>
        <p:blipFill rotWithShape="1">
          <a:blip r:embed="rId3">
            <a:alphaModFix/>
          </a:blip>
          <a:srcRect/>
          <a:stretch/>
        </p:blipFill>
        <p:spPr>
          <a:xfrm>
            <a:off x="860425" y="1760537"/>
            <a:ext cx="7423150" cy="3729037"/>
          </a:xfrm>
          <a:prstGeom prst="rect">
            <a:avLst/>
          </a:prstGeom>
          <a:noFill/>
          <a:ln>
            <a:noFill/>
          </a:ln>
        </p:spPr>
      </p:pic>
      <p:sp>
        <p:nvSpPr>
          <p:cNvPr id="1318" name="Google Shape;1318;p17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7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selector</a:t>
            </a:r>
            <a:endParaRPr/>
          </a:p>
        </p:txBody>
      </p:sp>
      <p:sp>
        <p:nvSpPr>
          <p:cNvPr id="1324" name="Google Shape;1324;p17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$("태그명")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$("#아이디명")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$(".클래스명")</a:t>
            </a:r>
            <a:endParaRPr/>
          </a:p>
        </p:txBody>
      </p:sp>
      <p:pic>
        <p:nvPicPr>
          <p:cNvPr id="1325" name="Google Shape;1325;p179"/>
          <p:cNvPicPr preferRelativeResize="0"/>
          <p:nvPr/>
        </p:nvPicPr>
        <p:blipFill rotWithShape="1">
          <a:blip r:embed="rId3">
            <a:alphaModFix/>
          </a:blip>
          <a:srcRect/>
          <a:stretch/>
        </p:blipFill>
        <p:spPr>
          <a:xfrm>
            <a:off x="2560637" y="1760537"/>
            <a:ext cx="5889625" cy="3435350"/>
          </a:xfrm>
          <a:prstGeom prst="rect">
            <a:avLst/>
          </a:prstGeom>
          <a:noFill/>
          <a:ln>
            <a:noFill/>
          </a:ln>
        </p:spPr>
      </p:pic>
      <p:sp>
        <p:nvSpPr>
          <p:cNvPr id="1326" name="Google Shape;1326;p17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8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셀렉터</a:t>
            </a:r>
            <a:endParaRPr/>
          </a:p>
        </p:txBody>
      </p:sp>
      <p:pic>
        <p:nvPicPr>
          <p:cNvPr id="1332" name="Google Shape;1332;p180"/>
          <p:cNvPicPr preferRelativeResize="0">
            <a:picLocks noGrp="1"/>
          </p:cNvPicPr>
          <p:nvPr>
            <p:ph type="body" idx="1"/>
          </p:nvPr>
        </p:nvPicPr>
        <p:blipFill rotWithShape="1">
          <a:blip r:embed="rId3">
            <a:alphaModFix/>
          </a:blip>
          <a:srcRect/>
          <a:stretch/>
        </p:blipFill>
        <p:spPr>
          <a:xfrm>
            <a:off x="628650" y="1836737"/>
            <a:ext cx="7694612" cy="3043237"/>
          </a:xfrm>
          <a:prstGeom prst="rect">
            <a:avLst/>
          </a:prstGeom>
          <a:noFill/>
          <a:ln>
            <a:noFill/>
          </a:ln>
        </p:spPr>
      </p:pic>
      <p:sp>
        <p:nvSpPr>
          <p:cNvPr id="1333" name="Google Shape;1333;p18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8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샐렉터</a:t>
            </a:r>
            <a:endParaRPr/>
          </a:p>
        </p:txBody>
      </p:sp>
      <p:pic>
        <p:nvPicPr>
          <p:cNvPr id="1339" name="Google Shape;1339;p181"/>
          <p:cNvPicPr preferRelativeResize="0">
            <a:picLocks noGrp="1"/>
          </p:cNvPicPr>
          <p:nvPr>
            <p:ph type="body" idx="1"/>
          </p:nvPr>
        </p:nvPicPr>
        <p:blipFill rotWithShape="1">
          <a:blip r:embed="rId3">
            <a:alphaModFix/>
          </a:blip>
          <a:srcRect/>
          <a:stretch/>
        </p:blipFill>
        <p:spPr>
          <a:xfrm>
            <a:off x="628650" y="1790700"/>
            <a:ext cx="4346575" cy="3844925"/>
          </a:xfrm>
          <a:prstGeom prst="rect">
            <a:avLst/>
          </a:prstGeom>
          <a:noFill/>
          <a:ln>
            <a:noFill/>
          </a:ln>
        </p:spPr>
      </p:pic>
      <p:sp>
        <p:nvSpPr>
          <p:cNvPr id="1340" name="Google Shape;1340;p18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8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전체 선택</a:t>
            </a:r>
            <a:endParaRPr/>
          </a:p>
        </p:txBody>
      </p:sp>
      <p:pic>
        <p:nvPicPr>
          <p:cNvPr id="1346" name="Google Shape;1346;p182"/>
          <p:cNvPicPr preferRelativeResize="0">
            <a:picLocks noGrp="1"/>
          </p:cNvPicPr>
          <p:nvPr>
            <p:ph type="body" idx="1"/>
          </p:nvPr>
        </p:nvPicPr>
        <p:blipFill rotWithShape="1">
          <a:blip r:embed="rId3">
            <a:alphaModFix/>
          </a:blip>
          <a:srcRect/>
          <a:stretch/>
        </p:blipFill>
        <p:spPr>
          <a:xfrm>
            <a:off x="628650" y="2192337"/>
            <a:ext cx="7886700" cy="2865437"/>
          </a:xfrm>
          <a:prstGeom prst="rect">
            <a:avLst/>
          </a:prstGeom>
          <a:noFill/>
          <a:ln>
            <a:noFill/>
          </a:ln>
        </p:spPr>
      </p:pic>
      <p:sp>
        <p:nvSpPr>
          <p:cNvPr id="1347" name="Google Shape;1347;p18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8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이벤트 처리</a:t>
            </a:r>
            <a:endParaRPr/>
          </a:p>
        </p:txBody>
      </p:sp>
      <p:pic>
        <p:nvPicPr>
          <p:cNvPr id="1353" name="Google Shape;1353;p183"/>
          <p:cNvPicPr preferRelativeResize="0">
            <a:picLocks noGrp="1"/>
          </p:cNvPicPr>
          <p:nvPr>
            <p:ph type="body" idx="1"/>
          </p:nvPr>
        </p:nvPicPr>
        <p:blipFill rotWithShape="1">
          <a:blip r:embed="rId3">
            <a:alphaModFix/>
          </a:blip>
          <a:srcRect/>
          <a:stretch/>
        </p:blipFill>
        <p:spPr>
          <a:xfrm>
            <a:off x="1112837" y="1760537"/>
            <a:ext cx="6918325" cy="3729037"/>
          </a:xfrm>
          <a:prstGeom prst="rect">
            <a:avLst/>
          </a:prstGeom>
          <a:noFill/>
          <a:ln>
            <a:noFill/>
          </a:ln>
        </p:spPr>
      </p:pic>
      <p:sp>
        <p:nvSpPr>
          <p:cNvPr id="1354" name="Google Shape;1354;p18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8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이벤트 처리</a:t>
            </a:r>
            <a:endParaRPr/>
          </a:p>
        </p:txBody>
      </p:sp>
      <p:pic>
        <p:nvPicPr>
          <p:cNvPr id="1360" name="Google Shape;1360;p184"/>
          <p:cNvPicPr preferRelativeResize="0">
            <a:picLocks noGrp="1"/>
          </p:cNvPicPr>
          <p:nvPr>
            <p:ph type="body" idx="1"/>
          </p:nvPr>
        </p:nvPicPr>
        <p:blipFill rotWithShape="1">
          <a:blip r:embed="rId3">
            <a:alphaModFix/>
          </a:blip>
          <a:srcRect/>
          <a:stretch/>
        </p:blipFill>
        <p:spPr>
          <a:xfrm>
            <a:off x="693737" y="1839912"/>
            <a:ext cx="7758112" cy="3571875"/>
          </a:xfrm>
          <a:prstGeom prst="rect">
            <a:avLst/>
          </a:prstGeom>
          <a:noFill/>
          <a:ln>
            <a:noFill/>
          </a:ln>
        </p:spPr>
      </p:pic>
      <p:sp>
        <p:nvSpPr>
          <p:cNvPr id="1361" name="Google Shape;1361;p18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8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fadeIn/fadeOut</a:t>
            </a:r>
            <a:endParaRPr/>
          </a:p>
        </p:txBody>
      </p:sp>
      <p:pic>
        <p:nvPicPr>
          <p:cNvPr id="1367" name="Google Shape;1367;p185"/>
          <p:cNvPicPr preferRelativeResize="0">
            <a:picLocks noGrp="1"/>
          </p:cNvPicPr>
          <p:nvPr>
            <p:ph type="body" idx="1"/>
          </p:nvPr>
        </p:nvPicPr>
        <p:blipFill rotWithShape="1">
          <a:blip r:embed="rId3">
            <a:alphaModFix/>
          </a:blip>
          <a:srcRect/>
          <a:stretch/>
        </p:blipFill>
        <p:spPr>
          <a:xfrm>
            <a:off x="1439862" y="1760537"/>
            <a:ext cx="6264275" cy="3729037"/>
          </a:xfrm>
          <a:prstGeom prst="rect">
            <a:avLst/>
          </a:prstGeom>
          <a:noFill/>
          <a:ln>
            <a:noFill/>
          </a:ln>
        </p:spPr>
      </p:pic>
      <p:sp>
        <p:nvSpPr>
          <p:cNvPr id="1368" name="Google Shape;1368;p18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8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slide up/down</a:t>
            </a:r>
            <a:endParaRPr/>
          </a:p>
        </p:txBody>
      </p:sp>
      <p:pic>
        <p:nvPicPr>
          <p:cNvPr id="1374" name="Google Shape;1374;p186"/>
          <p:cNvPicPr preferRelativeResize="0">
            <a:picLocks noGrp="1"/>
          </p:cNvPicPr>
          <p:nvPr>
            <p:ph type="body" idx="1"/>
          </p:nvPr>
        </p:nvPicPr>
        <p:blipFill rotWithShape="1">
          <a:blip r:embed="rId3">
            <a:alphaModFix/>
          </a:blip>
          <a:srcRect/>
          <a:stretch/>
        </p:blipFill>
        <p:spPr>
          <a:xfrm>
            <a:off x="742950" y="1795462"/>
            <a:ext cx="3986212" cy="3400425"/>
          </a:xfrm>
          <a:prstGeom prst="rect">
            <a:avLst/>
          </a:prstGeom>
          <a:noFill/>
          <a:ln>
            <a:noFill/>
          </a:ln>
        </p:spPr>
      </p:pic>
      <p:sp>
        <p:nvSpPr>
          <p:cNvPr id="1375" name="Google Shape;1375;p18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8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slideup/down, callback</a:t>
            </a:r>
            <a:endParaRPr/>
          </a:p>
        </p:txBody>
      </p:sp>
      <p:pic>
        <p:nvPicPr>
          <p:cNvPr id="1381" name="Google Shape;1381;p187"/>
          <p:cNvPicPr preferRelativeResize="0"/>
          <p:nvPr/>
        </p:nvPicPr>
        <p:blipFill rotWithShape="1">
          <a:blip r:embed="rId3">
            <a:alphaModFix/>
          </a:blip>
          <a:srcRect/>
          <a:stretch/>
        </p:blipFill>
        <p:spPr>
          <a:xfrm>
            <a:off x="777875" y="1882775"/>
            <a:ext cx="6186487" cy="3225800"/>
          </a:xfrm>
          <a:prstGeom prst="rect">
            <a:avLst/>
          </a:prstGeom>
          <a:noFill/>
          <a:ln>
            <a:noFill/>
          </a:ln>
        </p:spPr>
      </p:pic>
      <p:sp>
        <p:nvSpPr>
          <p:cNvPr id="1382" name="Google Shape;1382;p18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3일차(Jquery 프로그래밍)</a:t>
            </a:r>
            <a:endParaRPr/>
          </a:p>
        </p:txBody>
      </p:sp>
      <p:sp>
        <p:nvSpPr>
          <p:cNvPr id="182" name="Google Shape;182;p1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JQuery 함수와 ready</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JQuery 선택자</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이벤트 처리</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DOM 제어하기</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태그 탐색</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애니메이션 및 Ajax</a:t>
            </a:r>
            <a:endParaRPr/>
          </a:p>
        </p:txBody>
      </p:sp>
      <p:sp>
        <p:nvSpPr>
          <p:cNvPr id="183" name="Google Shape;183;p1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8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animate</a:t>
            </a:r>
            <a:endParaRPr/>
          </a:p>
        </p:txBody>
      </p:sp>
      <p:pic>
        <p:nvPicPr>
          <p:cNvPr id="1388" name="Google Shape;1388;p188"/>
          <p:cNvPicPr preferRelativeResize="0">
            <a:picLocks noGrp="1"/>
          </p:cNvPicPr>
          <p:nvPr>
            <p:ph type="body" idx="1"/>
          </p:nvPr>
        </p:nvPicPr>
        <p:blipFill rotWithShape="1">
          <a:blip r:embed="rId3">
            <a:alphaModFix/>
          </a:blip>
          <a:srcRect/>
          <a:stretch/>
        </p:blipFill>
        <p:spPr>
          <a:xfrm>
            <a:off x="855662" y="1760537"/>
            <a:ext cx="7432675" cy="3729037"/>
          </a:xfrm>
          <a:prstGeom prst="rect">
            <a:avLst/>
          </a:prstGeom>
          <a:noFill/>
          <a:ln>
            <a:noFill/>
          </a:ln>
        </p:spPr>
      </p:pic>
      <p:sp>
        <p:nvSpPr>
          <p:cNvPr id="1389" name="Google Shape;1389;p18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8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체인</a:t>
            </a:r>
            <a:endParaRPr/>
          </a:p>
        </p:txBody>
      </p:sp>
      <p:pic>
        <p:nvPicPr>
          <p:cNvPr id="1395" name="Google Shape;1395;p189"/>
          <p:cNvPicPr preferRelativeResize="0">
            <a:picLocks noGrp="1"/>
          </p:cNvPicPr>
          <p:nvPr>
            <p:ph type="body" idx="1"/>
          </p:nvPr>
        </p:nvPicPr>
        <p:blipFill rotWithShape="1">
          <a:blip r:embed="rId3">
            <a:alphaModFix/>
          </a:blip>
          <a:srcRect/>
          <a:stretch/>
        </p:blipFill>
        <p:spPr>
          <a:xfrm>
            <a:off x="698500" y="1784350"/>
            <a:ext cx="3340100" cy="3729037"/>
          </a:xfrm>
          <a:prstGeom prst="rect">
            <a:avLst/>
          </a:prstGeom>
          <a:noFill/>
          <a:ln>
            <a:noFill/>
          </a:ln>
        </p:spPr>
      </p:pic>
      <p:sp>
        <p:nvSpPr>
          <p:cNvPr id="1396" name="Google Shape;1396;p18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9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값 읽고 쓰기</a:t>
            </a:r>
            <a:endParaRPr/>
          </a:p>
        </p:txBody>
      </p:sp>
      <p:sp>
        <p:nvSpPr>
          <p:cNvPr id="1402" name="Google Shape;1402;p19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text : 선택된 요소의 값을 읽거나 쓸 수 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html() : 선택된 요소의 값을 읽거나 쓸 수 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val()   : input 태그의 value속성값을 읽고 쓸 수 있다</a:t>
            </a:r>
            <a:endParaRPr/>
          </a:p>
        </p:txBody>
      </p:sp>
      <p:sp>
        <p:nvSpPr>
          <p:cNvPr id="1403" name="Google Shape;1403;p19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9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값 읽고쓰기</a:t>
            </a:r>
            <a:endParaRPr/>
          </a:p>
        </p:txBody>
      </p:sp>
      <p:pic>
        <p:nvPicPr>
          <p:cNvPr id="1409" name="Google Shape;1409;p191"/>
          <p:cNvPicPr preferRelativeResize="0">
            <a:picLocks noGrp="1"/>
          </p:cNvPicPr>
          <p:nvPr>
            <p:ph type="body" idx="1"/>
          </p:nvPr>
        </p:nvPicPr>
        <p:blipFill rotWithShape="1">
          <a:blip r:embed="rId3">
            <a:alphaModFix/>
          </a:blip>
          <a:srcRect/>
          <a:stretch/>
        </p:blipFill>
        <p:spPr>
          <a:xfrm>
            <a:off x="750887" y="1828800"/>
            <a:ext cx="3192462" cy="3729037"/>
          </a:xfrm>
          <a:prstGeom prst="rect">
            <a:avLst/>
          </a:prstGeom>
          <a:noFill/>
          <a:ln>
            <a:noFill/>
          </a:ln>
        </p:spPr>
      </p:pic>
      <p:sp>
        <p:nvSpPr>
          <p:cNvPr id="1410" name="Google Shape;1410;p19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19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값 읽고 쓰기</a:t>
            </a:r>
            <a:endParaRPr/>
          </a:p>
        </p:txBody>
      </p:sp>
      <p:pic>
        <p:nvPicPr>
          <p:cNvPr id="1416" name="Google Shape;1416;p192"/>
          <p:cNvPicPr preferRelativeResize="0">
            <a:picLocks noGrp="1"/>
          </p:cNvPicPr>
          <p:nvPr>
            <p:ph type="body" idx="1"/>
          </p:nvPr>
        </p:nvPicPr>
        <p:blipFill rotWithShape="1">
          <a:blip r:embed="rId3">
            <a:alphaModFix/>
          </a:blip>
          <a:srcRect/>
          <a:stretch/>
        </p:blipFill>
        <p:spPr>
          <a:xfrm>
            <a:off x="798512" y="2003425"/>
            <a:ext cx="4043362" cy="2851150"/>
          </a:xfrm>
          <a:prstGeom prst="rect">
            <a:avLst/>
          </a:prstGeom>
          <a:noFill/>
          <a:ln>
            <a:noFill/>
          </a:ln>
        </p:spPr>
      </p:pic>
      <p:sp>
        <p:nvSpPr>
          <p:cNvPr id="1417" name="Google Shape;1417;p19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9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 태그 값 get/set</a:t>
            </a:r>
            <a:endParaRPr/>
          </a:p>
        </p:txBody>
      </p:sp>
      <p:sp>
        <p:nvSpPr>
          <p:cNvPr id="1423" name="Google Shape;1423;p19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hidden : $("input[type=hidden][name=name속성값]").val();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text : $("input[type=text][name=name속성값]").val();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radio : $("input[type=radio][name=name속성값]:checked").val();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checkbox : $("input[type=checkbox][name=name속성값]:checked").val();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selet : $("select[name=combo]").val();</a:t>
            </a:r>
            <a:endParaRPr/>
          </a:p>
          <a:p>
            <a:pPr marL="342900" marR="0" lvl="0" indent="-342900" algn="l" rtl="0">
              <a:lnSpc>
                <a:spcPct val="100000"/>
              </a:lnSpc>
              <a:spcBef>
                <a:spcPts val="360"/>
              </a:spcBef>
              <a:spcAft>
                <a:spcPts val="0"/>
              </a:spcAft>
              <a:buClr>
                <a:srgbClr val="000000"/>
              </a:buClr>
              <a:buSzPts val="1800"/>
              <a:buFont typeface="Malgun Gothic"/>
              <a:buChar char="•"/>
            </a:pPr>
            <a:r>
              <a:rPr lang="en-US" sz="1800" b="0" i="0" u="none">
                <a:solidFill>
                  <a:srgbClr val="000000"/>
                </a:solidFill>
                <a:latin typeface="Malgun Gothic"/>
                <a:ea typeface="Malgun Gothic"/>
                <a:cs typeface="Malgun Gothic"/>
                <a:sym typeface="Malgun Gothic"/>
              </a:rPr>
              <a:t>textarea : $("textarea[name=content]").val()</a:t>
            </a:r>
            <a:endParaRPr/>
          </a:p>
        </p:txBody>
      </p:sp>
      <p:sp>
        <p:nvSpPr>
          <p:cNvPr id="1424" name="Google Shape;1424;p19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9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30" name="Google Shape;1430;p194"/>
          <p:cNvPicPr preferRelativeResize="0">
            <a:picLocks noGrp="1"/>
          </p:cNvPicPr>
          <p:nvPr>
            <p:ph type="body" idx="1"/>
          </p:nvPr>
        </p:nvPicPr>
        <p:blipFill rotWithShape="1">
          <a:blip r:embed="rId3">
            <a:alphaModFix/>
          </a:blip>
          <a:srcRect/>
          <a:stretch/>
        </p:blipFill>
        <p:spPr>
          <a:xfrm>
            <a:off x="1816100" y="1760537"/>
            <a:ext cx="5511800" cy="3729037"/>
          </a:xfrm>
          <a:prstGeom prst="rect">
            <a:avLst/>
          </a:prstGeom>
          <a:noFill/>
          <a:ln>
            <a:noFill/>
          </a:ln>
        </p:spPr>
      </p:pic>
      <p:sp>
        <p:nvSpPr>
          <p:cNvPr id="1431" name="Google Shape;1431;p19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9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37" name="Google Shape;1437;p195"/>
          <p:cNvPicPr preferRelativeResize="0">
            <a:picLocks noGrp="1"/>
          </p:cNvPicPr>
          <p:nvPr>
            <p:ph type="body" idx="1"/>
          </p:nvPr>
        </p:nvPicPr>
        <p:blipFill rotWithShape="1">
          <a:blip r:embed="rId3">
            <a:alphaModFix/>
          </a:blip>
          <a:srcRect/>
          <a:stretch/>
        </p:blipFill>
        <p:spPr>
          <a:xfrm>
            <a:off x="1854200" y="2043112"/>
            <a:ext cx="5435600" cy="3165475"/>
          </a:xfrm>
          <a:prstGeom prst="rect">
            <a:avLst/>
          </a:prstGeom>
          <a:noFill/>
          <a:ln>
            <a:noFill/>
          </a:ln>
        </p:spPr>
      </p:pic>
      <p:sp>
        <p:nvSpPr>
          <p:cNvPr id="1438" name="Google Shape;1438;p19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9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44" name="Google Shape;1444;p196"/>
          <p:cNvPicPr preferRelativeResize="0">
            <a:picLocks noGrp="1"/>
          </p:cNvPicPr>
          <p:nvPr>
            <p:ph type="body" idx="1"/>
          </p:nvPr>
        </p:nvPicPr>
        <p:blipFill rotWithShape="1">
          <a:blip r:embed="rId3">
            <a:alphaModFix/>
          </a:blip>
          <a:srcRect/>
          <a:stretch/>
        </p:blipFill>
        <p:spPr>
          <a:xfrm>
            <a:off x="628650" y="1927225"/>
            <a:ext cx="6465887" cy="2192337"/>
          </a:xfrm>
          <a:prstGeom prst="rect">
            <a:avLst/>
          </a:prstGeom>
          <a:noFill/>
          <a:ln>
            <a:noFill/>
          </a:ln>
        </p:spPr>
      </p:pic>
      <p:sp>
        <p:nvSpPr>
          <p:cNvPr id="1445" name="Google Shape;1445;p19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9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input태그 제어</a:t>
            </a:r>
            <a:endParaRPr/>
          </a:p>
        </p:txBody>
      </p:sp>
      <p:pic>
        <p:nvPicPr>
          <p:cNvPr id="1451" name="Google Shape;1451;p197"/>
          <p:cNvPicPr preferRelativeResize="0">
            <a:picLocks noGrp="1"/>
          </p:cNvPicPr>
          <p:nvPr>
            <p:ph type="body" idx="1"/>
          </p:nvPr>
        </p:nvPicPr>
        <p:blipFill rotWithShape="1">
          <a:blip r:embed="rId3">
            <a:alphaModFix/>
          </a:blip>
          <a:srcRect/>
          <a:stretch/>
        </p:blipFill>
        <p:spPr>
          <a:xfrm>
            <a:off x="728662" y="1814512"/>
            <a:ext cx="4594225" cy="3729037"/>
          </a:xfrm>
          <a:prstGeom prst="rect">
            <a:avLst/>
          </a:prstGeom>
          <a:noFill/>
          <a:ln>
            <a:noFill/>
          </a:ln>
        </p:spPr>
      </p:pic>
      <p:sp>
        <p:nvSpPr>
          <p:cNvPr id="1452" name="Google Shape;1452;p19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1. Node js란</a:t>
            </a:r>
            <a:endParaRPr/>
          </a:p>
        </p:txBody>
      </p:sp>
      <p:sp>
        <p:nvSpPr>
          <p:cNvPr id="68" name="Google Shape;68;p2"/>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자바스크립트란 </a:t>
            </a:r>
            <a:endParaRPr/>
          </a:p>
        </p:txBody>
      </p:sp>
      <p:sp>
        <p:nvSpPr>
          <p:cNvPr id="189" name="Google Shape;189;p2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150000"/>
              </a:lnSpc>
              <a:spcBef>
                <a:spcPts val="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자바스크립트는 ‘웹페이지에 생동감을 불어넣기 위해’  만들어진 프로그래밍 언어입니다.</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스크립트란 말은 독자적인 번역기가 없는 언어를 뜻합니다. 자바스크립트도 프로그래밍 언어이므로 번역을 해야 하는데 자바스크립트의 번역기는 브라우저 입니다 </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자바스크립트로 작성한 프로그램을 </a:t>
            </a:r>
            <a:r>
              <a:rPr lang="en-US" sz="1700" b="0" i="1" u="none">
                <a:solidFill>
                  <a:srgbClr val="333333"/>
                </a:solidFill>
                <a:latin typeface="Arial"/>
                <a:ea typeface="Arial"/>
                <a:cs typeface="Arial"/>
                <a:sym typeface="Arial"/>
              </a:rPr>
              <a:t>스크립트(script)</a:t>
            </a:r>
            <a:r>
              <a:rPr lang="en-US" sz="1700" b="0" i="0" u="none">
                <a:solidFill>
                  <a:srgbClr val="333333"/>
                </a:solidFill>
                <a:latin typeface="Arial"/>
                <a:ea typeface="Arial"/>
                <a:cs typeface="Arial"/>
                <a:sym typeface="Arial"/>
              </a:rPr>
              <a:t> 라고 부릅니다. 스크립트는 웹페이지의 HTML 안에 작성할 수 있는데, 웹페이지를 불러올 때 스크립트가 자동으로 실행됩니다.</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스크립트는 특별한 준비나 컴파일 없이 보통의 문자 형태로 작성할 수 있고, 실행도 할 수 있습니다.</a:t>
            </a:r>
            <a:endParaRPr/>
          </a:p>
          <a:p>
            <a:pPr marL="342900" marR="0" lvl="0" indent="-342900" algn="l" rtl="0">
              <a:lnSpc>
                <a:spcPct val="150000"/>
              </a:lnSpc>
              <a:spcBef>
                <a:spcPts val="340"/>
              </a:spcBef>
              <a:spcAft>
                <a:spcPts val="0"/>
              </a:spcAft>
              <a:buClr>
                <a:srgbClr val="333333"/>
              </a:buClr>
              <a:buSzPts val="1700"/>
              <a:buFont typeface="Arial"/>
              <a:buChar char="•"/>
            </a:pPr>
            <a:r>
              <a:rPr lang="en-US" sz="1700" b="0" i="0" u="none">
                <a:solidFill>
                  <a:srgbClr val="333333"/>
                </a:solidFill>
                <a:latin typeface="Arial"/>
                <a:ea typeface="Arial"/>
                <a:cs typeface="Arial"/>
                <a:sym typeface="Arial"/>
              </a:rPr>
              <a:t>처음 자바스크립트가 만들어졌을 때는 LiveScript’라는 이름으로 불렸습니다. 그런데, 당시 자바의 인기가 아주 높은 상황이었습니다. 관련인들은 자바스크립트를 자바의 ‘동생’ 격인 언어로 홍보하면 도움이 될 것이라는 의사결정을 내리고 이름을 바꿨습니다.</a:t>
            </a:r>
            <a:endParaRPr/>
          </a:p>
          <a:p>
            <a:pPr marL="342900" marR="0" lvl="0" indent="-234950" algn="l" rtl="0">
              <a:spcBef>
                <a:spcPts val="340"/>
              </a:spcBef>
              <a:spcAft>
                <a:spcPts val="0"/>
              </a:spcAft>
              <a:buClr>
                <a:schemeClr val="dk1"/>
              </a:buClr>
              <a:buSzPts val="1700"/>
              <a:buFont typeface="Tahoma"/>
              <a:buNone/>
            </a:pPr>
            <a:endParaRPr sz="1700" b="0" i="0" u="none">
              <a:solidFill>
                <a:srgbClr val="333333"/>
              </a:solidFill>
              <a:latin typeface="Arial"/>
              <a:ea typeface="Arial"/>
              <a:cs typeface="Arial"/>
              <a:sym typeface="Arial"/>
            </a:endParaRPr>
          </a:p>
        </p:txBody>
      </p:sp>
      <p:sp>
        <p:nvSpPr>
          <p:cNvPr id="190" name="Google Shape;190;p2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9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check 박스 제어</a:t>
            </a:r>
            <a:endParaRPr/>
          </a:p>
        </p:txBody>
      </p:sp>
      <p:pic>
        <p:nvPicPr>
          <p:cNvPr id="1458" name="Google Shape;1458;p198"/>
          <p:cNvPicPr preferRelativeResize="0">
            <a:picLocks noGrp="1"/>
          </p:cNvPicPr>
          <p:nvPr>
            <p:ph type="body" idx="1"/>
          </p:nvPr>
        </p:nvPicPr>
        <p:blipFill rotWithShape="1">
          <a:blip r:embed="rId3">
            <a:alphaModFix/>
          </a:blip>
          <a:srcRect/>
          <a:stretch/>
        </p:blipFill>
        <p:spPr>
          <a:xfrm>
            <a:off x="788987" y="1830387"/>
            <a:ext cx="7108825" cy="2051050"/>
          </a:xfrm>
          <a:prstGeom prst="rect">
            <a:avLst/>
          </a:prstGeom>
          <a:noFill/>
          <a:ln>
            <a:noFill/>
          </a:ln>
        </p:spPr>
      </p:pic>
      <p:sp>
        <p:nvSpPr>
          <p:cNvPr id="1459" name="Google Shape;1459;p19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9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check 박스 제어</a:t>
            </a:r>
            <a:endParaRPr/>
          </a:p>
        </p:txBody>
      </p:sp>
      <p:pic>
        <p:nvPicPr>
          <p:cNvPr id="1465" name="Google Shape;1465;p199"/>
          <p:cNvPicPr preferRelativeResize="0">
            <a:picLocks noGrp="1"/>
          </p:cNvPicPr>
          <p:nvPr>
            <p:ph type="body" idx="1"/>
          </p:nvPr>
        </p:nvPicPr>
        <p:blipFill rotWithShape="1">
          <a:blip r:embed="rId3">
            <a:alphaModFix/>
          </a:blip>
          <a:srcRect/>
          <a:stretch/>
        </p:blipFill>
        <p:spPr>
          <a:xfrm>
            <a:off x="1239837" y="2071687"/>
            <a:ext cx="6664325" cy="3108325"/>
          </a:xfrm>
          <a:prstGeom prst="rect">
            <a:avLst/>
          </a:prstGeom>
          <a:noFill/>
          <a:ln>
            <a:noFill/>
          </a:ln>
        </p:spPr>
      </p:pic>
      <p:sp>
        <p:nvSpPr>
          <p:cNvPr id="1466" name="Google Shape;1466;p19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00"/>
          <p:cNvSpPr txBox="1">
            <a:spLocks noGrp="1"/>
          </p:cNvSpPr>
          <p:nvPr>
            <p:ph type="title"/>
          </p:nvPr>
        </p:nvSpPr>
        <p:spPr>
          <a:xfrm>
            <a:off x="722312" y="4406900"/>
            <a:ext cx="7772400" cy="13620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3366"/>
              </a:buClr>
              <a:buSzPts val="4000"/>
              <a:buFont typeface="Tahoma"/>
              <a:buNone/>
            </a:pPr>
            <a:r>
              <a:rPr lang="en-US" sz="4000" b="1" i="0" u="none">
                <a:solidFill>
                  <a:srgbClr val="003366"/>
                </a:solidFill>
                <a:latin typeface="Tahoma"/>
                <a:ea typeface="Tahoma"/>
                <a:cs typeface="Tahoma"/>
                <a:sym typeface="Tahoma"/>
              </a:rPr>
              <a:t>AJAX</a:t>
            </a:r>
            <a:endParaRPr/>
          </a:p>
        </p:txBody>
      </p:sp>
      <p:sp>
        <p:nvSpPr>
          <p:cNvPr id="1472" name="Google Shape;1472;p200"/>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000"/>
              <a:buFont typeface="Tahoma"/>
              <a:buNone/>
            </a:pPr>
            <a:endParaRPr sz="2000"/>
          </a:p>
        </p:txBody>
      </p:sp>
      <p:sp>
        <p:nvSpPr>
          <p:cNvPr id="1473" name="Google Shape;1473;p20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20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Ajax란</a:t>
            </a:r>
            <a:endParaRPr/>
          </a:p>
        </p:txBody>
      </p:sp>
      <p:sp>
        <p:nvSpPr>
          <p:cNvPr id="1479" name="Google Shape;1479;p20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Verdana"/>
              <a:buChar char="•"/>
            </a:pPr>
            <a:r>
              <a:rPr lang="en-US" sz="1800" b="0" i="0" u="none">
                <a:solidFill>
                  <a:srgbClr val="000000"/>
                </a:solidFill>
                <a:latin typeface="Verdana"/>
                <a:ea typeface="Verdana"/>
                <a:cs typeface="Verdana"/>
                <a:sym typeface="Verdana"/>
              </a:rPr>
              <a:t>웹 서버에서 페이지가 로드 된 후에 데이터를 읽을 수 있다</a:t>
            </a:r>
            <a:endParaRPr/>
          </a:p>
          <a:p>
            <a:pPr marL="342900" marR="0" lvl="0" indent="-342900" algn="l" rtl="0">
              <a:lnSpc>
                <a:spcPct val="100000"/>
              </a:lnSpc>
              <a:spcBef>
                <a:spcPts val="360"/>
              </a:spcBef>
              <a:spcAft>
                <a:spcPts val="0"/>
              </a:spcAft>
              <a:buClr>
                <a:srgbClr val="000000"/>
              </a:buClr>
              <a:buSzPts val="1800"/>
              <a:buFont typeface="Verdana"/>
              <a:buChar char="•"/>
            </a:pPr>
            <a:r>
              <a:rPr lang="en-US" sz="1800" b="0" i="0" u="none">
                <a:solidFill>
                  <a:srgbClr val="000000"/>
                </a:solidFill>
                <a:latin typeface="Verdana"/>
                <a:ea typeface="Verdana"/>
                <a:cs typeface="Verdana"/>
                <a:sym typeface="Verdana"/>
              </a:rPr>
              <a:t>페이지를 다시 로드하지 않고 웹 페이지 업데이트가 가능합니다 </a:t>
            </a:r>
            <a:endParaRPr/>
          </a:p>
          <a:p>
            <a:pPr marL="342900" marR="0" lvl="0" indent="-342900" algn="l" rtl="0">
              <a:lnSpc>
                <a:spcPct val="100000"/>
              </a:lnSpc>
              <a:spcBef>
                <a:spcPts val="360"/>
              </a:spcBef>
              <a:spcAft>
                <a:spcPts val="0"/>
              </a:spcAft>
              <a:buClr>
                <a:srgbClr val="000000"/>
              </a:buClr>
              <a:buSzPts val="1800"/>
              <a:buFont typeface="Verdana"/>
              <a:buChar char="•"/>
            </a:pPr>
            <a:r>
              <a:rPr lang="en-US" sz="1800" b="0" i="0" u="none">
                <a:solidFill>
                  <a:srgbClr val="000000"/>
                </a:solidFill>
                <a:latin typeface="Verdana"/>
                <a:ea typeface="Verdana"/>
                <a:cs typeface="Verdana"/>
                <a:sym typeface="Verdana"/>
              </a:rPr>
              <a:t>백그라운드에서 웹서버로 데이터를 보내고 받을 수 있습니다.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000000"/>
              </a:solidFill>
              <a:latin typeface="Verdana"/>
              <a:ea typeface="Verdana"/>
              <a:cs typeface="Verdana"/>
              <a:sym typeface="Verdana"/>
            </a:endParaRPr>
          </a:p>
        </p:txBody>
      </p:sp>
      <p:sp>
        <p:nvSpPr>
          <p:cNvPr id="1480" name="Google Shape;1480;p20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20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AJAX의 작동원리</a:t>
            </a:r>
            <a:endParaRPr/>
          </a:p>
        </p:txBody>
      </p:sp>
      <p:pic>
        <p:nvPicPr>
          <p:cNvPr id="1486" name="Google Shape;1486;p202"/>
          <p:cNvPicPr preferRelativeResize="0"/>
          <p:nvPr/>
        </p:nvPicPr>
        <p:blipFill rotWithShape="1">
          <a:blip r:embed="rId3">
            <a:alphaModFix/>
          </a:blip>
          <a:srcRect/>
          <a:stretch/>
        </p:blipFill>
        <p:spPr>
          <a:xfrm>
            <a:off x="747712" y="1828800"/>
            <a:ext cx="3824287" cy="3592512"/>
          </a:xfrm>
          <a:prstGeom prst="rect">
            <a:avLst/>
          </a:prstGeom>
          <a:noFill/>
          <a:ln>
            <a:noFill/>
          </a:ln>
        </p:spPr>
      </p:pic>
      <p:sp>
        <p:nvSpPr>
          <p:cNvPr id="1487" name="Google Shape;1487;p20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20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200"/>
              <a:buFont typeface="Quattrocento Sans"/>
              <a:buNone/>
            </a:pPr>
            <a:r>
              <a:rPr lang="en-US" sz="3200" b="0" i="0" u="none">
                <a:solidFill>
                  <a:srgbClr val="000000"/>
                </a:solidFill>
                <a:latin typeface="Quattrocento Sans"/>
                <a:ea typeface="Quattrocento Sans"/>
                <a:cs typeface="Quattrocento Sans"/>
                <a:sym typeface="Quattrocento Sans"/>
              </a:rPr>
              <a:t>XMLHttpRequest 객체 메서드</a:t>
            </a:r>
            <a:endParaRPr/>
          </a:p>
        </p:txBody>
      </p:sp>
      <p:pic>
        <p:nvPicPr>
          <p:cNvPr id="1493" name="Google Shape;1493;p203"/>
          <p:cNvPicPr preferRelativeResize="0">
            <a:picLocks noGrp="1"/>
          </p:cNvPicPr>
          <p:nvPr>
            <p:ph type="body" idx="1"/>
          </p:nvPr>
        </p:nvPicPr>
        <p:blipFill rotWithShape="1">
          <a:blip r:embed="rId3">
            <a:alphaModFix/>
          </a:blip>
          <a:srcRect/>
          <a:stretch/>
        </p:blipFill>
        <p:spPr>
          <a:xfrm>
            <a:off x="1116012" y="1822450"/>
            <a:ext cx="5494337" cy="3729037"/>
          </a:xfrm>
          <a:prstGeom prst="rect">
            <a:avLst/>
          </a:prstGeom>
          <a:noFill/>
          <a:ln>
            <a:noFill/>
          </a:ln>
        </p:spPr>
      </p:pic>
      <p:sp>
        <p:nvSpPr>
          <p:cNvPr id="1494" name="Google Shape;1494;p20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0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3200"/>
              <a:buFont typeface="Quattrocento Sans"/>
              <a:buNone/>
            </a:pPr>
            <a:r>
              <a:rPr lang="en-US" sz="3200" b="0" i="0" u="none">
                <a:solidFill>
                  <a:srgbClr val="000000"/>
                </a:solidFill>
                <a:latin typeface="Quattrocento Sans"/>
                <a:ea typeface="Quattrocento Sans"/>
                <a:cs typeface="Quattrocento Sans"/>
                <a:sym typeface="Quattrocento Sans"/>
              </a:rPr>
              <a:t>XMLHttpRequest 개체 속성</a:t>
            </a:r>
            <a:endParaRPr/>
          </a:p>
        </p:txBody>
      </p:sp>
      <p:pic>
        <p:nvPicPr>
          <p:cNvPr id="1500" name="Google Shape;1500;p204"/>
          <p:cNvPicPr preferRelativeResize="0">
            <a:picLocks noGrp="1"/>
          </p:cNvPicPr>
          <p:nvPr>
            <p:ph type="body" idx="1"/>
          </p:nvPr>
        </p:nvPicPr>
        <p:blipFill rotWithShape="1">
          <a:blip r:embed="rId3">
            <a:alphaModFix/>
          </a:blip>
          <a:srcRect/>
          <a:stretch/>
        </p:blipFill>
        <p:spPr>
          <a:xfrm>
            <a:off x="760412" y="1760537"/>
            <a:ext cx="7500937" cy="3729037"/>
          </a:xfrm>
          <a:prstGeom prst="rect">
            <a:avLst/>
          </a:prstGeom>
          <a:noFill/>
          <a:ln>
            <a:noFill/>
          </a:ln>
        </p:spPr>
      </p:pic>
      <p:sp>
        <p:nvSpPr>
          <p:cNvPr id="1501" name="Google Shape;1501;p20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20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a:t>
            </a:r>
            <a:endParaRPr/>
          </a:p>
        </p:txBody>
      </p:sp>
      <p:sp>
        <p:nvSpPr>
          <p:cNvPr id="1507" name="Google Shape;1507;p20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Ajax의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경우에는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웹서버로부터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요청을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받아야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하므로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php나</a:t>
            </a:r>
            <a:r>
              <a:rPr lang="en-US" sz="1800" b="0" i="0" u="none" dirty="0">
                <a:solidFill>
                  <a:schemeClr val="dk1"/>
                </a:solidFill>
                <a:latin typeface="Malgun Gothic"/>
                <a:ea typeface="Malgun Gothic"/>
                <a:cs typeface="Malgun Gothic"/>
                <a:sym typeface="Malgun Gothic"/>
              </a:rPr>
              <a:t> asp, </a:t>
            </a:r>
            <a:r>
              <a:rPr lang="en-US" sz="1800" b="0" i="0" u="none" dirty="0" err="1">
                <a:solidFill>
                  <a:schemeClr val="dk1"/>
                </a:solidFill>
                <a:latin typeface="Malgun Gothic"/>
                <a:ea typeface="Malgun Gothic"/>
                <a:cs typeface="Malgun Gothic"/>
                <a:sym typeface="Malgun Gothic"/>
              </a:rPr>
              <a:t>tomcat등의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웹서버가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있어야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테스트가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가능합니다</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지금까지는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로컬에서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충분히</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가능했으나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ajax부터는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별도의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서버가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있어야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합니다</a:t>
            </a:r>
            <a:r>
              <a:rPr lang="en-US" sz="1800" b="0" i="0" u="none" dirty="0">
                <a:solidFill>
                  <a:schemeClr val="dk1"/>
                </a:solidFill>
                <a:latin typeface="Malgun Gothic"/>
                <a:ea typeface="Malgun Gothic"/>
                <a:cs typeface="Malgun Gothic"/>
                <a:sym typeface="Malgun Gothic"/>
              </a:rPr>
              <a:t>. </a:t>
            </a:r>
          </a:p>
          <a:p>
            <a:pPr marL="342900" marR="0" lvl="0" indent="-342900" algn="l" rtl="0">
              <a:lnSpc>
                <a:spcPct val="100000"/>
              </a:lnSpc>
              <a:spcBef>
                <a:spcPts val="0"/>
              </a:spcBef>
              <a:spcAft>
                <a:spcPts val="0"/>
              </a:spcAft>
              <a:buClr>
                <a:schemeClr val="dk1"/>
              </a:buClr>
              <a:buSzPts val="1800"/>
              <a:buFont typeface="Malgun Gothic"/>
              <a:buChar char="•"/>
            </a:pP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이 </a:t>
            </a:r>
            <a:r>
              <a:rPr lang="en-US" sz="1800" b="0" i="0" u="none" dirty="0" err="1">
                <a:solidFill>
                  <a:schemeClr val="dk1"/>
                </a:solidFill>
                <a:latin typeface="Malgun Gothic"/>
                <a:ea typeface="Malgun Gothic"/>
                <a:cs typeface="Malgun Gothic"/>
                <a:sym typeface="Malgun Gothic"/>
              </a:rPr>
              <a:t>과정에서는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톰캣과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이클립스를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이용해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진행하겠습니다</a:t>
            </a:r>
            <a:r>
              <a:rPr lang="en-US" sz="1800" b="0" i="0" u="none" dirty="0">
                <a:solidFill>
                  <a:schemeClr val="dk1"/>
                </a:solidFill>
                <a:latin typeface="Malgun Gothic"/>
                <a:ea typeface="Malgun Gothic"/>
                <a:cs typeface="Malgun Gothic"/>
                <a:sym typeface="Malgun Gothic"/>
              </a:rPr>
              <a:t>. </a:t>
            </a:r>
          </a:p>
          <a:p>
            <a:pPr marL="342900" marR="0" lvl="0" indent="-342900" algn="l" rtl="0">
              <a:lnSpc>
                <a:spcPct val="100000"/>
              </a:lnSpc>
              <a:spcBef>
                <a:spcPts val="360"/>
              </a:spcBef>
              <a:spcAft>
                <a:spcPts val="0"/>
              </a:spcAft>
              <a:buClr>
                <a:schemeClr val="dk1"/>
              </a:buClr>
              <a:buSzPts val="1800"/>
              <a:buFont typeface="Malgun Gothic"/>
              <a:buChar char="•"/>
            </a:pPr>
            <a:endParaRPr dirty="0"/>
          </a:p>
          <a:p>
            <a:pPr marL="342900" marR="0" lvl="0" indent="-342900" algn="l" rtl="0">
              <a:lnSpc>
                <a:spcPct val="100000"/>
              </a:lnSpc>
              <a:spcBef>
                <a:spcPts val="360"/>
              </a:spcBef>
              <a:spcAft>
                <a:spcPts val="0"/>
              </a:spcAft>
              <a:buClr>
                <a:srgbClr val="333333"/>
              </a:buClr>
              <a:buSzPts val="1800"/>
              <a:buFont typeface="Lato"/>
              <a:buChar char="•"/>
            </a:pPr>
            <a:r>
              <a:rPr lang="en-US" sz="1800" b="0" i="0" u="none" dirty="0">
                <a:solidFill>
                  <a:srgbClr val="333333"/>
                </a:solidFill>
                <a:latin typeface="Lato"/>
                <a:ea typeface="Lato"/>
                <a:cs typeface="Lato"/>
                <a:sym typeface="Lato"/>
              </a:rPr>
              <a:t>http://</a:t>
            </a:r>
            <a:r>
              <a:rPr lang="en-US" sz="1800" b="0" i="0" u="none" dirty="0" err="1">
                <a:solidFill>
                  <a:srgbClr val="333333"/>
                </a:solidFill>
                <a:latin typeface="Lato"/>
                <a:ea typeface="Lato"/>
                <a:cs typeface="Lato"/>
                <a:sym typeface="Lato"/>
              </a:rPr>
              <a:t>asq.kr</a:t>
            </a:r>
            <a:r>
              <a:rPr lang="en-US" sz="1800" b="0" i="0" u="none" dirty="0">
                <a:solidFill>
                  <a:srgbClr val="333333"/>
                </a:solidFill>
                <a:latin typeface="Lato"/>
                <a:ea typeface="Lato"/>
                <a:cs typeface="Lato"/>
                <a:sym typeface="Lato"/>
              </a:rPr>
              <a:t>/</a:t>
            </a:r>
            <a:r>
              <a:rPr lang="en-US" sz="1800" b="0" i="0" u="none" dirty="0" err="1">
                <a:solidFill>
                  <a:srgbClr val="333333"/>
                </a:solidFill>
                <a:latin typeface="Lato"/>
                <a:ea typeface="Lato"/>
                <a:cs typeface="Lato"/>
                <a:sym typeface="Lato"/>
              </a:rPr>
              <a:t>VIAVd3DAHqui</a:t>
            </a:r>
            <a:r>
              <a:rPr lang="en-US" sz="1800" b="0" i="0" u="none" dirty="0">
                <a:solidFill>
                  <a:srgbClr val="333333"/>
                </a:solidFill>
                <a:latin typeface="Lato"/>
                <a:ea typeface="Lato"/>
                <a:cs typeface="Lato"/>
                <a:sym typeface="Lato"/>
              </a:rPr>
              <a:t>   </a:t>
            </a:r>
            <a:r>
              <a:rPr lang="en-US" sz="1800" b="0" i="0" u="none" dirty="0" err="1">
                <a:solidFill>
                  <a:srgbClr val="333333"/>
                </a:solidFill>
                <a:latin typeface="Lato"/>
                <a:ea typeface="Lato"/>
                <a:cs typeface="Lato"/>
                <a:sym typeface="Lato"/>
              </a:rPr>
              <a:t>에서</a:t>
            </a:r>
            <a:r>
              <a:rPr lang="en-US" sz="1800" b="0" i="0" u="none" dirty="0">
                <a:solidFill>
                  <a:srgbClr val="333333"/>
                </a:solidFill>
                <a:latin typeface="Lato"/>
                <a:ea typeface="Lato"/>
                <a:cs typeface="Lato"/>
                <a:sym typeface="Lato"/>
              </a:rPr>
              <a:t> </a:t>
            </a:r>
            <a:r>
              <a:rPr lang="en-US" sz="1800" b="0" i="0" u="none" dirty="0" err="1">
                <a:solidFill>
                  <a:srgbClr val="333333"/>
                </a:solidFill>
                <a:latin typeface="Lato"/>
                <a:ea typeface="Lato"/>
                <a:cs typeface="Lato"/>
                <a:sym typeface="Lato"/>
              </a:rPr>
              <a:t>필요한</a:t>
            </a:r>
            <a:r>
              <a:rPr lang="en-US" sz="1800" b="0" i="0" u="none" dirty="0">
                <a:solidFill>
                  <a:srgbClr val="333333"/>
                </a:solidFill>
                <a:latin typeface="Lato"/>
                <a:ea typeface="Lato"/>
                <a:cs typeface="Lato"/>
                <a:sym typeface="Lato"/>
              </a:rPr>
              <a:t> </a:t>
            </a:r>
            <a:r>
              <a:rPr lang="en-US" sz="1800" b="0" i="0" u="none" dirty="0" err="1">
                <a:solidFill>
                  <a:srgbClr val="333333"/>
                </a:solidFill>
                <a:latin typeface="Lato"/>
                <a:ea typeface="Lato"/>
                <a:cs typeface="Lato"/>
                <a:sym typeface="Lato"/>
              </a:rPr>
              <a:t>프로그램들을</a:t>
            </a:r>
            <a:r>
              <a:rPr lang="en-US" sz="1800" b="0" i="0" u="none" dirty="0">
                <a:solidFill>
                  <a:srgbClr val="333333"/>
                </a:solidFill>
                <a:latin typeface="Lato"/>
                <a:ea typeface="Lato"/>
                <a:cs typeface="Lato"/>
                <a:sym typeface="Lato"/>
              </a:rPr>
              <a:t> </a:t>
            </a:r>
            <a:r>
              <a:rPr lang="en-US" sz="1800" b="0" i="0" u="none" dirty="0" err="1">
                <a:solidFill>
                  <a:srgbClr val="333333"/>
                </a:solidFill>
                <a:latin typeface="Lato"/>
                <a:ea typeface="Lato"/>
                <a:cs typeface="Lato"/>
                <a:sym typeface="Lato"/>
              </a:rPr>
              <a:t>다운받으세요</a:t>
            </a:r>
            <a:r>
              <a:rPr lang="en-US" sz="1800" b="0" i="0" u="none" dirty="0">
                <a:solidFill>
                  <a:srgbClr val="333333"/>
                </a:solidFill>
                <a:latin typeface="Lato"/>
                <a:ea typeface="Lato"/>
                <a:cs typeface="Lato"/>
                <a:sym typeface="Lato"/>
              </a:rPr>
              <a:t> </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
        <p:nvSpPr>
          <p:cNvPr id="1508" name="Google Shape;1508;p20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20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설치절차및 준비작업</a:t>
            </a:r>
            <a:endParaRPr/>
          </a:p>
        </p:txBody>
      </p:sp>
      <p:sp>
        <p:nvSpPr>
          <p:cNvPr id="1514" name="Google Shape;1514;p20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 설치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톰캣은 압축을 풀어놓는다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스프링은 더블클릭하면 압축이 풀리는데 알집이 있을 경우에는 압축이 안풀린다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그럴 경우에는 zip파일로 다시 다운받아서 압축을 푼다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515" name="Google Shape;1515;p20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0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톰캣설정하기</a:t>
            </a:r>
            <a:endParaRPr/>
          </a:p>
        </p:txBody>
      </p:sp>
      <p:sp>
        <p:nvSpPr>
          <p:cNvPr id="1521" name="Google Shape;1521;p20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window - preferences - server - runtime environment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522" name="Google Shape;1522;p207"/>
          <p:cNvPicPr preferRelativeResize="0"/>
          <p:nvPr/>
        </p:nvPicPr>
        <p:blipFill rotWithShape="1">
          <a:blip r:embed="rId3">
            <a:alphaModFix/>
          </a:blip>
          <a:srcRect/>
          <a:stretch/>
        </p:blipFill>
        <p:spPr>
          <a:xfrm>
            <a:off x="1058862" y="2216150"/>
            <a:ext cx="6102350" cy="3273425"/>
          </a:xfrm>
          <a:prstGeom prst="rect">
            <a:avLst/>
          </a:prstGeom>
          <a:noFill/>
          <a:ln>
            <a:noFill/>
          </a:ln>
        </p:spPr>
      </p:pic>
      <p:sp>
        <p:nvSpPr>
          <p:cNvPr id="1523" name="Google Shape;1523;p207"/>
          <p:cNvSpPr/>
          <p:nvPr/>
        </p:nvSpPr>
        <p:spPr>
          <a:xfrm>
            <a:off x="4732337" y="3006725"/>
            <a:ext cx="533400" cy="228600"/>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524" name="Google Shape;1524;p207"/>
          <p:cNvCxnSpPr/>
          <p:nvPr/>
        </p:nvCxnSpPr>
        <p:spPr>
          <a:xfrm rot="10800000">
            <a:off x="5265737" y="3097212"/>
            <a:ext cx="2189162" cy="0"/>
          </a:xfrm>
          <a:prstGeom prst="straightConnector1">
            <a:avLst/>
          </a:prstGeom>
          <a:noFill/>
          <a:ln w="9525" cap="flat" cmpd="sng">
            <a:solidFill>
              <a:srgbClr val="C00000"/>
            </a:solidFill>
            <a:prstDash val="solid"/>
            <a:miter lim="800000"/>
            <a:headEnd type="none" w="med" len="med"/>
            <a:tailEnd type="triangle" w="med" len="med"/>
          </a:ln>
        </p:spPr>
      </p:cxnSp>
      <p:sp>
        <p:nvSpPr>
          <p:cNvPr id="1525" name="Google Shape;1525;p207"/>
          <p:cNvSpPr txBox="1"/>
          <p:nvPr/>
        </p:nvSpPr>
        <p:spPr>
          <a:xfrm>
            <a:off x="7535862" y="3006725"/>
            <a:ext cx="884237"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add를 누른다 </a:t>
            </a:r>
            <a:endParaRPr/>
          </a:p>
        </p:txBody>
      </p:sp>
      <p:sp>
        <p:nvSpPr>
          <p:cNvPr id="1526" name="Google Shape;1526;p20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자바스크립트란 </a:t>
            </a:r>
            <a:endParaRPr/>
          </a:p>
        </p:txBody>
      </p:sp>
      <p:sp>
        <p:nvSpPr>
          <p:cNvPr id="196" name="Google Shape;196;p2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이름은 자바에서 차용해 왔지만, 자바스크립트는 자바와는 독자적인 언어입니다. 꾸준히 발전을 거듭하면서 </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ECMAScript</a:t>
            </a:r>
            <a:r>
              <a:rPr lang="en-US" sz="1800" b="0" i="0" u="none">
                <a:solidFill>
                  <a:srgbClr val="333333"/>
                </a:solidFill>
                <a:latin typeface="Arial"/>
                <a:ea typeface="Arial"/>
                <a:cs typeface="Arial"/>
                <a:sym typeface="Arial"/>
              </a:rPr>
              <a:t>라는 고유한 명세를 갖춘 독립적인 언어가 되었습니다 </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자바스크립트는 자바와 아무런 연관이 없습니다.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pic>
        <p:nvPicPr>
          <p:cNvPr id="1531" name="Google Shape;1531;p208"/>
          <p:cNvPicPr preferRelativeResize="0"/>
          <p:nvPr/>
        </p:nvPicPr>
        <p:blipFill rotWithShape="1">
          <a:blip r:embed="rId3">
            <a:alphaModFix/>
          </a:blip>
          <a:srcRect/>
          <a:stretch/>
        </p:blipFill>
        <p:spPr>
          <a:xfrm>
            <a:off x="1203325" y="1771650"/>
            <a:ext cx="4033837" cy="3559175"/>
          </a:xfrm>
          <a:prstGeom prst="rect">
            <a:avLst/>
          </a:prstGeom>
          <a:noFill/>
          <a:ln>
            <a:noFill/>
          </a:ln>
        </p:spPr>
      </p:pic>
      <p:sp>
        <p:nvSpPr>
          <p:cNvPr id="1532" name="Google Shape;1532;p20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sp>
        <p:nvSpPr>
          <p:cNvPr id="1533" name="Google Shape;1533;p20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20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pic>
        <p:nvPicPr>
          <p:cNvPr id="1539" name="Google Shape;1539;p209"/>
          <p:cNvPicPr preferRelativeResize="0"/>
          <p:nvPr/>
        </p:nvPicPr>
        <p:blipFill rotWithShape="1">
          <a:blip r:embed="rId3">
            <a:alphaModFix/>
          </a:blip>
          <a:srcRect/>
          <a:stretch/>
        </p:blipFill>
        <p:spPr>
          <a:xfrm>
            <a:off x="1546225" y="1957387"/>
            <a:ext cx="5332412" cy="3335337"/>
          </a:xfrm>
          <a:prstGeom prst="rect">
            <a:avLst/>
          </a:prstGeom>
          <a:noFill/>
          <a:ln>
            <a:noFill/>
          </a:ln>
        </p:spPr>
      </p:pic>
      <p:sp>
        <p:nvSpPr>
          <p:cNvPr id="1540" name="Google Shape;1540;p20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2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pic>
        <p:nvPicPr>
          <p:cNvPr id="1546" name="Google Shape;1546;p210"/>
          <p:cNvPicPr preferRelativeResize="0">
            <a:picLocks noGrp="1"/>
          </p:cNvPicPr>
          <p:nvPr>
            <p:ph type="body" idx="1"/>
          </p:nvPr>
        </p:nvPicPr>
        <p:blipFill rotWithShape="1">
          <a:blip r:embed="rId3">
            <a:alphaModFix/>
          </a:blip>
          <a:srcRect/>
          <a:stretch/>
        </p:blipFill>
        <p:spPr>
          <a:xfrm>
            <a:off x="2628900" y="1874837"/>
            <a:ext cx="3886200" cy="3729037"/>
          </a:xfrm>
          <a:prstGeom prst="rect">
            <a:avLst/>
          </a:prstGeom>
          <a:noFill/>
          <a:ln>
            <a:noFill/>
          </a:ln>
        </p:spPr>
      </p:pic>
      <p:sp>
        <p:nvSpPr>
          <p:cNvPr id="1547" name="Google Shape;1547;p21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2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톰캣설정</a:t>
            </a:r>
            <a:endParaRPr/>
          </a:p>
        </p:txBody>
      </p:sp>
      <p:pic>
        <p:nvPicPr>
          <p:cNvPr id="1553" name="Google Shape;1553;p211"/>
          <p:cNvPicPr preferRelativeResize="0">
            <a:picLocks noGrp="1"/>
          </p:cNvPicPr>
          <p:nvPr>
            <p:ph type="body" idx="1"/>
          </p:nvPr>
        </p:nvPicPr>
        <p:blipFill rotWithShape="1">
          <a:blip r:embed="rId3">
            <a:alphaModFix/>
          </a:blip>
          <a:srcRect/>
          <a:stretch/>
        </p:blipFill>
        <p:spPr>
          <a:xfrm>
            <a:off x="2422525" y="1760537"/>
            <a:ext cx="4298950" cy="3729037"/>
          </a:xfrm>
          <a:prstGeom prst="rect">
            <a:avLst/>
          </a:prstGeom>
          <a:noFill/>
          <a:ln>
            <a:noFill/>
          </a:ln>
        </p:spPr>
      </p:pic>
      <p:sp>
        <p:nvSpPr>
          <p:cNvPr id="1554" name="Google Shape;1554;p21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2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dynamic web server  프로젝트 만들기</a:t>
            </a:r>
            <a:endParaRPr/>
          </a:p>
        </p:txBody>
      </p:sp>
      <p:sp>
        <p:nvSpPr>
          <p:cNvPr id="1560" name="Google Shape;1560;p21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file - new - dynamic web server 만일 안보인다면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file - new - other - web - dynamic web server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561" name="Google Shape;1561;p212"/>
          <p:cNvPicPr preferRelativeResize="0"/>
          <p:nvPr/>
        </p:nvPicPr>
        <p:blipFill rotWithShape="1">
          <a:blip r:embed="rId3">
            <a:alphaModFix/>
          </a:blip>
          <a:srcRect/>
          <a:stretch/>
        </p:blipFill>
        <p:spPr>
          <a:xfrm>
            <a:off x="1431925" y="2554287"/>
            <a:ext cx="4237037" cy="2782887"/>
          </a:xfrm>
          <a:prstGeom prst="rect">
            <a:avLst/>
          </a:prstGeom>
          <a:noFill/>
          <a:ln>
            <a:noFill/>
          </a:ln>
        </p:spPr>
      </p:pic>
      <p:sp>
        <p:nvSpPr>
          <p:cNvPr id="1562" name="Google Shape;1562;p21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21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project-name : ajaxtest</a:t>
            </a:r>
            <a:endParaRPr/>
          </a:p>
        </p:txBody>
      </p:sp>
      <p:pic>
        <p:nvPicPr>
          <p:cNvPr id="1568" name="Google Shape;1568;p213"/>
          <p:cNvPicPr preferRelativeResize="0"/>
          <p:nvPr/>
        </p:nvPicPr>
        <p:blipFill rotWithShape="1">
          <a:blip r:embed="rId3">
            <a:alphaModFix/>
          </a:blip>
          <a:srcRect/>
          <a:stretch/>
        </p:blipFill>
        <p:spPr>
          <a:xfrm>
            <a:off x="628650" y="1912937"/>
            <a:ext cx="3516312" cy="3438525"/>
          </a:xfrm>
          <a:prstGeom prst="rect">
            <a:avLst/>
          </a:prstGeom>
          <a:noFill/>
          <a:ln>
            <a:noFill/>
          </a:ln>
        </p:spPr>
      </p:pic>
      <p:sp>
        <p:nvSpPr>
          <p:cNvPr id="1569" name="Google Shape;1569;p21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2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ajaxcall1.jsp(WebContent아래에)</a:t>
            </a:r>
            <a:endParaRPr/>
          </a:p>
        </p:txBody>
      </p:sp>
      <p:pic>
        <p:nvPicPr>
          <p:cNvPr id="1575" name="Google Shape;1575;p214"/>
          <p:cNvPicPr preferRelativeResize="0">
            <a:picLocks noGrp="1"/>
          </p:cNvPicPr>
          <p:nvPr>
            <p:ph type="body" idx="1"/>
          </p:nvPr>
        </p:nvPicPr>
        <p:blipFill rotWithShape="1">
          <a:blip r:embed="rId3">
            <a:alphaModFix/>
          </a:blip>
          <a:srcRect/>
          <a:stretch/>
        </p:blipFill>
        <p:spPr>
          <a:xfrm>
            <a:off x="839787" y="1809750"/>
            <a:ext cx="5057775" cy="3114675"/>
          </a:xfrm>
          <a:prstGeom prst="rect">
            <a:avLst/>
          </a:prstGeom>
          <a:noFill/>
          <a:ln>
            <a:noFill/>
          </a:ln>
        </p:spPr>
      </p:pic>
      <p:sp>
        <p:nvSpPr>
          <p:cNvPr id="1576" name="Google Shape;1576;p21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21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ajax_info.txt</a:t>
            </a:r>
            <a:endParaRPr/>
          </a:p>
        </p:txBody>
      </p:sp>
      <p:sp>
        <p:nvSpPr>
          <p:cNvPr id="1582" name="Google Shape;1582;p21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165100" algn="l" rtl="0">
              <a:spcBef>
                <a:spcPts val="0"/>
              </a:spcBef>
              <a:spcAft>
                <a:spcPts val="0"/>
              </a:spcAft>
              <a:buClr>
                <a:schemeClr val="dk1"/>
              </a:buClr>
              <a:buSzPts val="2800"/>
              <a:buFont typeface="Tahoma"/>
              <a:buNone/>
            </a:pPr>
            <a:endParaRPr sz="2800">
              <a:solidFill>
                <a:schemeClr val="dk1"/>
              </a:solidFill>
              <a:latin typeface="Tahoma"/>
              <a:ea typeface="Tahoma"/>
              <a:cs typeface="Tahoma"/>
              <a:sym typeface="Tahoma"/>
            </a:endParaRPr>
          </a:p>
        </p:txBody>
      </p:sp>
      <p:pic>
        <p:nvPicPr>
          <p:cNvPr id="1583" name="Google Shape;1583;p215"/>
          <p:cNvPicPr preferRelativeResize="0"/>
          <p:nvPr/>
        </p:nvPicPr>
        <p:blipFill rotWithShape="1">
          <a:blip r:embed="rId3">
            <a:alphaModFix/>
          </a:blip>
          <a:srcRect/>
          <a:stretch/>
        </p:blipFill>
        <p:spPr>
          <a:xfrm>
            <a:off x="628650" y="1760537"/>
            <a:ext cx="1879600" cy="1243012"/>
          </a:xfrm>
          <a:prstGeom prst="rect">
            <a:avLst/>
          </a:prstGeom>
          <a:noFill/>
          <a:ln>
            <a:noFill/>
          </a:ln>
        </p:spPr>
      </p:pic>
      <p:sp>
        <p:nvSpPr>
          <p:cNvPr id="1584" name="Google Shape;1584;p21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21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파일 위치</a:t>
            </a:r>
            <a:endParaRPr/>
          </a:p>
        </p:txBody>
      </p:sp>
      <p:pic>
        <p:nvPicPr>
          <p:cNvPr id="1590" name="Google Shape;1590;p216"/>
          <p:cNvPicPr preferRelativeResize="0">
            <a:picLocks noGrp="1"/>
          </p:cNvPicPr>
          <p:nvPr>
            <p:ph type="body" idx="1"/>
          </p:nvPr>
        </p:nvPicPr>
        <p:blipFill rotWithShape="1">
          <a:blip r:embed="rId3">
            <a:alphaModFix/>
          </a:blip>
          <a:srcRect/>
          <a:stretch/>
        </p:blipFill>
        <p:spPr>
          <a:xfrm>
            <a:off x="958850" y="1884362"/>
            <a:ext cx="2806700" cy="2857500"/>
          </a:xfrm>
          <a:prstGeom prst="rect">
            <a:avLst/>
          </a:prstGeom>
          <a:noFill/>
          <a:ln>
            <a:noFill/>
          </a:ln>
        </p:spPr>
      </p:pic>
      <p:sp>
        <p:nvSpPr>
          <p:cNvPr id="1591" name="Google Shape;1591;p21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2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파라미터전달하기(ajaxcall2.jsp)</a:t>
            </a:r>
            <a:endParaRPr/>
          </a:p>
        </p:txBody>
      </p:sp>
      <p:pic>
        <p:nvPicPr>
          <p:cNvPr id="1597" name="Google Shape;1597;p217"/>
          <p:cNvPicPr preferRelativeResize="0">
            <a:picLocks noGrp="1"/>
          </p:cNvPicPr>
          <p:nvPr>
            <p:ph type="body" idx="1"/>
          </p:nvPr>
        </p:nvPicPr>
        <p:blipFill rotWithShape="1">
          <a:blip r:embed="rId3">
            <a:alphaModFix/>
          </a:blip>
          <a:srcRect/>
          <a:stretch/>
        </p:blipFill>
        <p:spPr>
          <a:xfrm>
            <a:off x="1036637" y="1776412"/>
            <a:ext cx="4937125" cy="3729037"/>
          </a:xfrm>
          <a:prstGeom prst="rect">
            <a:avLst/>
          </a:prstGeom>
          <a:noFill/>
          <a:ln>
            <a:noFill/>
          </a:ln>
        </p:spPr>
      </p:pic>
      <p:sp>
        <p:nvSpPr>
          <p:cNvPr id="1598" name="Google Shape;1598;p21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최근의 자바스크립트 </a:t>
            </a:r>
            <a:endParaRPr/>
          </a:p>
        </p:txBody>
      </p:sp>
      <p:sp>
        <p:nvSpPr>
          <p:cNvPr id="202" name="Google Shape;202;p2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2009년 크롬에서 자바스크립트 번역엔진인 V8이  독립하게 되었습니다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이전의 자바스크립트는 브라우저 안에서만 번역되고 실행되는 클라이언트 스크립트 언어였지만 이젠 서버도 작성 가능한 스크립트 언어가 되었습니다.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최근에는 객체지향적 개념이 보다 강화된 모던스크립트로 발전하였습니다.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최근에는 웹개발을 백앤드 개발과 프론트앤드 개발로 이원화 하여 개발합니다 프론트 앤드는 자바스크립트, css, html 셋을 하나로 묶어서 콤포넌트 기반의 프로그램을 작성합니다. angular, react, vue, polymer 등 다양한 라이브러리들을 지원하고 있고 우리나라는 특히 react와 vue의 사용이 많아지는 추세입니다 </a:t>
            </a:r>
            <a:endParaRPr/>
          </a:p>
          <a:p>
            <a:pPr marL="342900" marR="0" lvl="0" indent="-342900" algn="l" rtl="0">
              <a:lnSpc>
                <a:spcPct val="15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p:txBody>
      </p:sp>
      <p:sp>
        <p:nvSpPr>
          <p:cNvPr id="203" name="Google Shape;203;p2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2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receive1.jsp</a:t>
            </a:r>
            <a:endParaRPr/>
          </a:p>
        </p:txBody>
      </p:sp>
      <p:pic>
        <p:nvPicPr>
          <p:cNvPr id="1604" name="Google Shape;1604;p218"/>
          <p:cNvPicPr preferRelativeResize="0">
            <a:picLocks noGrp="1"/>
          </p:cNvPicPr>
          <p:nvPr>
            <p:ph type="body" idx="1"/>
          </p:nvPr>
        </p:nvPicPr>
        <p:blipFill rotWithShape="1">
          <a:blip r:embed="rId3">
            <a:alphaModFix/>
          </a:blip>
          <a:srcRect/>
          <a:stretch/>
        </p:blipFill>
        <p:spPr>
          <a:xfrm>
            <a:off x="785812" y="1895475"/>
            <a:ext cx="5300662" cy="1479550"/>
          </a:xfrm>
          <a:prstGeom prst="rect">
            <a:avLst/>
          </a:prstGeom>
          <a:noFill/>
          <a:ln>
            <a:noFill/>
          </a:ln>
        </p:spPr>
      </p:pic>
      <p:sp>
        <p:nvSpPr>
          <p:cNvPr id="1605" name="Google Shape;1605;p21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2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디버깅</a:t>
            </a:r>
            <a:endParaRPr/>
          </a:p>
        </p:txBody>
      </p:sp>
      <p:sp>
        <p:nvSpPr>
          <p:cNvPr id="1611" name="Google Shape;1611;p21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F12버튼 -console  탭을 누른다</a:t>
            </a:r>
            <a:endParaRPr/>
          </a:p>
        </p:txBody>
      </p:sp>
      <p:pic>
        <p:nvPicPr>
          <p:cNvPr id="1612" name="Google Shape;1612;p219"/>
          <p:cNvPicPr preferRelativeResize="0"/>
          <p:nvPr/>
        </p:nvPicPr>
        <p:blipFill rotWithShape="1">
          <a:blip r:embed="rId3">
            <a:alphaModFix/>
          </a:blip>
          <a:srcRect/>
          <a:stretch/>
        </p:blipFill>
        <p:spPr>
          <a:xfrm>
            <a:off x="960437" y="2641600"/>
            <a:ext cx="7413625" cy="1219200"/>
          </a:xfrm>
          <a:prstGeom prst="rect">
            <a:avLst/>
          </a:prstGeom>
          <a:noFill/>
          <a:ln>
            <a:noFill/>
          </a:ln>
        </p:spPr>
      </p:pic>
      <p:sp>
        <p:nvSpPr>
          <p:cNvPr id="1613" name="Google Shape;1613;p21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2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jquery ajax</a:t>
            </a:r>
            <a:endParaRPr/>
          </a:p>
        </p:txBody>
      </p:sp>
      <p:sp>
        <p:nvSpPr>
          <p:cNvPr id="1619" name="Google Shape;1619;p22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https://api.jquery.com/jquery.ajax/</a:t>
            </a:r>
            <a:endParaRPr/>
          </a:p>
        </p:txBody>
      </p:sp>
      <p:pic>
        <p:nvPicPr>
          <p:cNvPr id="1620" name="Google Shape;1620;p220"/>
          <p:cNvPicPr preferRelativeResize="0"/>
          <p:nvPr/>
        </p:nvPicPr>
        <p:blipFill rotWithShape="1">
          <a:blip r:embed="rId3">
            <a:alphaModFix/>
          </a:blip>
          <a:srcRect/>
          <a:stretch/>
        </p:blipFill>
        <p:spPr>
          <a:xfrm>
            <a:off x="1338262" y="2662237"/>
            <a:ext cx="4592637" cy="2265362"/>
          </a:xfrm>
          <a:prstGeom prst="rect">
            <a:avLst/>
          </a:prstGeom>
          <a:noFill/>
          <a:ln>
            <a:noFill/>
          </a:ln>
        </p:spPr>
      </p:pic>
      <p:sp>
        <p:nvSpPr>
          <p:cNvPr id="1621" name="Google Shape;1621;p22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ajaxcall3.jsp</a:t>
            </a:r>
            <a:endParaRPr/>
          </a:p>
        </p:txBody>
      </p:sp>
      <p:pic>
        <p:nvPicPr>
          <p:cNvPr id="1627" name="Google Shape;1627;p221"/>
          <p:cNvPicPr preferRelativeResize="0">
            <a:picLocks noGrp="1"/>
          </p:cNvPicPr>
          <p:nvPr>
            <p:ph type="body" idx="1"/>
          </p:nvPr>
        </p:nvPicPr>
        <p:blipFill rotWithShape="1">
          <a:blip r:embed="rId3">
            <a:alphaModFix/>
          </a:blip>
          <a:srcRect/>
          <a:stretch/>
        </p:blipFill>
        <p:spPr>
          <a:xfrm>
            <a:off x="1057275" y="1857375"/>
            <a:ext cx="7029450" cy="3536950"/>
          </a:xfrm>
          <a:prstGeom prst="rect">
            <a:avLst/>
          </a:prstGeom>
          <a:noFill/>
          <a:ln>
            <a:noFill/>
          </a:ln>
        </p:spPr>
      </p:pic>
      <p:sp>
        <p:nvSpPr>
          <p:cNvPr id="1628" name="Google Shape;1628;p22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223</a:t>
            </a:fld>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2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ajaxcall4.jsp  post방식</a:t>
            </a:r>
            <a:endParaRPr/>
          </a:p>
        </p:txBody>
      </p:sp>
      <p:pic>
        <p:nvPicPr>
          <p:cNvPr id="1634" name="Google Shape;1634;p222"/>
          <p:cNvPicPr preferRelativeResize="0">
            <a:picLocks noGrp="1"/>
          </p:cNvPicPr>
          <p:nvPr>
            <p:ph type="body" idx="1"/>
          </p:nvPr>
        </p:nvPicPr>
        <p:blipFill rotWithShape="1">
          <a:blip r:embed="rId3">
            <a:alphaModFix/>
          </a:blip>
          <a:srcRect/>
          <a:stretch/>
        </p:blipFill>
        <p:spPr>
          <a:xfrm>
            <a:off x="904875" y="1784350"/>
            <a:ext cx="5368925" cy="3729037"/>
          </a:xfrm>
          <a:prstGeom prst="rect">
            <a:avLst/>
          </a:prstGeom>
          <a:noFill/>
          <a:ln>
            <a:noFill/>
          </a:ln>
        </p:spPr>
      </p:pic>
      <p:sp>
        <p:nvSpPr>
          <p:cNvPr id="1635" name="Google Shape;1635;p22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ajaxcall5.jsp</a:t>
            </a:r>
            <a:endParaRPr/>
          </a:p>
        </p:txBody>
      </p:sp>
      <p:pic>
        <p:nvPicPr>
          <p:cNvPr id="1641" name="Google Shape;1641;p223"/>
          <p:cNvPicPr preferRelativeResize="0">
            <a:picLocks noGrp="1"/>
          </p:cNvPicPr>
          <p:nvPr>
            <p:ph type="body" idx="1"/>
          </p:nvPr>
        </p:nvPicPr>
        <p:blipFill rotWithShape="1">
          <a:blip r:embed="rId3">
            <a:alphaModFix/>
          </a:blip>
          <a:srcRect/>
          <a:stretch/>
        </p:blipFill>
        <p:spPr>
          <a:xfrm>
            <a:off x="1925637" y="1760537"/>
            <a:ext cx="5292725" cy="3729037"/>
          </a:xfrm>
          <a:prstGeom prst="rect">
            <a:avLst/>
          </a:prstGeom>
          <a:noFill/>
          <a:ln>
            <a:noFill/>
          </a:ln>
        </p:spPr>
      </p:pic>
      <p:sp>
        <p:nvSpPr>
          <p:cNvPr id="1642" name="Google Shape;1642;p2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225</a:t>
            </a:fld>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2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receive2.jsp</a:t>
            </a:r>
            <a:endParaRPr/>
          </a:p>
        </p:txBody>
      </p:sp>
      <p:pic>
        <p:nvPicPr>
          <p:cNvPr id="1648" name="Google Shape;1648;p224"/>
          <p:cNvPicPr preferRelativeResize="0">
            <a:picLocks noGrp="1"/>
          </p:cNvPicPr>
          <p:nvPr>
            <p:ph type="body" idx="1"/>
          </p:nvPr>
        </p:nvPicPr>
        <p:blipFill rotWithShape="1">
          <a:blip r:embed="rId3">
            <a:alphaModFix/>
          </a:blip>
          <a:srcRect/>
          <a:stretch/>
        </p:blipFill>
        <p:spPr>
          <a:xfrm>
            <a:off x="727075" y="2100262"/>
            <a:ext cx="5692775" cy="1328737"/>
          </a:xfrm>
          <a:prstGeom prst="rect">
            <a:avLst/>
          </a:prstGeom>
          <a:noFill/>
          <a:ln>
            <a:noFill/>
          </a:ln>
        </p:spPr>
      </p:pic>
      <p:sp>
        <p:nvSpPr>
          <p:cNvPr id="1649" name="Google Shape;1649;p2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22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ajaxcall6.jsp</a:t>
            </a:r>
            <a:endParaRPr/>
          </a:p>
        </p:txBody>
      </p:sp>
      <p:pic>
        <p:nvPicPr>
          <p:cNvPr id="1655" name="Google Shape;1655;p225"/>
          <p:cNvPicPr preferRelativeResize="0">
            <a:picLocks noGrp="1"/>
          </p:cNvPicPr>
          <p:nvPr>
            <p:ph type="body" idx="1"/>
          </p:nvPr>
        </p:nvPicPr>
        <p:blipFill rotWithShape="1">
          <a:blip r:embed="rId3">
            <a:alphaModFix/>
          </a:blip>
          <a:srcRect/>
          <a:stretch/>
        </p:blipFill>
        <p:spPr>
          <a:xfrm>
            <a:off x="1330325" y="1760537"/>
            <a:ext cx="6483350" cy="3729037"/>
          </a:xfrm>
          <a:prstGeom prst="rect">
            <a:avLst/>
          </a:prstGeom>
          <a:noFill/>
          <a:ln>
            <a:noFill/>
          </a:ln>
        </p:spPr>
      </p:pic>
      <p:sp>
        <p:nvSpPr>
          <p:cNvPr id="1656" name="Google Shape;1656;p22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ajaxcall6.jsp</a:t>
            </a:r>
            <a:endParaRPr/>
          </a:p>
        </p:txBody>
      </p:sp>
      <p:pic>
        <p:nvPicPr>
          <p:cNvPr id="1662" name="Google Shape;1662;p226"/>
          <p:cNvPicPr preferRelativeResize="0">
            <a:picLocks noGrp="1"/>
          </p:cNvPicPr>
          <p:nvPr>
            <p:ph type="body" idx="1"/>
          </p:nvPr>
        </p:nvPicPr>
        <p:blipFill rotWithShape="1">
          <a:blip r:embed="rId3">
            <a:alphaModFix/>
          </a:blip>
          <a:srcRect/>
          <a:stretch/>
        </p:blipFill>
        <p:spPr>
          <a:xfrm>
            <a:off x="790575" y="1836737"/>
            <a:ext cx="5673725" cy="3729037"/>
          </a:xfrm>
          <a:prstGeom prst="rect">
            <a:avLst/>
          </a:prstGeom>
          <a:noFill/>
          <a:ln>
            <a:noFill/>
          </a:ln>
        </p:spPr>
      </p:pic>
      <p:sp>
        <p:nvSpPr>
          <p:cNvPr id="1663" name="Google Shape;1663;p22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2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board_list.jsp</a:t>
            </a:r>
            <a:endParaRPr/>
          </a:p>
        </p:txBody>
      </p:sp>
      <p:pic>
        <p:nvPicPr>
          <p:cNvPr id="1669" name="Google Shape;1669;p227"/>
          <p:cNvPicPr preferRelativeResize="0">
            <a:picLocks noGrp="1"/>
          </p:cNvPicPr>
          <p:nvPr>
            <p:ph type="body" idx="1"/>
          </p:nvPr>
        </p:nvPicPr>
        <p:blipFill rotWithShape="1">
          <a:blip r:embed="rId3">
            <a:alphaModFix/>
          </a:blip>
          <a:srcRect/>
          <a:stretch/>
        </p:blipFill>
        <p:spPr>
          <a:xfrm>
            <a:off x="898525" y="2058987"/>
            <a:ext cx="5807075" cy="2614612"/>
          </a:xfrm>
          <a:prstGeom prst="rect">
            <a:avLst/>
          </a:prstGeom>
          <a:noFill/>
          <a:ln>
            <a:noFill/>
          </a:ln>
        </p:spPr>
      </p:pic>
      <p:sp>
        <p:nvSpPr>
          <p:cNvPr id="1670" name="Google Shape;1670;p22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자바스크립트가 가능한 일</a:t>
            </a:r>
            <a:endParaRPr/>
          </a:p>
        </p:txBody>
      </p:sp>
      <p:sp>
        <p:nvSpPr>
          <p:cNvPr id="209" name="Google Shape;209;p2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페이지에 새로운 HTML을 추가하거나 기존 HTML, 혹은 스타일 수정하기</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마우스 클릭이나 포인터의 움직임, 키보드 키 눌림 등과 같은 사용자 행동에 반응하기</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네트워크를 통해 원격 서버에 요청을 보내거나, 파일 다운로드, 업로드하기(</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AJAX</a:t>
            </a:r>
            <a:r>
              <a:rPr lang="en-US" sz="1800" b="0" i="0" u="none">
                <a:solidFill>
                  <a:srgbClr val="333333"/>
                </a:solidFill>
                <a:latin typeface="Arial"/>
                <a:ea typeface="Arial"/>
                <a:cs typeface="Arial"/>
                <a:sym typeface="Arial"/>
              </a:rPr>
              <a:t>나 </a:t>
            </a:r>
            <a:r>
              <a:rPr lang="en-US" sz="1800" b="0" i="0" u="sng">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COMET</a:t>
            </a:r>
            <a:r>
              <a:rPr lang="en-US" sz="1800" b="0" i="0" u="none">
                <a:solidFill>
                  <a:srgbClr val="333333"/>
                </a:solidFill>
                <a:latin typeface="Arial"/>
                <a:ea typeface="Arial"/>
                <a:cs typeface="Arial"/>
                <a:sym typeface="Arial"/>
              </a:rPr>
              <a:t>과 같은 기술 사용)</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쿠키를 가져오거나 설정하기. 사용자에게 질문을 건네거나 메시지 보여주기</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클라이언트 측에 데이터 저장하기(로컬 스토리지)</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210" name="Google Shape;210;p2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2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스프링 이클립스 - 서버 설정</a:t>
            </a:r>
            <a:endParaRPr/>
          </a:p>
        </p:txBody>
      </p:sp>
      <p:sp>
        <p:nvSpPr>
          <p:cNvPr id="1676" name="Google Shape;1676;p2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window - preferences</a:t>
            </a:r>
            <a:endParaRPr/>
          </a:p>
        </p:txBody>
      </p:sp>
      <p:sp>
        <p:nvSpPr>
          <p:cNvPr id="1677" name="Google Shape;1677;p22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map함수</a:t>
            </a:r>
            <a:endParaRPr/>
          </a:p>
        </p:txBody>
      </p:sp>
      <p:sp>
        <p:nvSpPr>
          <p:cNvPr id="1683" name="Google Shape;1683;p22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map함수는 배열의 요소 모두에 특정 함수를 적용하고자 할 때 사용합니다.</a:t>
            </a:r>
            <a:br>
              <a:rPr lang="en-US" sz="1800" b="0" i="0" u="none">
                <a:solidFill>
                  <a:schemeClr val="dk1"/>
                </a:solidFill>
                <a:latin typeface="Malgun Gothic"/>
                <a:ea typeface="Malgun Gothic"/>
                <a:cs typeface="Malgun Gothic"/>
                <a:sym typeface="Malgun Gothic"/>
              </a:rPr>
            </a:b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684" name="Google Shape;1684;p2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231</a:t>
            </a:fld>
            <a:endParaRPr/>
          </a:p>
        </p:txBody>
      </p:sp>
      <p:pic>
        <p:nvPicPr>
          <p:cNvPr id="1685" name="Google Shape;1685;p229"/>
          <p:cNvPicPr preferRelativeResize="0"/>
          <p:nvPr/>
        </p:nvPicPr>
        <p:blipFill rotWithShape="1">
          <a:blip r:embed="rId3">
            <a:alphaModFix/>
          </a:blip>
          <a:srcRect/>
          <a:stretch/>
        </p:blipFill>
        <p:spPr>
          <a:xfrm>
            <a:off x="5480050" y="3101975"/>
            <a:ext cx="2871787" cy="814387"/>
          </a:xfrm>
          <a:prstGeom prst="rect">
            <a:avLst/>
          </a:prstGeom>
          <a:noFill/>
          <a:ln w="28575" cap="flat" cmpd="sng">
            <a:solidFill>
              <a:srgbClr val="C00000"/>
            </a:solidFill>
            <a:prstDash val="solid"/>
            <a:miter lim="800000"/>
            <a:headEnd type="none" w="sm" len="sm"/>
            <a:tailEnd type="none" w="sm" len="sm"/>
          </a:ln>
        </p:spPr>
      </p:pic>
      <p:sp>
        <p:nvSpPr>
          <p:cNvPr id="1686" name="Google Shape;1686;p229"/>
          <p:cNvSpPr/>
          <p:nvPr/>
        </p:nvSpPr>
        <p:spPr>
          <a:xfrm>
            <a:off x="4806950" y="3201987"/>
            <a:ext cx="509587" cy="614362"/>
          </a:xfrm>
          <a:prstGeom prst="rightArrow">
            <a:avLst>
              <a:gd name="adj1" fmla="val 10800"/>
              <a:gd name="adj2" fmla="val 50000"/>
            </a:avLst>
          </a:prstGeom>
          <a:solidFill>
            <a:schemeClr val="accent1"/>
          </a:solid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pic>
        <p:nvPicPr>
          <p:cNvPr id="1687" name="Google Shape;1687;p229"/>
          <p:cNvPicPr preferRelativeResize="0"/>
          <p:nvPr/>
        </p:nvPicPr>
        <p:blipFill rotWithShape="1">
          <a:blip r:embed="rId4">
            <a:alphaModFix/>
          </a:blip>
          <a:srcRect/>
          <a:stretch/>
        </p:blipFill>
        <p:spPr>
          <a:xfrm>
            <a:off x="612775" y="2208212"/>
            <a:ext cx="4060825" cy="3741737"/>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2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filter 함수</a:t>
            </a:r>
            <a:endParaRPr/>
          </a:p>
        </p:txBody>
      </p:sp>
      <p:sp>
        <p:nvSpPr>
          <p:cNvPr id="1693" name="Google Shape;1693;p23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filter함수는 배열의 요소 중 특정 조건을 만족하는 데이터를 추출하기 위해 사용합니다</a:t>
            </a:r>
            <a:endParaRPr/>
          </a:p>
        </p:txBody>
      </p:sp>
      <p:sp>
        <p:nvSpPr>
          <p:cNvPr id="1694" name="Google Shape;1694;p23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232</a:t>
            </a:fld>
            <a:endParaRPr/>
          </a:p>
        </p:txBody>
      </p:sp>
      <p:pic>
        <p:nvPicPr>
          <p:cNvPr id="1695" name="Google Shape;1695;p230"/>
          <p:cNvPicPr preferRelativeResize="0"/>
          <p:nvPr/>
        </p:nvPicPr>
        <p:blipFill rotWithShape="1">
          <a:blip r:embed="rId3">
            <a:alphaModFix/>
          </a:blip>
          <a:srcRect/>
          <a:stretch/>
        </p:blipFill>
        <p:spPr>
          <a:xfrm>
            <a:off x="684212" y="2087562"/>
            <a:ext cx="3919537" cy="3563937"/>
          </a:xfrm>
          <a:prstGeom prst="rect">
            <a:avLst/>
          </a:prstGeom>
          <a:noFill/>
          <a:ln>
            <a:noFill/>
          </a:ln>
        </p:spPr>
      </p:pic>
      <p:pic>
        <p:nvPicPr>
          <p:cNvPr id="1696" name="Google Shape;1696;p230"/>
          <p:cNvPicPr preferRelativeResize="0"/>
          <p:nvPr/>
        </p:nvPicPr>
        <p:blipFill rotWithShape="1">
          <a:blip r:embed="rId4">
            <a:alphaModFix/>
          </a:blip>
          <a:srcRect/>
          <a:stretch/>
        </p:blipFill>
        <p:spPr>
          <a:xfrm>
            <a:off x="5387975" y="3121025"/>
            <a:ext cx="2692400" cy="720725"/>
          </a:xfrm>
          <a:prstGeom prst="rect">
            <a:avLst/>
          </a:prstGeom>
          <a:noFill/>
          <a:ln w="28575" cap="flat" cmpd="sng">
            <a:solidFill>
              <a:srgbClr val="C00000"/>
            </a:solidFill>
            <a:prstDash val="solid"/>
            <a:miter lim="800000"/>
            <a:headEnd type="none" w="sm" len="sm"/>
            <a:tailEnd type="none" w="sm" len="sm"/>
          </a:ln>
        </p:spPr>
      </p:pic>
      <p:sp>
        <p:nvSpPr>
          <p:cNvPr id="1697" name="Google Shape;1697;p230"/>
          <p:cNvSpPr/>
          <p:nvPr/>
        </p:nvSpPr>
        <p:spPr>
          <a:xfrm>
            <a:off x="4835525" y="3262312"/>
            <a:ext cx="320675" cy="438150"/>
          </a:xfrm>
          <a:prstGeom prst="rightArrow">
            <a:avLst>
              <a:gd name="adj1" fmla="val 10800"/>
              <a:gd name="adj2" fmla="val 50000"/>
            </a:avLst>
          </a:prstGeom>
          <a:solidFill>
            <a:schemeClr val="accent1"/>
          </a:solid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23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map과 filter이용</a:t>
            </a:r>
            <a:endParaRPr/>
          </a:p>
        </p:txBody>
      </p:sp>
      <p:sp>
        <p:nvSpPr>
          <p:cNvPr id="1703" name="Google Shape;1703;p23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a1:number[]=[1,2,3,4,5,6,7,8,9,10];</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b1:number[];</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b2:number[];</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let b3:number[];</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b1 = a1.map( (x)=&gt; x*2 );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console.log(b1);</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b2 = a1.filter( (x)=&gt;x&gt;5 );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console.log(b2);</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b3 = a1.filter( (x)=&gt;x&gt;5 ).map((x)=&gt;x+10);</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console.log(b3);</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1704" name="Google Shape;1704;p23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2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 js 설치</a:t>
            </a:r>
            <a:endParaRPr/>
          </a:p>
        </p:txBody>
      </p:sp>
      <p:sp>
        <p:nvSpPr>
          <p:cNvPr id="1710" name="Google Shape;1710;p2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다운로드 : </a:t>
            </a: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https://nodejs.org/ko/download/</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윈도우의 경우 msi 파일을 선택해 다운받는다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11" name="Google Shape;1711;p232" descr="1.PNG"/>
          <p:cNvPicPr preferRelativeResize="0"/>
          <p:nvPr/>
        </p:nvPicPr>
        <p:blipFill rotWithShape="1">
          <a:blip r:embed="rId4">
            <a:alphaModFix/>
          </a:blip>
          <a:srcRect/>
          <a:stretch/>
        </p:blipFill>
        <p:spPr>
          <a:xfrm>
            <a:off x="827087" y="2205037"/>
            <a:ext cx="7489825" cy="40322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2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 js 의 개발 툴</a:t>
            </a:r>
            <a:endParaRPr/>
          </a:p>
        </p:txBody>
      </p:sp>
      <p:sp>
        <p:nvSpPr>
          <p:cNvPr id="1717" name="Google Shape;1717;p23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EditPlus 나 UltraEdit 등 일반 에디터도 사용가능하다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Eclipse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조금 무겁고 속도도 느리다.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Visual Studio</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마이크로소프트에서 제공하는 비쥬얼 스튜디오에 JS 플러그인을 설치하여 사용한다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WebStorm</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상용 프로그램이다. 연단위로 정액을 내고 사용할 수 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Atom</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Git에서 개발한 에디터 프로그램이다.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간단하게 설치가 가능하고 대부분의 언어를 사용 가능하다</a:t>
            </a:r>
            <a:endParaRPr/>
          </a:p>
          <a:p>
            <a:pPr marL="742950" marR="0" lvl="1" indent="-285750" algn="l" rtl="0">
              <a:lnSpc>
                <a:spcPct val="100000"/>
              </a:lnSpc>
              <a:spcBef>
                <a:spcPts val="360"/>
              </a:spcBef>
              <a:spcAft>
                <a:spcPts val="0"/>
              </a:spcAft>
              <a:buClr>
                <a:schemeClr val="dk1"/>
              </a:buClr>
              <a:buSzPts val="1800"/>
              <a:buFont typeface="Tahoma"/>
              <a:buChar char="–"/>
            </a:pPr>
            <a:r>
              <a:rPr lang="en-US" sz="1800" b="0" i="0" u="sng" strike="noStrike" cap="none">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https://atom.io/</a:t>
            </a:r>
            <a:endParaRPr/>
          </a:p>
          <a:p>
            <a:pPr marL="342900" marR="0" lvl="0" indent="-228600" algn="l" rtl="0">
              <a:spcBef>
                <a:spcPts val="360"/>
              </a:spcBef>
              <a:spcAft>
                <a:spcPts val="0"/>
              </a:spcAft>
              <a:buClr>
                <a:schemeClr val="dk1"/>
              </a:buClr>
              <a:buSzPts val="1800"/>
              <a:buFont typeface="Tahoma"/>
              <a:buNone/>
            </a:pPr>
            <a:endParaRPr sz="1800" b="0" i="0" u="sng" strike="noStrike" cap="none">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2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 js 설치 확인하기 </a:t>
            </a:r>
            <a:endParaRPr/>
          </a:p>
        </p:txBody>
      </p:sp>
      <p:sp>
        <p:nvSpPr>
          <p:cNvPr id="1723" name="Google Shape;1723;p23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cmd 창에서 node –v 를 쳐본다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24" name="Google Shape;1724;p234" descr="2.PNG"/>
          <p:cNvPicPr preferRelativeResize="0"/>
          <p:nvPr/>
        </p:nvPicPr>
        <p:blipFill rotWithShape="1">
          <a:blip r:embed="rId3">
            <a:alphaModFix/>
          </a:blip>
          <a:srcRect/>
          <a:stretch/>
        </p:blipFill>
        <p:spPr>
          <a:xfrm>
            <a:off x="1362075" y="2033587"/>
            <a:ext cx="6419850" cy="2332037"/>
          </a:xfrm>
          <a:prstGeom prst="rect">
            <a:avLst/>
          </a:prstGeom>
          <a:noFill/>
          <a:ln>
            <a:noFill/>
          </a:ln>
        </p:spPr>
      </p:pic>
      <p:sp>
        <p:nvSpPr>
          <p:cNvPr id="1725" name="Google Shape;1725;p234"/>
          <p:cNvSpPr txBox="1"/>
          <p:nvPr/>
        </p:nvSpPr>
        <p:spPr>
          <a:xfrm>
            <a:off x="827087" y="4868862"/>
            <a:ext cx="7777162"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28B"/>
              </a:buClr>
              <a:buSzPts val="1800"/>
              <a:buFont typeface="Malgun Gothic"/>
              <a:buNone/>
            </a:pPr>
            <a:r>
              <a:rPr lang="en-US" sz="1800" b="0" i="0" u="none">
                <a:solidFill>
                  <a:srgbClr val="22228B"/>
                </a:solidFill>
                <a:latin typeface="Malgun Gothic"/>
                <a:ea typeface="Malgun Gothic"/>
                <a:cs typeface="Malgun Gothic"/>
                <a:sym typeface="Malgun Gothic"/>
              </a:rPr>
              <a:t>반응이 없을경우에 </a:t>
            </a:r>
            <a:endParaRPr/>
          </a:p>
          <a:p>
            <a:pPr marL="0" marR="0" lvl="0" indent="0" algn="l" rtl="0">
              <a:lnSpc>
                <a:spcPct val="100000"/>
              </a:lnSpc>
              <a:spcBef>
                <a:spcPts val="0"/>
              </a:spcBef>
              <a:spcAft>
                <a:spcPts val="0"/>
              </a:spcAft>
              <a:buClr>
                <a:srgbClr val="22228B"/>
              </a:buClr>
              <a:buSzPts val="1800"/>
              <a:buFont typeface="Malgun Gothic"/>
              <a:buNone/>
            </a:pPr>
            <a:r>
              <a:rPr lang="en-US" sz="1800" b="0" i="0" u="none">
                <a:solidFill>
                  <a:srgbClr val="22228B"/>
                </a:solidFill>
                <a:latin typeface="Malgun Gothic"/>
                <a:ea typeface="Malgun Gothic"/>
                <a:cs typeface="Malgun Gothic"/>
                <a:sym typeface="Malgun Gothic"/>
              </a:rPr>
              <a:t>내컴퓨터 속성 - 고급 - 환경 변수 설정 - path에 node.js 설치 폴더 추가</a:t>
            </a:r>
            <a:endParaRPr/>
          </a:p>
          <a:p>
            <a:pPr marL="0" marR="0" lvl="0" indent="0" algn="l" rtl="0">
              <a:lnSpc>
                <a:spcPct val="100000"/>
              </a:lnSpc>
              <a:spcBef>
                <a:spcPts val="0"/>
              </a:spcBef>
              <a:spcAft>
                <a:spcPts val="0"/>
              </a:spcAft>
              <a:buClr>
                <a:srgbClr val="22228B"/>
              </a:buClr>
              <a:buSzPts val="1800"/>
              <a:buFont typeface="Malgun Gothic"/>
              <a:buNone/>
            </a:pPr>
            <a:r>
              <a:rPr lang="en-US" sz="1800" b="0" i="0" u="none">
                <a:solidFill>
                  <a:srgbClr val="22228B"/>
                </a:solidFill>
                <a:latin typeface="Malgun Gothic"/>
                <a:ea typeface="Malgun Gothic"/>
                <a:cs typeface="Malgun Gothic"/>
                <a:sym typeface="Malgun Gothic"/>
              </a:rPr>
              <a:t>path 마지막에 추가 하기  : C:\Program Files\nodejs\</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2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console 객체 사용해보기</a:t>
            </a:r>
            <a:endParaRPr/>
          </a:p>
        </p:txBody>
      </p:sp>
      <p:sp>
        <p:nvSpPr>
          <p:cNvPr id="1731" name="Google Shape;1731;p23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console.log('메시지');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파일을 만들어 test 해보자  파일명 : Hello.js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32" name="Google Shape;1732;p235" descr="3.PNG"/>
          <p:cNvPicPr preferRelativeResize="0"/>
          <p:nvPr/>
        </p:nvPicPr>
        <p:blipFill rotWithShape="1">
          <a:blip r:embed="rId3">
            <a:alphaModFix/>
          </a:blip>
          <a:srcRect/>
          <a:stretch/>
        </p:blipFill>
        <p:spPr>
          <a:xfrm>
            <a:off x="4643437" y="2492375"/>
            <a:ext cx="4249737" cy="2882900"/>
          </a:xfrm>
          <a:prstGeom prst="rect">
            <a:avLst/>
          </a:prstGeom>
          <a:noFill/>
          <a:ln>
            <a:noFill/>
          </a:ln>
        </p:spPr>
      </p:pic>
      <p:pic>
        <p:nvPicPr>
          <p:cNvPr id="1733" name="Google Shape;1733;p235" descr="캡처.PNG"/>
          <p:cNvPicPr preferRelativeResize="0"/>
          <p:nvPr/>
        </p:nvPicPr>
        <p:blipFill rotWithShape="1">
          <a:blip r:embed="rId4">
            <a:alphaModFix/>
          </a:blip>
          <a:srcRect/>
          <a:stretch/>
        </p:blipFill>
        <p:spPr>
          <a:xfrm>
            <a:off x="684212" y="2205037"/>
            <a:ext cx="3343275" cy="18859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Http 객체 사용하기 </a:t>
            </a:r>
            <a:endParaRPr/>
          </a:p>
        </p:txBody>
      </p:sp>
      <p:sp>
        <p:nvSpPr>
          <p:cNvPr id="1739" name="Google Shape;1739;p23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파일명 : HelloServer.js</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740" name="Google Shape;1740;p236" descr="1.PNG"/>
          <p:cNvPicPr preferRelativeResize="0"/>
          <p:nvPr/>
        </p:nvPicPr>
        <p:blipFill rotWithShape="1">
          <a:blip r:embed="rId3">
            <a:alphaModFix/>
          </a:blip>
          <a:srcRect/>
          <a:stretch/>
        </p:blipFill>
        <p:spPr>
          <a:xfrm>
            <a:off x="179387" y="1844675"/>
            <a:ext cx="5472112" cy="2160587"/>
          </a:xfrm>
          <a:prstGeom prst="rect">
            <a:avLst/>
          </a:prstGeom>
          <a:noFill/>
          <a:ln>
            <a:noFill/>
          </a:ln>
        </p:spPr>
      </p:pic>
      <p:pic>
        <p:nvPicPr>
          <p:cNvPr id="1741" name="Google Shape;1741;p236" descr="2.PNG"/>
          <p:cNvPicPr preferRelativeResize="0"/>
          <p:nvPr/>
        </p:nvPicPr>
        <p:blipFill rotWithShape="1">
          <a:blip r:embed="rId4">
            <a:alphaModFix/>
          </a:blip>
          <a:srcRect/>
          <a:stretch/>
        </p:blipFill>
        <p:spPr>
          <a:xfrm>
            <a:off x="5076825" y="3573462"/>
            <a:ext cx="3527425" cy="2447925"/>
          </a:xfrm>
          <a:prstGeom prst="rect">
            <a:avLst/>
          </a:prstGeom>
          <a:noFill/>
          <a:ln>
            <a:noFill/>
          </a:ln>
        </p:spPr>
      </p:pic>
      <p:pic>
        <p:nvPicPr>
          <p:cNvPr id="1742" name="Google Shape;1742;p236" descr="3.PNG"/>
          <p:cNvPicPr preferRelativeResize="0"/>
          <p:nvPr/>
        </p:nvPicPr>
        <p:blipFill rotWithShape="1">
          <a:blip r:embed="rId5">
            <a:alphaModFix/>
          </a:blip>
          <a:srcRect/>
          <a:stretch/>
        </p:blipFill>
        <p:spPr>
          <a:xfrm>
            <a:off x="250825" y="3573462"/>
            <a:ext cx="4465637" cy="2519362"/>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7" name="Google Shape;1747;p237"/>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0" i="0" u="none">
                <a:solidFill>
                  <a:srgbClr val="003366"/>
                </a:solidFill>
                <a:latin typeface="Impact"/>
                <a:ea typeface="Impact"/>
                <a:cs typeface="Impact"/>
                <a:sym typeface="Impact"/>
              </a:rPr>
              <a:t>Node.js Module(모듈)</a:t>
            </a:r>
            <a:endParaRPr/>
          </a:p>
        </p:txBody>
      </p:sp>
      <p:sp>
        <p:nvSpPr>
          <p:cNvPr id="1748" name="Google Shape;1748;p237"/>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sp>
        <p:nvSpPr>
          <p:cNvPr id="216" name="Google Shape;216;p2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브라우저는 보안을 위해 자바스크립트의 기능에 제약을 걸어놓았습니다. 이런 제약은 악성 웹페이지가 개인 정보에 접근하거나 사용자의 데이터를 손상하는 것을 막기 위해 만들어졌습니다.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웹페이지 내 스크립트는 디스크에 저장된 임의의 파일을 읽거나 쓰고, 복사하거나 실행할 때 제약을 받을 수 있습니다. 운영체제가 지원하는 기능을 브라우저가 직접 쓰지 못하게 막혀있기 때문입니다.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모던 브라우저를 사용하면 파일을 다룰 순 있습니다. 하지만 접근은 제한되어 있습니다. 사용자가 브라우저 창에 파일을 ‘끌어다 두거나’ &lt;input&gt; 태그를 통해 파일을 선택할 때와 같이 특정 상황에서만 파일 접근을 허용합니다.</a:t>
            </a:r>
            <a:endParaRPr/>
          </a:p>
        </p:txBody>
      </p:sp>
      <p:sp>
        <p:nvSpPr>
          <p:cNvPr id="217" name="Google Shape;217;p2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24</a:t>
            </a:fld>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NPM 사용법</a:t>
            </a:r>
            <a:endParaRPr/>
          </a:p>
        </p:txBody>
      </p:sp>
      <p:sp>
        <p:nvSpPr>
          <p:cNvPr id="1754" name="Google Shape;1754;p23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 node.js 라이브러리 설치 프로그램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npm은  최신 node.js는 설치 시 자동으로 함께 설치가 된다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1" i="0" u="none">
                <a:solidFill>
                  <a:schemeClr val="dk1"/>
                </a:solidFill>
                <a:latin typeface="Malgun Gothic"/>
                <a:ea typeface="Malgun Gothic"/>
                <a:cs typeface="Malgun Gothic"/>
                <a:sym typeface="Malgun Gothic"/>
              </a:rPr>
              <a:t>npm install [모듈명] –g </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g는 global을 뜻한다. 전역 모듈로 다운받는 것이다. 이 경우는 많이 사용되지 않으나 express, gulp나 grunt 등 커맨드 터미널(Shell)에서 사용되어지는 모듈들은 Global하게 설치하여야 한다.</a:t>
            </a:r>
            <a:endParaRPr/>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보통 global하게와 local하게 두번에 걸쳐서 설치하는 경우가 종종 있다.</a:t>
            </a:r>
            <a:endParaRPr/>
          </a:p>
          <a:p>
            <a:pPr marL="342900" marR="0" lvl="0" indent="-228600" algn="l" rtl="0">
              <a:spcBef>
                <a:spcPts val="360"/>
              </a:spcBef>
              <a:spcAft>
                <a:spcPts val="0"/>
              </a:spcAft>
              <a:buClr>
                <a:schemeClr val="dk1"/>
              </a:buClr>
              <a:buSzPts val="1800"/>
              <a:buFont typeface="Tahoma"/>
              <a:buNone/>
            </a:pPr>
            <a:endParaRPr sz="18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2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NPM 사용법</a:t>
            </a:r>
            <a:endParaRPr/>
          </a:p>
        </p:txBody>
      </p:sp>
      <p:sp>
        <p:nvSpPr>
          <p:cNvPr id="1760" name="Google Shape;1760;p2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1" i="0" u="none" dirty="0" err="1">
                <a:solidFill>
                  <a:schemeClr val="dk1"/>
                </a:solidFill>
                <a:latin typeface="Malgun Gothic"/>
                <a:ea typeface="Malgun Gothic"/>
                <a:cs typeface="Malgun Gothic"/>
                <a:sym typeface="Malgun Gothic"/>
              </a:rPr>
              <a:t>npm</a:t>
            </a:r>
            <a:r>
              <a:rPr lang="en-US" sz="1800" b="1" i="0" u="none" dirty="0">
                <a:solidFill>
                  <a:schemeClr val="dk1"/>
                </a:solidFill>
                <a:latin typeface="Malgun Gothic"/>
                <a:ea typeface="Malgun Gothic"/>
                <a:cs typeface="Malgun Gothic"/>
                <a:sym typeface="Malgun Gothic"/>
              </a:rPr>
              <a:t> install [</a:t>
            </a:r>
            <a:r>
              <a:rPr lang="en-US" sz="1800" b="1" i="0" u="none" dirty="0" err="1">
                <a:solidFill>
                  <a:schemeClr val="dk1"/>
                </a:solidFill>
                <a:latin typeface="Malgun Gothic"/>
                <a:ea typeface="Malgun Gothic"/>
                <a:cs typeface="Malgun Gothic"/>
                <a:sym typeface="Malgun Gothic"/>
              </a:rPr>
              <a:t>모듈명</a:t>
            </a:r>
            <a:r>
              <a:rPr lang="en-US" sz="1800" b="1" i="0" u="none" dirty="0">
                <a:solidFill>
                  <a:schemeClr val="dk1"/>
                </a:solidFill>
                <a:latin typeface="Malgun Gothic"/>
                <a:ea typeface="Malgun Gothic"/>
                <a:cs typeface="Malgun Gothic"/>
                <a:sym typeface="Malgun Gothic"/>
              </a:rPr>
              <a:t>] –save :</a:t>
            </a:r>
            <a:r>
              <a:rPr lang="ko-KR" altLang="en-US" sz="1800" b="1" i="0" u="none" dirty="0">
                <a:solidFill>
                  <a:schemeClr val="dk1"/>
                </a:solidFill>
                <a:latin typeface="Malgun Gothic"/>
                <a:ea typeface="Malgun Gothic"/>
                <a:cs typeface="Malgun Gothic"/>
                <a:sym typeface="Malgun Gothic"/>
              </a:rPr>
              <a:t>현재는 </a:t>
            </a:r>
            <a:r>
              <a:rPr lang="ko-KR" altLang="en-US" sz="1800" b="1" i="0" u="none" dirty="0" err="1">
                <a:solidFill>
                  <a:schemeClr val="dk1"/>
                </a:solidFill>
                <a:latin typeface="Malgun Gothic"/>
                <a:ea typeface="Malgun Gothic"/>
                <a:cs typeface="Malgun Gothic"/>
                <a:sym typeface="Malgun Gothic"/>
              </a:rPr>
              <a:t>의미없음</a:t>
            </a:r>
            <a:endParaRPr dirty="0"/>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dirty="0">
                <a:solidFill>
                  <a:schemeClr val="dk1"/>
                </a:solidFill>
                <a:latin typeface="Malgun Gothic"/>
                <a:ea typeface="Malgun Gothic"/>
                <a:cs typeface="Malgun Gothic"/>
                <a:sym typeface="Malgun Gothic"/>
              </a:rPr>
              <a:t>--</a:t>
            </a:r>
            <a:r>
              <a:rPr lang="en-US" sz="1800" b="0" i="0" u="none" strike="noStrike" cap="none" dirty="0" err="1">
                <a:solidFill>
                  <a:schemeClr val="dk1"/>
                </a:solidFill>
                <a:latin typeface="Malgun Gothic"/>
                <a:ea typeface="Malgun Gothic"/>
                <a:cs typeface="Malgun Gothic"/>
                <a:sym typeface="Malgun Gothic"/>
              </a:rPr>
              <a:t>save는</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현재</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폴더에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package.json에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집어넣는다는</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뜻이다</a:t>
            </a:r>
            <a:r>
              <a:rPr lang="en-US" sz="1800" b="0" i="0" u="none" strike="noStrike" cap="none" dirty="0">
                <a:solidFill>
                  <a:schemeClr val="dk1"/>
                </a:solidFill>
                <a:latin typeface="Malgun Gothic"/>
                <a:ea typeface="Malgun Gothic"/>
                <a:cs typeface="Malgun Gothic"/>
                <a:sym typeface="Malgun Gothic"/>
              </a:rPr>
              <a:t>. </a:t>
            </a:r>
            <a:endParaRPr dirty="0"/>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npm으로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설치를</a:t>
            </a:r>
            <a:r>
              <a:rPr lang="en-US" sz="1800" b="0" i="0" u="none" strike="noStrike" cap="none" dirty="0">
                <a:solidFill>
                  <a:schemeClr val="dk1"/>
                </a:solidFill>
                <a:latin typeface="Malgun Gothic"/>
                <a:ea typeface="Malgun Gothic"/>
                <a:cs typeface="Malgun Gothic"/>
                <a:sym typeface="Malgun Gothic"/>
              </a:rPr>
              <a:t> 할 </a:t>
            </a:r>
            <a:r>
              <a:rPr lang="en-US" sz="1800" b="0" i="0" u="none" strike="noStrike" cap="none" dirty="0" err="1">
                <a:solidFill>
                  <a:schemeClr val="dk1"/>
                </a:solidFill>
                <a:latin typeface="Malgun Gothic"/>
                <a:ea typeface="Malgun Gothic"/>
                <a:cs typeface="Malgun Gothic"/>
                <a:sym typeface="Malgun Gothic"/>
              </a:rPr>
              <a:t>때에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해당</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모듈을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유지</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보수하기</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위한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정보가</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package.json에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저장되어</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있다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따라서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직접</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입력해</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주거나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save를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통해서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쉽게</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입력할</a:t>
            </a:r>
            <a:r>
              <a:rPr lang="en-US" sz="1800" b="0" i="0" u="none" strike="noStrike" cap="none" dirty="0">
                <a:solidFill>
                  <a:schemeClr val="dk1"/>
                </a:solidFill>
                <a:latin typeface="Malgun Gothic"/>
                <a:ea typeface="Malgun Gothic"/>
                <a:cs typeface="Malgun Gothic"/>
                <a:sym typeface="Malgun Gothic"/>
              </a:rPr>
              <a:t> 수 </a:t>
            </a:r>
            <a:r>
              <a:rPr lang="en-US" sz="1800" b="0" i="0" u="none" strike="noStrike" cap="none" dirty="0" err="1">
                <a:solidFill>
                  <a:schemeClr val="dk1"/>
                </a:solidFill>
                <a:latin typeface="Malgun Gothic"/>
                <a:ea typeface="Malgun Gothic"/>
                <a:cs typeface="Malgun Gothic"/>
                <a:sym typeface="Malgun Gothic"/>
              </a:rPr>
              <a:t>있다</a:t>
            </a:r>
            <a:r>
              <a:rPr lang="en-US" sz="1800" b="0" i="0" u="none" strike="noStrike" cap="none" dirty="0">
                <a:solidFill>
                  <a:schemeClr val="dk1"/>
                </a:solidFill>
                <a:latin typeface="Malgun Gothic"/>
                <a:ea typeface="Malgun Gothic"/>
                <a:cs typeface="Malgun Gothic"/>
                <a:sym typeface="Malgun Gothic"/>
              </a:rPr>
              <a:t>.</a:t>
            </a:r>
            <a:endParaRPr dirty="0"/>
          </a:p>
          <a:p>
            <a:pPr marL="342900" marR="0" lvl="0" indent="-342900" algn="l" rtl="0">
              <a:lnSpc>
                <a:spcPct val="150000"/>
              </a:lnSpc>
              <a:spcBef>
                <a:spcPts val="360"/>
              </a:spcBef>
              <a:spcAft>
                <a:spcPts val="0"/>
              </a:spcAft>
              <a:buClr>
                <a:schemeClr val="dk1"/>
              </a:buClr>
              <a:buSzPts val="1800"/>
              <a:buFont typeface="Malgun Gothic"/>
              <a:buChar char="•"/>
            </a:pPr>
            <a:r>
              <a:rPr lang="en-US" sz="1800" b="1" i="0" u="none" dirty="0" err="1">
                <a:solidFill>
                  <a:schemeClr val="dk1"/>
                </a:solidFill>
                <a:latin typeface="Malgun Gothic"/>
                <a:ea typeface="Malgun Gothic"/>
                <a:cs typeface="Malgun Gothic"/>
                <a:sym typeface="Malgun Gothic"/>
              </a:rPr>
              <a:t>npm</a:t>
            </a:r>
            <a:r>
              <a:rPr lang="en-US" sz="1800" b="1" i="0" u="none" dirty="0">
                <a:solidFill>
                  <a:schemeClr val="dk1"/>
                </a:solidFill>
                <a:latin typeface="Malgun Gothic"/>
                <a:ea typeface="Malgun Gothic"/>
                <a:cs typeface="Malgun Gothic"/>
                <a:sym typeface="Malgun Gothic"/>
              </a:rPr>
              <a:t> install</a:t>
            </a:r>
            <a:r>
              <a:rPr lang="en-US" sz="1800" b="0" i="0" u="none" dirty="0">
                <a:solidFill>
                  <a:schemeClr val="dk1"/>
                </a:solidFill>
                <a:latin typeface="Malgun Gothic"/>
                <a:ea typeface="Malgun Gothic"/>
                <a:cs typeface="Malgun Gothic"/>
                <a:sym typeface="Malgun Gothic"/>
              </a:rPr>
              <a:t> </a:t>
            </a:r>
            <a:endParaRPr dirty="0"/>
          </a:p>
          <a:p>
            <a:pPr marL="742950" marR="0" lvl="1" indent="-285750" algn="l" rtl="0">
              <a:lnSpc>
                <a:spcPct val="15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package.json에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필요한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모듈들을</a:t>
            </a:r>
            <a:r>
              <a:rPr lang="en-US" sz="1800" b="0" i="0" u="none" strike="noStrike" cap="none" dirty="0">
                <a:solidFill>
                  <a:schemeClr val="dk1"/>
                </a:solidFill>
                <a:latin typeface="Malgun Gothic"/>
                <a:ea typeface="Malgun Gothic"/>
                <a:cs typeface="Malgun Gothic"/>
                <a:sym typeface="Malgun Gothic"/>
              </a:rPr>
              <a:t> 다 </a:t>
            </a:r>
            <a:r>
              <a:rPr lang="en-US" sz="1800" b="0" i="0" u="none" strike="noStrike" cap="none" dirty="0" err="1">
                <a:solidFill>
                  <a:schemeClr val="dk1"/>
                </a:solidFill>
                <a:latin typeface="Malgun Gothic"/>
                <a:ea typeface="Malgun Gothic"/>
                <a:cs typeface="Malgun Gothic"/>
                <a:sym typeface="Malgun Gothic"/>
              </a:rPr>
              <a:t>집어넣었을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때에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필요한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모듈들을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한번에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다운로드하기</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위하여</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사용되어진다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50000"/>
              </a:lnSpc>
              <a:spcBef>
                <a:spcPts val="360"/>
              </a:spcBef>
              <a:spcAft>
                <a:spcPts val="0"/>
              </a:spcAft>
              <a:buClr>
                <a:schemeClr val="dk1"/>
              </a:buClr>
              <a:buSzPts val="1800"/>
              <a:buFont typeface="Tahoma"/>
              <a:buNone/>
            </a:pPr>
            <a:endParaRPr sz="1800" b="0" i="0" u="none" strike="noStrike" cap="none" dirty="0">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strike="noStrike" cap="none" dirty="0">
              <a:solidFill>
                <a:schemeClr val="dk1"/>
              </a:solidFill>
              <a:latin typeface="Malgun Gothic"/>
              <a:ea typeface="Malgun Gothic"/>
              <a:cs typeface="Malgun Gothic"/>
              <a:sym typeface="Malgun Gothic"/>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2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export</a:t>
            </a:r>
            <a:endParaRPr/>
          </a:p>
        </p:txBody>
      </p:sp>
      <p:sp>
        <p:nvSpPr>
          <p:cNvPr id="1766" name="Google Shape;1766;p2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사용자가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만든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모듈을</a:t>
            </a:r>
            <a:r>
              <a:rPr lang="en-US" sz="1800" b="0" i="0" u="none" dirty="0">
                <a:solidFill>
                  <a:schemeClr val="dk1"/>
                </a:solidFill>
                <a:latin typeface="Malgun Gothic"/>
                <a:ea typeface="Malgun Gothic"/>
                <a:cs typeface="Malgun Gothic"/>
                <a:sym typeface="Malgun Gothic"/>
              </a:rPr>
              <a:t> </a:t>
            </a:r>
            <a:r>
              <a:rPr lang="ko-KR" altLang="en-US" dirty="0" err="1"/>
              <a:t>내보낼때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사용한다</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모듈</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내보내기</a:t>
            </a:r>
            <a:r>
              <a:rPr lang="en-US" sz="1800" b="0" i="0" u="none" dirty="0">
                <a:solidFill>
                  <a:schemeClr val="dk1"/>
                </a:solidFill>
                <a:latin typeface="Malgun Gothic"/>
                <a:ea typeface="Malgun Gothic"/>
                <a:cs typeface="Malgun Gothic"/>
                <a:sym typeface="Malgun Gothic"/>
              </a:rPr>
              <a:t> (</a:t>
            </a:r>
            <a:r>
              <a:rPr lang="ko-KR" altLang="en-US" dirty="0" err="1"/>
              <a:t>수정필요함</a:t>
            </a:r>
            <a:r>
              <a:rPr lang="en-US" altLang="ko-KR" dirty="0"/>
              <a:t>) </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Var</a:t>
            </a:r>
            <a:r>
              <a:rPr lang="en-US" sz="1800" b="0" i="0" u="none" strike="noStrike" cap="none" dirty="0">
                <a:solidFill>
                  <a:schemeClr val="dk1"/>
                </a:solidFill>
                <a:latin typeface="Malgun Gothic"/>
                <a:ea typeface="Malgun Gothic"/>
                <a:cs typeface="Malgun Gothic"/>
                <a:sym typeface="Malgun Gothic"/>
              </a:rPr>
              <a:t> app = express();</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Module.exports</a:t>
            </a:r>
            <a:r>
              <a:rPr lang="en-US" sz="1800" b="0" i="0" u="none" strike="noStrike" cap="none" dirty="0">
                <a:solidFill>
                  <a:schemeClr val="dk1"/>
                </a:solidFill>
                <a:latin typeface="Malgun Gothic"/>
                <a:ea typeface="Malgun Gothic"/>
                <a:cs typeface="Malgun Gothic"/>
                <a:sym typeface="Malgun Gothic"/>
              </a:rPr>
              <a:t> = app;   //</a:t>
            </a:r>
            <a:r>
              <a:rPr lang="ko-KR" altLang="en-US" sz="1800" b="0" i="0" u="none" strike="noStrike" cap="none" dirty="0">
                <a:solidFill>
                  <a:schemeClr val="dk1"/>
                </a:solidFill>
                <a:latin typeface="Malgun Gothic"/>
                <a:ea typeface="Malgun Gothic"/>
                <a:cs typeface="Malgun Gothic"/>
                <a:sym typeface="Malgun Gothic"/>
              </a:rPr>
              <a:t>화살표함수의 경우만 가능하다 </a:t>
            </a:r>
            <a:endParaRPr lang="en-US" altLang="ko-KR" sz="1800" b="0" i="0" u="none" strike="noStrike" cap="none" dirty="0">
              <a:solidFill>
                <a:schemeClr val="dk1"/>
              </a:solidFill>
              <a:latin typeface="Malgun Gothic"/>
              <a:ea typeface="Malgun Gothic"/>
              <a:cs typeface="Malgun Gothic"/>
              <a:sym typeface="Malgun Gothic"/>
            </a:endParaRPr>
          </a:p>
          <a:p>
            <a:pPr marL="742950" marR="0" lvl="1" indent="-285750" algn="l" rtl="0">
              <a:lnSpc>
                <a:spcPct val="100000"/>
              </a:lnSpc>
              <a:spcBef>
                <a:spcPts val="360"/>
              </a:spcBef>
              <a:spcAft>
                <a:spcPts val="0"/>
              </a:spcAft>
              <a:buClr>
                <a:schemeClr val="dk1"/>
              </a:buClr>
              <a:buSzPts val="1800"/>
              <a:buFont typeface="Malgun Gothic"/>
              <a:buChar char="–"/>
            </a:pPr>
            <a:endParaRPr lang="en-US" dirty="0"/>
          </a:p>
          <a:p>
            <a:pPr marL="457200" marR="0" lvl="1" indent="0" algn="l" rtl="0">
              <a:lnSpc>
                <a:spcPct val="100000"/>
              </a:lnSpc>
              <a:spcBef>
                <a:spcPts val="360"/>
              </a:spcBef>
              <a:spcAft>
                <a:spcPts val="0"/>
              </a:spcAft>
              <a:buClr>
                <a:schemeClr val="dk1"/>
              </a:buClr>
              <a:buSzPts val="1800"/>
              <a:buNone/>
            </a:pPr>
            <a:r>
              <a:rPr lang="ko-KR" altLang="en-US" sz="1800" b="0" i="0" u="none" strike="noStrike" cap="none" dirty="0" err="1">
                <a:solidFill>
                  <a:schemeClr val="dk1"/>
                </a:solidFill>
                <a:latin typeface="Malgun Gothic"/>
                <a:ea typeface="Malgun Gothic"/>
                <a:cs typeface="Malgun Gothic"/>
                <a:sym typeface="Malgun Gothic"/>
              </a:rPr>
              <a:t>일반함수의</a:t>
            </a:r>
            <a:r>
              <a:rPr lang="ko-KR" altLang="en-US" sz="1800" b="0" i="0" u="none" strike="noStrike" cap="none" dirty="0">
                <a:solidFill>
                  <a:schemeClr val="dk1"/>
                </a:solidFill>
                <a:latin typeface="Malgun Gothic"/>
                <a:ea typeface="Malgun Gothic"/>
                <a:cs typeface="Malgun Gothic"/>
                <a:sym typeface="Malgun Gothic"/>
              </a:rPr>
              <a:t> 경우는 </a:t>
            </a:r>
            <a:r>
              <a:rPr lang="en-US" altLang="ko-KR" sz="1800" b="0" i="0" u="none" strike="noStrike" cap="none" dirty="0">
                <a:solidFill>
                  <a:schemeClr val="dk1"/>
                </a:solidFill>
                <a:latin typeface="Malgun Gothic"/>
                <a:ea typeface="Malgun Gothic"/>
                <a:cs typeface="Malgun Gothic"/>
                <a:sym typeface="Malgun Gothic"/>
              </a:rPr>
              <a:t>(JSON)</a:t>
            </a:r>
            <a:r>
              <a:rPr lang="ko-KR" altLang="en-US" sz="1800" b="0" i="0" u="none" strike="noStrike" cap="none" dirty="0">
                <a:solidFill>
                  <a:schemeClr val="dk1"/>
                </a:solidFill>
                <a:latin typeface="Malgun Gothic"/>
                <a:ea typeface="Malgun Gothic"/>
                <a:cs typeface="Malgun Gothic"/>
                <a:sym typeface="Malgun Gothic"/>
              </a:rPr>
              <a:t>이다</a:t>
            </a:r>
            <a:r>
              <a:rPr lang="en-US" altLang="ko-KR" sz="1800" b="0" i="0" u="none" strike="noStrike" cap="none" dirty="0">
                <a:solidFill>
                  <a:schemeClr val="dk1"/>
                </a:solidFill>
                <a:latin typeface="Malgun Gothic"/>
                <a:ea typeface="Malgun Gothic"/>
                <a:cs typeface="Malgun Gothic"/>
                <a:sym typeface="Malgun Gothic"/>
              </a:rPr>
              <a:t>. </a:t>
            </a:r>
          </a:p>
          <a:p>
            <a:pPr marL="457200" marR="0" lvl="1" indent="0" algn="l" rtl="0">
              <a:lnSpc>
                <a:spcPct val="100000"/>
              </a:lnSpc>
              <a:spcBef>
                <a:spcPts val="360"/>
              </a:spcBef>
              <a:spcAft>
                <a:spcPts val="0"/>
              </a:spcAft>
              <a:buClr>
                <a:schemeClr val="dk1"/>
              </a:buClr>
              <a:buSzPts val="1800"/>
              <a:buNone/>
            </a:pPr>
            <a:r>
              <a:rPr lang="en-US" dirty="0"/>
              <a:t>exports[“</a:t>
            </a:r>
            <a:r>
              <a:rPr lang="ko-KR" altLang="en-US" dirty="0"/>
              <a:t>키</a:t>
            </a:r>
            <a:r>
              <a:rPr lang="en-US" altLang="ko-KR" dirty="0"/>
              <a:t>”] = </a:t>
            </a:r>
            <a:r>
              <a:rPr lang="ko-KR" altLang="en-US" dirty="0" err="1"/>
              <a:t>함수명</a:t>
            </a:r>
            <a:r>
              <a:rPr lang="ko-KR" altLang="en-US" dirty="0"/>
              <a:t>  또는  </a:t>
            </a:r>
            <a:r>
              <a:rPr lang="en-US" altLang="ko-KR" dirty="0"/>
              <a:t>exports.</a:t>
            </a:r>
            <a:r>
              <a:rPr lang="ko-KR" altLang="en-US" dirty="0"/>
              <a:t>키 </a:t>
            </a:r>
            <a:r>
              <a:rPr lang="en-US" altLang="ko-KR" dirty="0"/>
              <a:t>= </a:t>
            </a:r>
            <a:r>
              <a:rPr lang="ko-KR" altLang="en-US" dirty="0" err="1"/>
              <a:t>함수명</a:t>
            </a:r>
            <a:r>
              <a:rPr lang="ko-KR" altLang="en-US" dirty="0"/>
              <a:t> </a:t>
            </a:r>
            <a:endParaRPr lang="en-US" sz="1800" b="0" i="0" u="none" strike="noStrike" cap="none" dirty="0">
              <a:solidFill>
                <a:schemeClr val="dk1"/>
              </a:solidFill>
              <a:latin typeface="Malgun Gothic"/>
              <a:ea typeface="Malgun Gothic"/>
              <a:cs typeface="Malgun Gothic"/>
              <a:sym typeface="Malgun Gothic"/>
            </a:endParaRPr>
          </a:p>
          <a:p>
            <a:pPr marL="742950" marR="0" lvl="1" indent="-285750" algn="l" rtl="0">
              <a:lnSpc>
                <a:spcPct val="100000"/>
              </a:lnSpc>
              <a:spcBef>
                <a:spcPts val="360"/>
              </a:spcBef>
              <a:spcAft>
                <a:spcPts val="0"/>
              </a:spcAft>
              <a:buClr>
                <a:schemeClr val="dk1"/>
              </a:buClr>
              <a:buSzPts val="1800"/>
              <a:buFont typeface="Malgun Gothic"/>
              <a:buChar char="–"/>
            </a:pPr>
            <a:endParaRPr lang="en-US" dirty="0"/>
          </a:p>
          <a:p>
            <a:pPr marL="742950" marR="0" lvl="1" indent="-285750" algn="l" rtl="0">
              <a:lnSpc>
                <a:spcPct val="100000"/>
              </a:lnSpc>
              <a:spcBef>
                <a:spcPts val="360"/>
              </a:spcBef>
              <a:spcAft>
                <a:spcPts val="0"/>
              </a:spcAft>
              <a:buClr>
                <a:schemeClr val="dk1"/>
              </a:buClr>
              <a:buSzPts val="1800"/>
              <a:buFont typeface="Malgun Gothic"/>
              <a:buChar char="–"/>
            </a:pP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모듈</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사용하기</a:t>
            </a:r>
            <a:r>
              <a:rPr lang="en-US" sz="1800" b="0" i="0" u="none" dirty="0">
                <a:solidFill>
                  <a:schemeClr val="dk1"/>
                </a:solidFill>
                <a:latin typeface="Malgun Gothic"/>
                <a:ea typeface="Malgun Gothic"/>
                <a:cs typeface="Malgun Gothic"/>
                <a:sym typeface="Malgun Gothic"/>
              </a:rPr>
              <a:t> </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Var</a:t>
            </a:r>
            <a:r>
              <a:rPr lang="en-US" sz="1800" b="0" i="0" u="none" strike="noStrike" cap="none" dirty="0">
                <a:solidFill>
                  <a:schemeClr val="dk1"/>
                </a:solidFill>
                <a:latin typeface="Malgun Gothic"/>
                <a:ea typeface="Malgun Gothic"/>
                <a:cs typeface="Malgun Gothic"/>
                <a:sym typeface="Malgun Gothic"/>
              </a:rPr>
              <a:t> express = require(＇../express.js＇);</a:t>
            </a:r>
            <a:endParaRPr dirty="0"/>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 </a:t>
            </a:r>
            <a:r>
              <a:rPr lang="ko-KR" altLang="en-US" dirty="0" err="1"/>
              <a:t>키값으로</a:t>
            </a:r>
            <a:r>
              <a:rPr lang="ko-KR" altLang="en-US" dirty="0"/>
              <a:t> 호출해야 한다 </a:t>
            </a:r>
            <a:br>
              <a:rPr lang="en-US" sz="1800" b="0" i="0" u="none" dirty="0">
                <a:solidFill>
                  <a:schemeClr val="dk1"/>
                </a:solidFill>
                <a:latin typeface="Malgun Gothic"/>
                <a:ea typeface="Malgun Gothic"/>
                <a:cs typeface="Malgun Gothic"/>
                <a:sym typeface="Malgun Gothic"/>
              </a:rPr>
            </a:br>
            <a:endParaRPr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Export </a:t>
            </a:r>
            <a:r>
              <a:rPr lang="ko-KR" altLang="en-US" dirty="0"/>
              <a:t>하는 방법 </a:t>
            </a:r>
          </a:p>
        </p:txBody>
      </p:sp>
      <p:pic>
        <p:nvPicPr>
          <p:cNvPr id="4" name="그림 3"/>
          <p:cNvPicPr>
            <a:picLocks noChangeAspect="1"/>
          </p:cNvPicPr>
          <p:nvPr/>
        </p:nvPicPr>
        <p:blipFill>
          <a:blip r:embed="rId2"/>
          <a:stretch>
            <a:fillRect/>
          </a:stretch>
        </p:blipFill>
        <p:spPr>
          <a:xfrm>
            <a:off x="562708" y="1685925"/>
            <a:ext cx="5143500" cy="4059477"/>
          </a:xfrm>
          <a:prstGeom prst="rect">
            <a:avLst/>
          </a:prstGeom>
        </p:spPr>
      </p:pic>
    </p:spTree>
    <p:extLst>
      <p:ext uri="{BB962C8B-B14F-4D97-AF65-F5344CB8AC3E}">
        <p14:creationId xmlns:p14="http://schemas.microsoft.com/office/powerpoint/2010/main" val="36081778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Export </a:t>
            </a:r>
            <a:r>
              <a:rPr lang="ko-KR" altLang="en-US" dirty="0"/>
              <a:t>하는 방법 </a:t>
            </a:r>
          </a:p>
        </p:txBody>
      </p:sp>
      <p:pic>
        <p:nvPicPr>
          <p:cNvPr id="5" name="그림 4"/>
          <p:cNvPicPr>
            <a:picLocks noChangeAspect="1"/>
          </p:cNvPicPr>
          <p:nvPr/>
        </p:nvPicPr>
        <p:blipFill>
          <a:blip r:embed="rId2"/>
          <a:stretch>
            <a:fillRect/>
          </a:stretch>
        </p:blipFill>
        <p:spPr>
          <a:xfrm>
            <a:off x="1677653" y="1556238"/>
            <a:ext cx="5981240" cy="4323251"/>
          </a:xfrm>
          <a:prstGeom prst="rect">
            <a:avLst/>
          </a:prstGeom>
        </p:spPr>
      </p:pic>
    </p:spTree>
    <p:extLst>
      <p:ext uri="{BB962C8B-B14F-4D97-AF65-F5344CB8AC3E}">
        <p14:creationId xmlns:p14="http://schemas.microsoft.com/office/powerpoint/2010/main" val="367608815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2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dirty="0" err="1">
                <a:solidFill>
                  <a:srgbClr val="003366"/>
                </a:solidFill>
                <a:latin typeface="Tahoma"/>
                <a:ea typeface="Tahoma"/>
                <a:cs typeface="Tahoma"/>
                <a:sym typeface="Tahoma"/>
              </a:rPr>
              <a:t>서버자동재시작</a:t>
            </a:r>
            <a:endParaRPr dirty="0"/>
          </a:p>
        </p:txBody>
      </p:sp>
      <p:sp>
        <p:nvSpPr>
          <p:cNvPr id="1772" name="Google Shape;1772;p24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66"/>
              </a:buClr>
              <a:buSzPts val="1800"/>
              <a:buFont typeface="Arial"/>
              <a:buChar char="•"/>
            </a:pPr>
            <a:r>
              <a:rPr lang="ko-KR" altLang="en-US" dirty="0">
                <a:solidFill>
                  <a:srgbClr val="666666"/>
                </a:solidFill>
                <a:latin typeface="Arial"/>
                <a:ea typeface="Arial"/>
                <a:cs typeface="Arial"/>
                <a:sym typeface="Arial"/>
              </a:rPr>
              <a:t>서버가 오류가 나면 꺼진다</a:t>
            </a:r>
            <a:r>
              <a:rPr lang="en-US" altLang="ko-KR" dirty="0">
                <a:solidFill>
                  <a:srgbClr val="666666"/>
                </a:solidFill>
                <a:latin typeface="Arial"/>
                <a:ea typeface="Arial"/>
                <a:cs typeface="Arial"/>
                <a:sym typeface="Arial"/>
              </a:rPr>
              <a:t>. </a:t>
            </a:r>
            <a:r>
              <a:rPr lang="ko-KR" altLang="en-US" dirty="0">
                <a:solidFill>
                  <a:srgbClr val="666666"/>
                </a:solidFill>
                <a:latin typeface="Arial"/>
                <a:ea typeface="Arial"/>
                <a:cs typeface="Arial"/>
                <a:sym typeface="Arial"/>
              </a:rPr>
              <a:t>다시 자동으로 작동시키는 프로그램이다</a:t>
            </a:r>
            <a:r>
              <a:rPr lang="en-US" altLang="ko-KR" dirty="0">
                <a:solidFill>
                  <a:srgbClr val="666666"/>
                </a:solidFill>
                <a:latin typeface="Arial"/>
                <a:ea typeface="Arial"/>
                <a:cs typeface="Arial"/>
                <a:sym typeface="Arial"/>
              </a:rPr>
              <a:t>. </a:t>
            </a:r>
          </a:p>
          <a:p>
            <a:pPr marL="342900" marR="0" lvl="0" indent="-342900" algn="l" rtl="0">
              <a:lnSpc>
                <a:spcPct val="100000"/>
              </a:lnSpc>
              <a:spcBef>
                <a:spcPts val="0"/>
              </a:spcBef>
              <a:spcAft>
                <a:spcPts val="0"/>
              </a:spcAft>
              <a:buClr>
                <a:srgbClr val="666666"/>
              </a:buClr>
              <a:buSzPts val="1800"/>
              <a:buFont typeface="Arial"/>
              <a:buChar char="•"/>
            </a:pPr>
            <a:r>
              <a:rPr lang="ko-KR" altLang="en-US" sz="1800" b="0" i="0" u="none" dirty="0">
                <a:solidFill>
                  <a:srgbClr val="666666"/>
                </a:solidFill>
                <a:latin typeface="Arial"/>
                <a:ea typeface="Arial"/>
                <a:cs typeface="Arial"/>
                <a:sym typeface="Arial"/>
              </a:rPr>
              <a:t>별도로 설치를 해야 한다 </a:t>
            </a:r>
            <a:endParaRPr lang="en-US" altLang="ko-KR" sz="1800" b="0" i="0" u="none" dirty="0">
              <a:solidFill>
                <a:srgbClr val="666666"/>
              </a:solidFill>
              <a:latin typeface="Arial"/>
              <a:ea typeface="Arial"/>
              <a:cs typeface="Arial"/>
              <a:sym typeface="Arial"/>
            </a:endParaRPr>
          </a:p>
          <a:p>
            <a:pPr marL="342900" marR="0" lvl="0" indent="-342900" algn="l" rtl="0">
              <a:lnSpc>
                <a:spcPct val="100000"/>
              </a:lnSpc>
              <a:spcBef>
                <a:spcPts val="0"/>
              </a:spcBef>
              <a:spcAft>
                <a:spcPts val="0"/>
              </a:spcAft>
              <a:buClr>
                <a:srgbClr val="666666"/>
              </a:buClr>
              <a:buSzPts val="1800"/>
              <a:buFont typeface="Arial"/>
              <a:buChar char="•"/>
            </a:pPr>
            <a:endParaRPr lang="en-US" sz="1800" b="0" i="0" u="none" dirty="0">
              <a:solidFill>
                <a:srgbClr val="666666"/>
              </a:solidFill>
              <a:latin typeface="Arial"/>
              <a:ea typeface="Arial"/>
              <a:cs typeface="Arial"/>
              <a:sym typeface="Arial"/>
            </a:endParaRPr>
          </a:p>
          <a:p>
            <a:pPr marL="342900" marR="0" lvl="0" indent="-342900" algn="l" rtl="0">
              <a:lnSpc>
                <a:spcPct val="100000"/>
              </a:lnSpc>
              <a:spcBef>
                <a:spcPts val="0"/>
              </a:spcBef>
              <a:spcAft>
                <a:spcPts val="0"/>
              </a:spcAft>
              <a:buClr>
                <a:srgbClr val="666666"/>
              </a:buClr>
              <a:buSzPts val="1800"/>
              <a:buFont typeface="Arial"/>
              <a:buChar char="•"/>
            </a:pPr>
            <a:r>
              <a:rPr lang="en-US" sz="1800" b="0" i="0" u="none" dirty="0" err="1">
                <a:solidFill>
                  <a:srgbClr val="666666"/>
                </a:solidFill>
                <a:latin typeface="Arial"/>
                <a:ea typeface="Arial"/>
                <a:cs typeface="Arial"/>
                <a:sym typeface="Arial"/>
              </a:rPr>
              <a:t>npm</a:t>
            </a:r>
            <a:r>
              <a:rPr lang="en-US" sz="1800" b="0" i="0" u="none" dirty="0">
                <a:solidFill>
                  <a:srgbClr val="666666"/>
                </a:solidFill>
                <a:latin typeface="Arial"/>
                <a:ea typeface="Arial"/>
                <a:cs typeface="Arial"/>
                <a:sym typeface="Arial"/>
              </a:rPr>
              <a:t> install supervisor -g</a:t>
            </a:r>
          </a:p>
          <a:p>
            <a:pPr marL="342900" marR="0" lvl="0" indent="-342900" algn="l" rtl="0">
              <a:lnSpc>
                <a:spcPct val="100000"/>
              </a:lnSpc>
              <a:spcBef>
                <a:spcPts val="0"/>
              </a:spcBef>
              <a:spcAft>
                <a:spcPts val="0"/>
              </a:spcAft>
              <a:buClr>
                <a:srgbClr val="666666"/>
              </a:buClr>
              <a:buSzPts val="1800"/>
              <a:buFont typeface="Arial"/>
              <a:buChar char="•"/>
            </a:pPr>
            <a:r>
              <a:rPr lang="en-US" dirty="0" err="1">
                <a:solidFill>
                  <a:srgbClr val="666666"/>
                </a:solidFill>
                <a:latin typeface="Arial"/>
                <a:cs typeface="Arial"/>
                <a:sym typeface="Arial"/>
              </a:rPr>
              <a:t>npm</a:t>
            </a:r>
            <a:r>
              <a:rPr lang="en-US" dirty="0">
                <a:solidFill>
                  <a:srgbClr val="666666"/>
                </a:solidFill>
                <a:latin typeface="Arial"/>
                <a:cs typeface="Arial"/>
                <a:sym typeface="Arial"/>
              </a:rPr>
              <a:t> install </a:t>
            </a:r>
            <a:r>
              <a:rPr lang="en-US" dirty="0" err="1">
                <a:solidFill>
                  <a:srgbClr val="666666"/>
                </a:solidFill>
                <a:latin typeface="Arial"/>
                <a:cs typeface="Arial"/>
                <a:sym typeface="Arial"/>
              </a:rPr>
              <a:t>nodemon</a:t>
            </a:r>
            <a:endParaRPr dirty="0"/>
          </a:p>
          <a:p>
            <a:pPr marL="342900" marR="0" lvl="0" indent="-228600" algn="l" rtl="0">
              <a:spcBef>
                <a:spcPts val="360"/>
              </a:spcBef>
              <a:spcAft>
                <a:spcPts val="0"/>
              </a:spcAft>
              <a:buClr>
                <a:schemeClr val="dk1"/>
              </a:buClr>
              <a:buSzPts val="1800"/>
              <a:buFont typeface="Tahoma"/>
              <a:buNone/>
            </a:pPr>
            <a:endParaRPr sz="1800" b="0" i="0" u="none" dirty="0">
              <a:solidFill>
                <a:srgbClr val="666666"/>
              </a:solidFill>
              <a:latin typeface="Arial"/>
              <a:ea typeface="Arial"/>
              <a:cs typeface="Arial"/>
              <a:sym typeface="A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동기모드 </a:t>
            </a:r>
            <a:endParaRPr/>
          </a:p>
        </p:txBody>
      </p:sp>
      <p:pic>
        <p:nvPicPr>
          <p:cNvPr id="1778" name="Google Shape;1778;p242"/>
          <p:cNvPicPr preferRelativeResize="0">
            <a:picLocks noGrp="1"/>
          </p:cNvPicPr>
          <p:nvPr>
            <p:ph type="body" idx="1"/>
          </p:nvPr>
        </p:nvPicPr>
        <p:blipFill rotWithShape="1">
          <a:blip r:embed="rId3">
            <a:alphaModFix/>
          </a:blip>
          <a:srcRect/>
          <a:stretch/>
        </p:blipFill>
        <p:spPr>
          <a:xfrm>
            <a:off x="611187" y="1412875"/>
            <a:ext cx="6200775" cy="351472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비동기모드 </a:t>
            </a:r>
            <a:endParaRPr/>
          </a:p>
        </p:txBody>
      </p:sp>
      <p:pic>
        <p:nvPicPr>
          <p:cNvPr id="1784" name="Google Shape;1784;p243"/>
          <p:cNvPicPr preferRelativeResize="0">
            <a:picLocks noGrp="1"/>
          </p:cNvPicPr>
          <p:nvPr>
            <p:ph type="body" idx="1"/>
          </p:nvPr>
        </p:nvPicPr>
        <p:blipFill rotWithShape="1">
          <a:blip r:embed="rId3">
            <a:alphaModFix/>
          </a:blip>
          <a:srcRect/>
          <a:stretch/>
        </p:blipFill>
        <p:spPr>
          <a:xfrm>
            <a:off x="755650" y="1196975"/>
            <a:ext cx="6342062" cy="5256212"/>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4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서버1.js</a:t>
            </a:r>
            <a:endParaRPr/>
          </a:p>
        </p:txBody>
      </p:sp>
      <p:pic>
        <p:nvPicPr>
          <p:cNvPr id="1790" name="Google Shape;1790;p244"/>
          <p:cNvPicPr preferRelativeResize="0">
            <a:picLocks noGrp="1"/>
          </p:cNvPicPr>
          <p:nvPr>
            <p:ph type="body" idx="1"/>
          </p:nvPr>
        </p:nvPicPr>
        <p:blipFill rotWithShape="1">
          <a:blip r:embed="rId3">
            <a:alphaModFix/>
          </a:blip>
          <a:srcRect/>
          <a:stretch/>
        </p:blipFill>
        <p:spPr>
          <a:xfrm>
            <a:off x="971550" y="1433512"/>
            <a:ext cx="6829425" cy="39909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2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서버2.js</a:t>
            </a:r>
            <a:endParaRPr/>
          </a:p>
        </p:txBody>
      </p:sp>
      <p:pic>
        <p:nvPicPr>
          <p:cNvPr id="1796" name="Google Shape;1796;p245"/>
          <p:cNvPicPr preferRelativeResize="0">
            <a:picLocks noGrp="1"/>
          </p:cNvPicPr>
          <p:nvPr>
            <p:ph type="body" idx="1"/>
          </p:nvPr>
        </p:nvPicPr>
        <p:blipFill rotWithShape="1">
          <a:blip r:embed="rId3">
            <a:alphaModFix/>
          </a:blip>
          <a:srcRect/>
          <a:stretch/>
        </p:blipFill>
        <p:spPr>
          <a:xfrm>
            <a:off x="539750" y="1196975"/>
            <a:ext cx="6364287" cy="52562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sp>
        <p:nvSpPr>
          <p:cNvPr id="223" name="Google Shape;223;p2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카메라나 마이크 같은 디바이스와 상호 작용하려면 사용자의 명시적인 허가가 있어야 합니다. 자바스크립트가 활성화된 페이지라도 사용자 몰래 웹 카메라를 작동 시켜 수집한 정보를 국가안보국(NSA)과 같은 곳에 몰래 전송할 수 없습니다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브라우저 내 탭과 창은 대개 서로의 정보를 알 수 없습니다. 그런데 자바스크립트를 사용해 한 창에서 다른 창을 열 때는 예외가 적용됩니다. 하지만 이 경우에도 도메인이나 프로토콜, 포트가 다르다면 페이지에 접근할 수 없습니다.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이런 제약사항을 '동일 출처 정책(Same Origin Policy)'이라 부릅니다. 이 정책을 피하려면 </a:t>
            </a:r>
            <a:r>
              <a:rPr lang="en-US" sz="1800" b="0" i="1" u="none">
                <a:solidFill>
                  <a:srgbClr val="333333"/>
                </a:solidFill>
                <a:latin typeface="Arial"/>
                <a:ea typeface="Arial"/>
                <a:cs typeface="Arial"/>
                <a:sym typeface="Arial"/>
              </a:rPr>
              <a:t>두 페이지</a:t>
            </a:r>
            <a:r>
              <a:rPr lang="en-US" sz="1800" b="0" i="0" u="none">
                <a:solidFill>
                  <a:srgbClr val="333333"/>
                </a:solidFill>
                <a:latin typeface="Arial"/>
                <a:ea typeface="Arial"/>
                <a:cs typeface="Arial"/>
                <a:sym typeface="Arial"/>
              </a:rPr>
              <a:t>는 데이터 교환에 동의해야 하고, 동의와 관련된 특수한 자바스크립트 코드를 포함하고 있어야 합니다. </a:t>
            </a:r>
            <a:endParaRPr/>
          </a:p>
        </p:txBody>
      </p:sp>
      <p:sp>
        <p:nvSpPr>
          <p:cNvPr id="224" name="Google Shape;224;p2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25</a:t>
            </a:fld>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html/input.html</a:t>
            </a:r>
            <a:endParaRPr/>
          </a:p>
        </p:txBody>
      </p:sp>
      <p:pic>
        <p:nvPicPr>
          <p:cNvPr id="1802" name="Google Shape;1802;p246"/>
          <p:cNvPicPr preferRelativeResize="0">
            <a:picLocks noGrp="1"/>
          </p:cNvPicPr>
          <p:nvPr>
            <p:ph type="body" idx="1"/>
          </p:nvPr>
        </p:nvPicPr>
        <p:blipFill rotWithShape="1">
          <a:blip r:embed="rId3">
            <a:alphaModFix/>
          </a:blip>
          <a:srcRect/>
          <a:stretch/>
        </p:blipFill>
        <p:spPr>
          <a:xfrm>
            <a:off x="1476375" y="1412875"/>
            <a:ext cx="5676900" cy="48958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2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서버2_1.js(get방식 전송처리)</a:t>
            </a:r>
            <a:endParaRPr/>
          </a:p>
        </p:txBody>
      </p:sp>
      <p:pic>
        <p:nvPicPr>
          <p:cNvPr id="1808" name="Google Shape;1808;p247"/>
          <p:cNvPicPr preferRelativeResize="0">
            <a:picLocks noGrp="1"/>
          </p:cNvPicPr>
          <p:nvPr>
            <p:ph type="body" idx="1"/>
          </p:nvPr>
        </p:nvPicPr>
        <p:blipFill rotWithShape="1">
          <a:blip r:embed="rId3">
            <a:alphaModFix/>
          </a:blip>
          <a:srcRect/>
          <a:stretch/>
        </p:blipFill>
        <p:spPr>
          <a:xfrm>
            <a:off x="539750" y="1196975"/>
            <a:ext cx="7400925" cy="5256212"/>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서버2_2.js(포스트방식처리)</a:t>
            </a:r>
            <a:endParaRPr/>
          </a:p>
        </p:txBody>
      </p:sp>
      <p:pic>
        <p:nvPicPr>
          <p:cNvPr id="1814" name="Google Shape;1814;p248"/>
          <p:cNvPicPr preferRelativeResize="0">
            <a:picLocks noGrp="1"/>
          </p:cNvPicPr>
          <p:nvPr>
            <p:ph type="body" idx="1"/>
          </p:nvPr>
        </p:nvPicPr>
        <p:blipFill rotWithShape="1">
          <a:blip r:embed="rId3">
            <a:alphaModFix/>
          </a:blip>
          <a:srcRect/>
          <a:stretch/>
        </p:blipFill>
        <p:spPr>
          <a:xfrm>
            <a:off x="273050" y="1125537"/>
            <a:ext cx="5578475" cy="5256212"/>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979D29-E91A-9B30-8545-E0D2346955EB}"/>
              </a:ext>
            </a:extLst>
          </p:cNvPr>
          <p:cNvSpPr>
            <a:spLocks noGrp="1"/>
          </p:cNvSpPr>
          <p:nvPr>
            <p:ph type="title"/>
          </p:nvPr>
        </p:nvSpPr>
        <p:spPr/>
        <p:txBody>
          <a:bodyPr/>
          <a:lstStyle/>
          <a:p>
            <a:r>
              <a:rPr lang="en-US" altLang="ko-KR" b="1">
                <a:solidFill>
                  <a:srgbClr val="267F99"/>
                </a:solidFill>
                <a:effectLst/>
                <a:latin typeface="Consolas" panose="020B0609020204030204" pitchFamily="49" charset="0"/>
              </a:rPr>
              <a:t>URLSearchParams</a:t>
            </a:r>
            <a:r>
              <a:rPr lang="en-US" altLang="ko-KR">
                <a:solidFill>
                  <a:srgbClr val="000000"/>
                </a:solidFill>
                <a:latin typeface="Consolas" panose="020B0609020204030204" pitchFamily="49" charset="0"/>
              </a:rPr>
              <a:t>(querystring </a:t>
            </a:r>
            <a:r>
              <a:rPr lang="ko-KR" altLang="en-US">
                <a:solidFill>
                  <a:srgbClr val="000000"/>
                </a:solidFill>
                <a:latin typeface="Consolas" panose="020B0609020204030204" pitchFamily="49" charset="0"/>
              </a:rPr>
              <a:t>모듈 폐기</a:t>
            </a:r>
            <a:r>
              <a:rPr lang="en-US" altLang="ko-KR">
                <a:solidFill>
                  <a:srgbClr val="000000"/>
                </a:solidFill>
                <a:latin typeface="Consolas" panose="020B0609020204030204" pitchFamily="49" charset="0"/>
              </a:rPr>
              <a:t>)</a:t>
            </a:r>
            <a:endParaRPr lang="ko-KR" altLang="en-US"/>
          </a:p>
        </p:txBody>
      </p:sp>
      <p:pic>
        <p:nvPicPr>
          <p:cNvPr id="5" name="그림 4">
            <a:extLst>
              <a:ext uri="{FF2B5EF4-FFF2-40B4-BE49-F238E27FC236}">
                <a16:creationId xmlns:a16="http://schemas.microsoft.com/office/drawing/2014/main" id="{C02551D3-414E-CB5E-95CC-4C18AC59BFAB}"/>
              </a:ext>
            </a:extLst>
          </p:cNvPr>
          <p:cNvPicPr>
            <a:picLocks noChangeAspect="1"/>
          </p:cNvPicPr>
          <p:nvPr/>
        </p:nvPicPr>
        <p:blipFill>
          <a:blip r:embed="rId2"/>
          <a:stretch>
            <a:fillRect/>
          </a:stretch>
        </p:blipFill>
        <p:spPr>
          <a:xfrm>
            <a:off x="578499" y="1843520"/>
            <a:ext cx="7067550" cy="3638550"/>
          </a:xfrm>
          <a:prstGeom prst="rect">
            <a:avLst/>
          </a:prstGeom>
        </p:spPr>
      </p:pic>
    </p:spTree>
    <p:extLst>
      <p:ext uri="{BB962C8B-B14F-4D97-AF65-F5344CB8AC3E}">
        <p14:creationId xmlns:p14="http://schemas.microsoft.com/office/powerpoint/2010/main" val="32807092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2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postman 다운로드및 설치</a:t>
            </a:r>
            <a:endParaRPr/>
          </a:p>
        </p:txBody>
      </p:sp>
      <p:sp>
        <p:nvSpPr>
          <p:cNvPr id="1820" name="Google Shape;1820;p24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https://www.postman.com/downloads/</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구글 계정 필요, 회원가입 필요</a:t>
            </a:r>
            <a:endParaRPr/>
          </a:p>
        </p:txBody>
      </p:sp>
      <p:pic>
        <p:nvPicPr>
          <p:cNvPr id="1821" name="Google Shape;1821;p249"/>
          <p:cNvPicPr preferRelativeResize="0"/>
          <p:nvPr/>
        </p:nvPicPr>
        <p:blipFill rotWithShape="1">
          <a:blip r:embed="rId3">
            <a:alphaModFix/>
          </a:blip>
          <a:srcRect/>
          <a:stretch/>
        </p:blipFill>
        <p:spPr>
          <a:xfrm>
            <a:off x="1025525" y="2349500"/>
            <a:ext cx="7092950" cy="3844925"/>
          </a:xfrm>
          <a:prstGeom prst="rect">
            <a:avLst/>
          </a:prstGeom>
          <a:noFill/>
          <a:ln>
            <a:noFill/>
          </a:ln>
        </p:spPr>
      </p:pic>
      <p:sp>
        <p:nvSpPr>
          <p:cNvPr id="1822" name="Google Shape;1822;p249"/>
          <p:cNvSpPr/>
          <p:nvPr/>
        </p:nvSpPr>
        <p:spPr>
          <a:xfrm>
            <a:off x="1908175" y="4508500"/>
            <a:ext cx="2159000" cy="433387"/>
          </a:xfrm>
          <a:prstGeom prst="ellipse">
            <a:avLst/>
          </a:prstGeom>
          <a:noFill/>
          <a:ln w="38100" cap="flat" cmpd="sng">
            <a:solidFill>
              <a:srgbClr val="9933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1823" name="Google Shape;1823;p249"/>
          <p:cNvSpPr txBox="1"/>
          <p:nvPr/>
        </p:nvSpPr>
        <p:spPr>
          <a:xfrm>
            <a:off x="1116012" y="3594100"/>
            <a:ext cx="5327650" cy="46196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ahoma"/>
              <a:buNone/>
            </a:pPr>
            <a:r>
              <a:rPr lang="en-US" sz="2400" b="0" i="0" u="none">
                <a:solidFill>
                  <a:schemeClr val="dk1"/>
                </a:solidFill>
                <a:latin typeface="Tahoma"/>
                <a:ea typeface="Tahoma"/>
                <a:cs typeface="Tahoma"/>
                <a:sym typeface="Tahoma"/>
              </a:rPr>
              <a:t>눌러서 다운로드 받는다 </a:t>
            </a:r>
            <a:endParaRPr/>
          </a:p>
        </p:txBody>
      </p:sp>
      <p:cxnSp>
        <p:nvCxnSpPr>
          <p:cNvPr id="1824" name="Google Shape;1824;p249"/>
          <p:cNvCxnSpPr/>
          <p:nvPr/>
        </p:nvCxnSpPr>
        <p:spPr>
          <a:xfrm>
            <a:off x="3059112" y="4056062"/>
            <a:ext cx="0" cy="381000"/>
          </a:xfrm>
          <a:prstGeom prst="straightConnector1">
            <a:avLst/>
          </a:prstGeom>
          <a:solidFill>
            <a:srgbClr val="FFCC00"/>
          </a:solidFill>
          <a:ln w="28575" cap="flat" cmpd="sng">
            <a:solidFill>
              <a:srgbClr val="99CC00"/>
            </a:solidFill>
            <a:prstDash val="solid"/>
            <a:miter lim="800000"/>
            <a:headEnd type="none" w="med" len="med"/>
            <a:tailEnd type="triangle" w="med" len="med"/>
          </a:ln>
        </p:spPr>
      </p:cxn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2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 후 </a:t>
            </a:r>
            <a:endParaRPr/>
          </a:p>
        </p:txBody>
      </p:sp>
      <p:pic>
        <p:nvPicPr>
          <p:cNvPr id="1830" name="Google Shape;1830;p250"/>
          <p:cNvPicPr preferRelativeResize="0">
            <a:picLocks noGrp="1"/>
          </p:cNvPicPr>
          <p:nvPr>
            <p:ph type="body" idx="1"/>
          </p:nvPr>
        </p:nvPicPr>
        <p:blipFill rotWithShape="1">
          <a:blip r:embed="rId3">
            <a:alphaModFix/>
          </a:blip>
          <a:srcRect/>
          <a:stretch/>
        </p:blipFill>
        <p:spPr>
          <a:xfrm>
            <a:off x="366712" y="1196975"/>
            <a:ext cx="8410575" cy="5256212"/>
          </a:xfrm>
          <a:prstGeom prst="rect">
            <a:avLst/>
          </a:prstGeom>
          <a:noFill/>
          <a:ln>
            <a:noFill/>
          </a:ln>
        </p:spPr>
      </p:pic>
      <p:sp>
        <p:nvSpPr>
          <p:cNvPr id="1831" name="Google Shape;1831;p250"/>
          <p:cNvSpPr txBox="1"/>
          <p:nvPr/>
        </p:nvSpPr>
        <p:spPr>
          <a:xfrm>
            <a:off x="2916237" y="3500437"/>
            <a:ext cx="1008062" cy="506412"/>
          </a:xfrm>
          <a:prstGeom prst="rect">
            <a:avLst/>
          </a:prstGeom>
          <a:noFill/>
          <a:ln w="28575" cap="flat" cmpd="sng">
            <a:solidFill>
              <a:srgbClr val="99336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832" name="Google Shape;1832;p250"/>
          <p:cNvCxnSpPr/>
          <p:nvPr/>
        </p:nvCxnSpPr>
        <p:spPr>
          <a:xfrm flipH="1">
            <a:off x="3779837" y="3068637"/>
            <a:ext cx="431800" cy="360362"/>
          </a:xfrm>
          <a:prstGeom prst="straightConnector1">
            <a:avLst/>
          </a:prstGeom>
          <a:noFill/>
          <a:ln w="9525" cap="flat" cmpd="sng">
            <a:solidFill>
              <a:srgbClr val="CC0000"/>
            </a:solidFill>
            <a:prstDash val="solid"/>
            <a:miter lim="800000"/>
            <a:headEnd type="none" w="med" len="med"/>
            <a:tailEnd type="triangle" w="med" len="med"/>
          </a:ln>
        </p:spPr>
      </p:cxnSp>
      <p:sp>
        <p:nvSpPr>
          <p:cNvPr id="1833" name="Google Shape;1833;p250"/>
          <p:cNvSpPr txBox="1"/>
          <p:nvPr/>
        </p:nvSpPr>
        <p:spPr>
          <a:xfrm>
            <a:off x="4716462" y="2565400"/>
            <a:ext cx="3527425" cy="1014412"/>
          </a:xfrm>
          <a:prstGeom prst="rect">
            <a:avLst/>
          </a:prstGeom>
          <a:solidFill>
            <a:srgbClr val="00B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Home - Create New 를 선택한다</a:t>
            </a:r>
            <a:endParaRPr/>
          </a:p>
          <a:p>
            <a:pPr marL="0" marR="0" lvl="0" indent="0" algn="l" rtl="0">
              <a:lnSpc>
                <a:spcPct val="100000"/>
              </a:lnSpc>
              <a:spcBef>
                <a:spcPts val="0"/>
              </a:spcBef>
              <a:spcAft>
                <a:spcPts val="0"/>
              </a:spcAft>
              <a:buClr>
                <a:schemeClr val="dk1"/>
              </a:buClr>
              <a:buSzPts val="2000"/>
              <a:buFont typeface="Tahoma"/>
              <a:buNone/>
            </a:pPr>
            <a:r>
              <a:rPr lang="en-US" sz="2000" b="0" i="0" u="none">
                <a:solidFill>
                  <a:schemeClr val="dk1"/>
                </a:solidFill>
                <a:latin typeface="Tahoma"/>
                <a:ea typeface="Tahoma"/>
                <a:cs typeface="Tahoma"/>
                <a:sym typeface="Tahoma"/>
              </a:rPr>
              <a:t>Http Request를 선택한다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2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get 방식 호출</a:t>
            </a:r>
            <a:endParaRPr/>
          </a:p>
        </p:txBody>
      </p:sp>
      <p:pic>
        <p:nvPicPr>
          <p:cNvPr id="1839" name="Google Shape;1839;p251"/>
          <p:cNvPicPr preferRelativeResize="0">
            <a:picLocks noGrp="1"/>
          </p:cNvPicPr>
          <p:nvPr>
            <p:ph type="body" idx="1"/>
          </p:nvPr>
        </p:nvPicPr>
        <p:blipFill rotWithShape="1">
          <a:blip r:embed="rId3">
            <a:alphaModFix/>
          </a:blip>
          <a:srcRect/>
          <a:stretch/>
        </p:blipFill>
        <p:spPr>
          <a:xfrm>
            <a:off x="250825" y="1352550"/>
            <a:ext cx="8642350" cy="4945062"/>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2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 방식 호출</a:t>
            </a:r>
            <a:endParaRPr/>
          </a:p>
        </p:txBody>
      </p:sp>
      <p:pic>
        <p:nvPicPr>
          <p:cNvPr id="1845" name="Google Shape;1845;p252"/>
          <p:cNvPicPr preferRelativeResize="0">
            <a:picLocks noGrp="1"/>
          </p:cNvPicPr>
          <p:nvPr>
            <p:ph type="body" idx="1"/>
          </p:nvPr>
        </p:nvPicPr>
        <p:blipFill rotWithShape="1">
          <a:blip r:embed="rId3">
            <a:alphaModFix/>
          </a:blip>
          <a:srcRect/>
          <a:stretch/>
        </p:blipFill>
        <p:spPr>
          <a:xfrm>
            <a:off x="827087" y="1411287"/>
            <a:ext cx="6985000" cy="482917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2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postman 에러발생시 처리</a:t>
            </a:r>
            <a:endParaRPr/>
          </a:p>
        </p:txBody>
      </p:sp>
      <p:sp>
        <p:nvSpPr>
          <p:cNvPr id="1851" name="Google Shape;1851;p25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로컬호스트 url작동 안될때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852" name="Google Shape;1852;p253"/>
          <p:cNvPicPr preferRelativeResize="0"/>
          <p:nvPr/>
        </p:nvPicPr>
        <p:blipFill rotWithShape="1">
          <a:blip r:embed="rId3">
            <a:alphaModFix/>
          </a:blip>
          <a:srcRect l="27611" r="17948" b="54715"/>
          <a:stretch/>
        </p:blipFill>
        <p:spPr>
          <a:xfrm>
            <a:off x="1763712" y="2997200"/>
            <a:ext cx="6337300" cy="2808287"/>
          </a:xfrm>
          <a:prstGeom prst="rect">
            <a:avLst/>
          </a:prstGeom>
          <a:noFill/>
          <a:ln>
            <a:noFill/>
          </a:ln>
        </p:spPr>
      </p:pic>
      <p:sp>
        <p:nvSpPr>
          <p:cNvPr id="1853" name="Google Shape;1853;p253"/>
          <p:cNvSpPr/>
          <p:nvPr/>
        </p:nvSpPr>
        <p:spPr>
          <a:xfrm>
            <a:off x="6011862" y="3187700"/>
            <a:ext cx="612775" cy="647700"/>
          </a:xfrm>
          <a:prstGeom prst="ellipse">
            <a:avLst/>
          </a:prstGeom>
          <a:noFill/>
          <a:ln w="28575" cap="flat" cmpd="sng">
            <a:solidFill>
              <a:srgbClr val="9933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cxnSp>
        <p:nvCxnSpPr>
          <p:cNvPr id="1854" name="Google Shape;1854;p253"/>
          <p:cNvCxnSpPr/>
          <p:nvPr/>
        </p:nvCxnSpPr>
        <p:spPr>
          <a:xfrm flipH="1">
            <a:off x="6318250" y="2420937"/>
            <a:ext cx="306387" cy="766762"/>
          </a:xfrm>
          <a:prstGeom prst="straightConnector1">
            <a:avLst/>
          </a:prstGeom>
          <a:solidFill>
            <a:srgbClr val="FFCC00"/>
          </a:solidFill>
          <a:ln w="28575" cap="flat" cmpd="sng">
            <a:solidFill>
              <a:srgbClr val="CC0000"/>
            </a:solidFill>
            <a:prstDash val="solid"/>
            <a:miter lim="800000"/>
            <a:headEnd type="none" w="med" len="med"/>
            <a:tailEnd type="triangle" w="med" len="med"/>
          </a:ln>
        </p:spPr>
      </p:cxnSp>
      <p:sp>
        <p:nvSpPr>
          <p:cNvPr id="1855" name="Google Shape;1855;p253"/>
          <p:cNvSpPr txBox="1"/>
          <p:nvPr/>
        </p:nvSpPr>
        <p:spPr>
          <a:xfrm>
            <a:off x="6588125" y="1873250"/>
            <a:ext cx="1728787" cy="5857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Tahoma"/>
              <a:buNone/>
            </a:pPr>
            <a:r>
              <a:rPr lang="en-US" sz="1600" b="0" i="0" u="none">
                <a:solidFill>
                  <a:schemeClr val="dk1"/>
                </a:solidFill>
                <a:latin typeface="Tahoma"/>
                <a:ea typeface="Tahoma"/>
                <a:cs typeface="Tahoma"/>
                <a:sym typeface="Tahoma"/>
              </a:rPr>
              <a:t>톱니바퀴를 누른다</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p2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postman 에러발생시 처리</a:t>
            </a:r>
            <a:endParaRPr/>
          </a:p>
        </p:txBody>
      </p:sp>
      <p:pic>
        <p:nvPicPr>
          <p:cNvPr id="1861" name="Google Shape;1861;p254"/>
          <p:cNvPicPr preferRelativeResize="0">
            <a:picLocks noGrp="1"/>
          </p:cNvPicPr>
          <p:nvPr>
            <p:ph type="body" idx="1"/>
          </p:nvPr>
        </p:nvPicPr>
        <p:blipFill rotWithShape="1">
          <a:blip r:embed="rId3">
            <a:alphaModFix/>
          </a:blip>
          <a:srcRect/>
          <a:stretch/>
        </p:blipFill>
        <p:spPr>
          <a:xfrm>
            <a:off x="422275" y="1196975"/>
            <a:ext cx="8299450" cy="5256212"/>
          </a:xfrm>
          <a:prstGeom prst="rect">
            <a:avLst/>
          </a:prstGeom>
          <a:noFill/>
          <a:ln>
            <a:noFill/>
          </a:ln>
        </p:spPr>
      </p:pic>
      <p:sp>
        <p:nvSpPr>
          <p:cNvPr id="1862" name="Google Shape;1862;p254"/>
          <p:cNvSpPr txBox="1"/>
          <p:nvPr/>
        </p:nvSpPr>
        <p:spPr>
          <a:xfrm>
            <a:off x="3132137" y="4005262"/>
            <a:ext cx="792162" cy="360362"/>
          </a:xfrm>
          <a:prstGeom prst="rect">
            <a:avLst/>
          </a:prstGeom>
          <a:noFill/>
          <a:ln w="28575"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1863" name="Google Shape;1863;p254"/>
          <p:cNvSpPr txBox="1"/>
          <p:nvPr/>
        </p:nvSpPr>
        <p:spPr>
          <a:xfrm>
            <a:off x="2555875" y="3205162"/>
            <a:ext cx="3240087" cy="460375"/>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ahoma"/>
              <a:buNone/>
            </a:pPr>
            <a:r>
              <a:rPr lang="en-US" sz="2400" b="0" i="0" u="none">
                <a:solidFill>
                  <a:schemeClr val="dk1"/>
                </a:solidFill>
                <a:latin typeface="Tahoma"/>
                <a:ea typeface="Tahoma"/>
                <a:cs typeface="Tahoma"/>
                <a:sym typeface="Tahoma"/>
              </a:rPr>
              <a:t>SSL 을 off 시킨다</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sp>
        <p:nvSpPr>
          <p:cNvPr id="230" name="Google Shape;230;p2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이런 제약사항은 사용자의 보안을 위해 만들어졌습니다. http://anysite.com에서 받아온 페이지가 http://gmail.com에서 받아온 페이지 상의 정보에 접근해 중요한 개인정보를 훔치는 걸 막기 위함 입니다.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자바스크립트를 이용하면 페이지를 생성한 서버와 쉽게 정보를 주고받을 수 있습니다. 하지만 타 사이트나 도메인에서 데이터를 받아오는 건 불가능합니다. 가능하다 할지라도 원격 서버에서 명확히 승인을 해줘야 합니다(HTTP 헤더 등을 이용). 이 역시 보안을 위해 만들어진 제약 사항입니다.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A1E4B25-4694-EE50-A55F-DA2F586D4CD6}"/>
              </a:ext>
            </a:extLst>
          </p:cNvPr>
          <p:cNvSpPr>
            <a:spLocks noGrp="1"/>
          </p:cNvSpPr>
          <p:nvPr>
            <p:ph type="title"/>
          </p:nvPr>
        </p:nvSpPr>
        <p:spPr/>
        <p:txBody>
          <a:bodyPr/>
          <a:lstStyle/>
          <a:p>
            <a:r>
              <a:rPr lang="en-US" altLang="ko-KR"/>
              <a:t>post</a:t>
            </a:r>
            <a:r>
              <a:rPr lang="ko-KR" altLang="en-US"/>
              <a:t>맨 사용법</a:t>
            </a:r>
          </a:p>
        </p:txBody>
      </p:sp>
      <p:sp>
        <p:nvSpPr>
          <p:cNvPr id="3" name="텍스트 개체 틀 2">
            <a:extLst>
              <a:ext uri="{FF2B5EF4-FFF2-40B4-BE49-F238E27FC236}">
                <a16:creationId xmlns:a16="http://schemas.microsoft.com/office/drawing/2014/main" id="{00639E0E-5EF7-565F-FD3C-09B933752700}"/>
              </a:ext>
            </a:extLst>
          </p:cNvPr>
          <p:cNvSpPr>
            <a:spLocks noGrp="1"/>
          </p:cNvSpPr>
          <p:nvPr>
            <p:ph type="body" idx="1"/>
          </p:nvPr>
        </p:nvSpPr>
        <p:spPr/>
        <p:txBody>
          <a:bodyPr/>
          <a:lstStyle/>
          <a:p>
            <a:r>
              <a:rPr lang="en-US" altLang="ko-KR" dirty="0"/>
              <a:t>get - header</a:t>
            </a:r>
            <a:r>
              <a:rPr lang="ko-KR" altLang="en-US" dirty="0"/>
              <a:t>만 </a:t>
            </a:r>
            <a:r>
              <a:rPr lang="ko-KR" altLang="en-US" dirty="0" err="1"/>
              <a:t>넘어감</a:t>
            </a:r>
            <a:r>
              <a:rPr lang="ko-KR" altLang="en-US" dirty="0"/>
              <a:t> </a:t>
            </a:r>
            <a:r>
              <a:rPr lang="en-US" altLang="ko-KR" dirty="0"/>
              <a:t>, params</a:t>
            </a:r>
            <a:r>
              <a:rPr lang="ko-KR" altLang="en-US" dirty="0"/>
              <a:t>에 키를 추가한다</a:t>
            </a:r>
            <a:r>
              <a:rPr lang="en-US" altLang="ko-KR" dirty="0"/>
              <a:t>. </a:t>
            </a:r>
          </a:p>
          <a:p>
            <a:endParaRPr lang="en-US" altLang="ko-KR" dirty="0"/>
          </a:p>
          <a:p>
            <a:r>
              <a:rPr lang="en-US" altLang="ko-KR" dirty="0"/>
              <a:t>post - </a:t>
            </a:r>
            <a:r>
              <a:rPr lang="ko-KR" altLang="en-US" dirty="0"/>
              <a:t>부가적인 정보는 </a:t>
            </a:r>
            <a:r>
              <a:rPr lang="en-US" altLang="ko-KR" dirty="0"/>
              <a:t>body</a:t>
            </a:r>
            <a:r>
              <a:rPr lang="ko-KR" altLang="en-US" dirty="0"/>
              <a:t>에 보낸다</a:t>
            </a:r>
            <a:r>
              <a:rPr lang="en-US" altLang="ko-KR" dirty="0"/>
              <a:t>. </a:t>
            </a:r>
          </a:p>
          <a:p>
            <a:pPr marL="114300" indent="0">
              <a:buNone/>
            </a:pPr>
            <a:r>
              <a:rPr lang="en-US" altLang="ko-KR" dirty="0"/>
              <a:t>       1) form-data </a:t>
            </a:r>
            <a:r>
              <a:rPr lang="ko-KR" altLang="en-US" dirty="0"/>
              <a:t>파일전송시 </a:t>
            </a:r>
            <a:r>
              <a:rPr lang="en-US" altLang="ko-KR" dirty="0"/>
              <a:t>, form </a:t>
            </a:r>
            <a:r>
              <a:rPr lang="en-US" altLang="ko-KR" dirty="0" err="1"/>
              <a:t>enctype</a:t>
            </a:r>
            <a:r>
              <a:rPr lang="en-US" altLang="ko-KR" dirty="0"/>
              <a:t>="multipart/form-data"</a:t>
            </a:r>
          </a:p>
          <a:p>
            <a:pPr marL="114300" indent="0">
              <a:buNone/>
            </a:pPr>
            <a:r>
              <a:rPr lang="en-US" altLang="ko-KR" dirty="0"/>
              <a:t>           </a:t>
            </a:r>
            <a:r>
              <a:rPr lang="ko-KR" altLang="en-US" dirty="0"/>
              <a:t>파일전송 테스트 가능 </a:t>
            </a:r>
          </a:p>
          <a:p>
            <a:pPr marL="114300" indent="0">
              <a:buNone/>
            </a:pPr>
            <a:endParaRPr lang="ko-KR" altLang="en-US" dirty="0"/>
          </a:p>
          <a:p>
            <a:pPr marL="114300" indent="0">
              <a:buNone/>
            </a:pPr>
            <a:r>
              <a:rPr lang="ko-KR" altLang="en-US" dirty="0"/>
              <a:t>       </a:t>
            </a:r>
            <a:r>
              <a:rPr lang="en-US" altLang="ko-KR" dirty="0"/>
              <a:t>2) xxx-form-</a:t>
            </a:r>
            <a:r>
              <a:rPr lang="en-US" altLang="ko-KR" dirty="0" err="1"/>
              <a:t>url_encoded</a:t>
            </a:r>
            <a:r>
              <a:rPr lang="en-US" altLang="ko-KR" dirty="0"/>
              <a:t> </a:t>
            </a:r>
            <a:r>
              <a:rPr lang="ko-KR" altLang="en-US" dirty="0"/>
              <a:t>는 일반적인 </a:t>
            </a:r>
            <a:r>
              <a:rPr lang="en-US" altLang="ko-KR" dirty="0"/>
              <a:t>post</a:t>
            </a:r>
            <a:r>
              <a:rPr lang="ko-KR" altLang="en-US" dirty="0" err="1"/>
              <a:t>일때</a:t>
            </a:r>
            <a:endParaRPr lang="ko-KR" altLang="en-US" dirty="0"/>
          </a:p>
          <a:p>
            <a:pPr marL="114300" indent="0">
              <a:buNone/>
            </a:pPr>
            <a:endParaRPr lang="ko-KR" altLang="en-US" dirty="0"/>
          </a:p>
          <a:p>
            <a:pPr marL="114300" indent="0">
              <a:buNone/>
            </a:pPr>
            <a:r>
              <a:rPr lang="ko-KR" altLang="en-US" dirty="0"/>
              <a:t>       </a:t>
            </a:r>
            <a:r>
              <a:rPr lang="en-US" altLang="ko-KR" dirty="0"/>
              <a:t>3) </a:t>
            </a:r>
          </a:p>
          <a:p>
            <a:pPr marL="114300" indent="0">
              <a:buNone/>
            </a:pPr>
            <a:r>
              <a:rPr lang="en-US" altLang="ko-KR" dirty="0"/>
              <a:t>       Ajax</a:t>
            </a:r>
            <a:r>
              <a:rPr lang="ko-KR" altLang="en-US" dirty="0"/>
              <a:t>에서 데이터를 </a:t>
            </a:r>
            <a:r>
              <a:rPr lang="en-US" altLang="ko-KR" dirty="0"/>
              <a:t>JSON</a:t>
            </a:r>
            <a:r>
              <a:rPr lang="ko-KR" altLang="en-US" dirty="0"/>
              <a:t>형태로 보내면 </a:t>
            </a:r>
            <a:r>
              <a:rPr lang="en-US" altLang="ko-KR" dirty="0"/>
              <a:t>raw </a:t>
            </a:r>
            <a:r>
              <a:rPr lang="ko-KR" altLang="en-US" dirty="0"/>
              <a:t>맨 우측을 보면 </a:t>
            </a:r>
            <a:r>
              <a:rPr lang="en-US" altLang="ko-KR" dirty="0"/>
              <a:t>Text</a:t>
            </a:r>
            <a:r>
              <a:rPr lang="ko-KR" altLang="en-US" dirty="0"/>
              <a:t> </a:t>
            </a:r>
          </a:p>
          <a:p>
            <a:pPr marL="114300" indent="0">
              <a:buNone/>
            </a:pPr>
            <a:r>
              <a:rPr lang="ko-KR" altLang="en-US" dirty="0"/>
              <a:t>       </a:t>
            </a:r>
            <a:r>
              <a:rPr lang="en-US" altLang="ko-KR" dirty="0"/>
              <a:t>JSON</a:t>
            </a:r>
            <a:r>
              <a:rPr lang="ko-KR" altLang="en-US" dirty="0"/>
              <a:t>으로 바꿔서 보내야 한다 </a:t>
            </a:r>
            <a:r>
              <a:rPr lang="en-US" altLang="ko-KR" dirty="0"/>
              <a:t>(</a:t>
            </a:r>
            <a:r>
              <a:rPr lang="en-US" altLang="ko-KR" dirty="0" err="1"/>
              <a:t>axios:ajax</a:t>
            </a:r>
            <a:r>
              <a:rPr lang="ko-KR" altLang="en-US" dirty="0"/>
              <a:t>라이브러리</a:t>
            </a:r>
            <a:r>
              <a:rPr lang="en-US" altLang="ko-KR" dirty="0"/>
              <a:t>, </a:t>
            </a:r>
            <a:r>
              <a:rPr lang="en-US" altLang="ko-KR" dirty="0" err="1"/>
              <a:t>javascript</a:t>
            </a:r>
            <a:r>
              <a:rPr lang="ko-KR" altLang="en-US" dirty="0"/>
              <a:t>의 </a:t>
            </a:r>
            <a:r>
              <a:rPr lang="en-US" altLang="ko-KR" dirty="0"/>
              <a:t>fetch)</a:t>
            </a:r>
          </a:p>
          <a:p>
            <a:pPr marL="114300" indent="0">
              <a:buNone/>
            </a:pPr>
            <a:r>
              <a:rPr lang="en-US" altLang="ko-KR" dirty="0"/>
              <a:t>      </a:t>
            </a:r>
            <a:endParaRPr lang="ko-KR" altLang="en-US" dirty="0"/>
          </a:p>
        </p:txBody>
      </p:sp>
    </p:spTree>
    <p:extLst>
      <p:ext uri="{BB962C8B-B14F-4D97-AF65-F5344CB8AC3E}">
        <p14:creationId xmlns:p14="http://schemas.microsoft.com/office/powerpoint/2010/main" val="322757208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2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69" name="Google Shape;1869;p255"/>
          <p:cNvPicPr preferRelativeResize="0">
            <a:picLocks noGrp="1"/>
          </p:cNvPicPr>
          <p:nvPr>
            <p:ph type="body" idx="1"/>
          </p:nvPr>
        </p:nvPicPr>
        <p:blipFill rotWithShape="1">
          <a:blip r:embed="rId3">
            <a:alphaModFix/>
          </a:blip>
          <a:srcRect/>
          <a:stretch/>
        </p:blipFill>
        <p:spPr>
          <a:xfrm>
            <a:off x="1089025" y="1196975"/>
            <a:ext cx="6965950" cy="5256212"/>
          </a:xfrm>
          <a:prstGeom prst="rect">
            <a:avLst/>
          </a:prstGeom>
          <a:noFill/>
          <a:ln>
            <a:noFill/>
          </a:ln>
        </p:spPr>
      </p:pic>
      <p:sp>
        <p:nvSpPr>
          <p:cNvPr id="1870" name="Google Shape;1870;p255"/>
          <p:cNvSpPr txBox="1"/>
          <p:nvPr/>
        </p:nvSpPr>
        <p:spPr>
          <a:xfrm>
            <a:off x="971550" y="1989137"/>
            <a:ext cx="3313112" cy="2873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2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76" name="Google Shape;1876;p256"/>
          <p:cNvPicPr preferRelativeResize="0">
            <a:picLocks noGrp="1"/>
          </p:cNvPicPr>
          <p:nvPr>
            <p:ph type="body" idx="1"/>
          </p:nvPr>
        </p:nvPicPr>
        <p:blipFill rotWithShape="1">
          <a:blip r:embed="rId3">
            <a:alphaModFix/>
          </a:blip>
          <a:srcRect/>
          <a:stretch/>
        </p:blipFill>
        <p:spPr>
          <a:xfrm>
            <a:off x="1258887" y="1196975"/>
            <a:ext cx="6626225" cy="5256212"/>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82" name="Google Shape;1882;p257"/>
          <p:cNvPicPr preferRelativeResize="0">
            <a:picLocks noGrp="1"/>
          </p:cNvPicPr>
          <p:nvPr>
            <p:ph type="body" idx="1"/>
          </p:nvPr>
        </p:nvPicPr>
        <p:blipFill rotWithShape="1">
          <a:blip r:embed="rId3">
            <a:alphaModFix/>
          </a:blip>
          <a:srcRect/>
          <a:stretch/>
        </p:blipFill>
        <p:spPr>
          <a:xfrm>
            <a:off x="990600" y="1319212"/>
            <a:ext cx="7162800" cy="501015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서버3.js</a:t>
            </a:r>
            <a:endParaRPr/>
          </a:p>
        </p:txBody>
      </p:sp>
      <p:pic>
        <p:nvPicPr>
          <p:cNvPr id="1888" name="Google Shape;1888;p258"/>
          <p:cNvPicPr preferRelativeResize="0">
            <a:picLocks noGrp="1"/>
          </p:cNvPicPr>
          <p:nvPr>
            <p:ph type="body" idx="1"/>
          </p:nvPr>
        </p:nvPicPr>
        <p:blipFill rotWithShape="1">
          <a:blip r:embed="rId3">
            <a:alphaModFix/>
          </a:blip>
          <a:srcRect/>
          <a:stretch/>
        </p:blipFill>
        <p:spPr>
          <a:xfrm>
            <a:off x="1042987" y="1443037"/>
            <a:ext cx="7058025" cy="47625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2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html/index.html</a:t>
            </a:r>
            <a:endParaRPr/>
          </a:p>
        </p:txBody>
      </p:sp>
      <p:pic>
        <p:nvPicPr>
          <p:cNvPr id="1894" name="Google Shape;1894;p259"/>
          <p:cNvPicPr preferRelativeResize="0">
            <a:picLocks noGrp="1"/>
          </p:cNvPicPr>
          <p:nvPr>
            <p:ph type="body" idx="1"/>
          </p:nvPr>
        </p:nvPicPr>
        <p:blipFill rotWithShape="1">
          <a:blip r:embed="rId3">
            <a:alphaModFix/>
          </a:blip>
          <a:srcRect/>
          <a:stretch/>
        </p:blipFill>
        <p:spPr>
          <a:xfrm>
            <a:off x="1462087" y="1484312"/>
            <a:ext cx="6000750" cy="43053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26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테스트</a:t>
            </a:r>
            <a:endParaRPr/>
          </a:p>
        </p:txBody>
      </p:sp>
      <p:sp>
        <p:nvSpPr>
          <p:cNvPr id="1900" name="Google Shape;1900;p26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 server3.js</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http://127.0.0.1:4000/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262626"/>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4">
                  <a:extLst>
                    <a:ext uri="{A12FA001-AC4F-418D-AE19-62706E023703}">
                      <ahyp:hlinkClr xmlns:ahyp="http://schemas.microsoft.com/office/drawing/2018/hyperlinkcolor" val="tx"/>
                    </a:ext>
                  </a:extLst>
                </a:hlinkClick>
              </a:rPr>
              <a:t>http://127.0.0.1:4000/test?name=홍길동&amp;age=27</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262626"/>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5">
                  <a:extLst>
                    <a:ext uri="{A12FA001-AC4F-418D-AE19-62706E023703}">
                      <ahyp:hlinkClr xmlns:ahyp="http://schemas.microsoft.com/office/drawing/2018/hyperlinkcolor" val="tx"/>
                    </a:ext>
                  </a:extLst>
                </a:hlinkClick>
              </a:rPr>
              <a:t>http://127.0.0.1:4001</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262626"/>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262626"/>
              </a:buClr>
              <a:buSzPts val="1800"/>
              <a:buFont typeface="Tahoma"/>
              <a:buChar char="•"/>
            </a:pPr>
            <a:r>
              <a:rPr lang="en-US" sz="1800" b="0" i="0" u="sng">
                <a:solidFill>
                  <a:srgbClr val="262626"/>
                </a:solidFill>
                <a:latin typeface="Tahoma"/>
                <a:ea typeface="Tahoma"/>
                <a:cs typeface="Tahoma"/>
                <a:sym typeface="Tahoma"/>
                <a:hlinkClick r:id="rId6">
                  <a:extLst>
                    <a:ext uri="{A12FA001-AC4F-418D-AE19-62706E023703}">
                      <ahyp:hlinkClr xmlns:ahyp="http://schemas.microsoft.com/office/drawing/2018/hyperlinkcolor" val="tx"/>
                    </a:ext>
                  </a:extLst>
                </a:hlinkClick>
              </a:rPr>
              <a:t>http://127.0.0.1:4002</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2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dirty="0">
                <a:solidFill>
                  <a:srgbClr val="003366"/>
                </a:solidFill>
                <a:latin typeface="Tahoma"/>
                <a:ea typeface="Tahoma"/>
                <a:cs typeface="Tahoma"/>
                <a:sym typeface="Tahoma"/>
              </a:rPr>
              <a:t>서버4.js  (</a:t>
            </a:r>
            <a:r>
              <a:rPr lang="en-US" sz="3200" b="1" i="0" u="none" dirty="0" err="1">
                <a:solidFill>
                  <a:srgbClr val="003366"/>
                </a:solidFill>
                <a:latin typeface="Tahoma"/>
                <a:ea typeface="Tahoma"/>
                <a:cs typeface="Tahoma"/>
                <a:sym typeface="Tahoma"/>
              </a:rPr>
              <a:t>ejs</a:t>
            </a:r>
            <a:r>
              <a:rPr lang="en-US" sz="3200" b="1" i="0" u="none" dirty="0">
                <a:solidFill>
                  <a:srgbClr val="003366"/>
                </a:solidFill>
                <a:latin typeface="Tahoma"/>
                <a:ea typeface="Tahoma"/>
                <a:cs typeface="Tahoma"/>
                <a:sym typeface="Tahoma"/>
              </a:rPr>
              <a:t> </a:t>
            </a:r>
            <a:r>
              <a:rPr lang="en-US" sz="3200" b="1" i="0" u="none" dirty="0" err="1">
                <a:solidFill>
                  <a:srgbClr val="003366"/>
                </a:solidFill>
                <a:latin typeface="Tahoma"/>
                <a:ea typeface="Tahoma"/>
                <a:cs typeface="Tahoma"/>
                <a:sym typeface="Tahoma"/>
              </a:rPr>
              <a:t>엔진을</a:t>
            </a:r>
            <a:r>
              <a:rPr lang="en-US" sz="3200" b="1" i="0" u="none" dirty="0">
                <a:solidFill>
                  <a:srgbClr val="003366"/>
                </a:solidFill>
                <a:latin typeface="Tahoma"/>
                <a:ea typeface="Tahoma"/>
                <a:cs typeface="Tahoma"/>
                <a:sym typeface="Tahoma"/>
              </a:rPr>
              <a:t> </a:t>
            </a:r>
            <a:r>
              <a:rPr lang="en-US" sz="3200" b="1" i="0" u="none" dirty="0" err="1">
                <a:solidFill>
                  <a:srgbClr val="003366"/>
                </a:solidFill>
                <a:latin typeface="Tahoma"/>
                <a:ea typeface="Tahoma"/>
                <a:cs typeface="Tahoma"/>
                <a:sym typeface="Tahoma"/>
              </a:rPr>
              <a:t>이용한</a:t>
            </a:r>
            <a:r>
              <a:rPr lang="en-US" sz="3200" b="1" i="0" u="none" dirty="0">
                <a:solidFill>
                  <a:srgbClr val="003366"/>
                </a:solidFill>
                <a:latin typeface="Tahoma"/>
                <a:ea typeface="Tahoma"/>
                <a:cs typeface="Tahoma"/>
                <a:sym typeface="Tahoma"/>
              </a:rPr>
              <a:t> </a:t>
            </a:r>
            <a:r>
              <a:rPr lang="en-US" sz="3200" b="1" i="0" u="none" dirty="0" err="1">
                <a:solidFill>
                  <a:srgbClr val="003366"/>
                </a:solidFill>
                <a:latin typeface="Tahoma"/>
                <a:ea typeface="Tahoma"/>
                <a:cs typeface="Tahoma"/>
                <a:sym typeface="Tahoma"/>
              </a:rPr>
              <a:t>렌더링</a:t>
            </a:r>
            <a:r>
              <a:rPr lang="en-US" sz="3200" b="1" i="0" u="none" dirty="0">
                <a:solidFill>
                  <a:srgbClr val="003366"/>
                </a:solidFill>
                <a:latin typeface="Tahoma"/>
                <a:ea typeface="Tahoma"/>
                <a:cs typeface="Tahoma"/>
                <a:sym typeface="Tahoma"/>
              </a:rPr>
              <a:t>)</a:t>
            </a:r>
            <a:endParaRPr dirty="0"/>
          </a:p>
        </p:txBody>
      </p:sp>
      <p:pic>
        <p:nvPicPr>
          <p:cNvPr id="1906" name="Google Shape;1906;p261"/>
          <p:cNvPicPr preferRelativeResize="0">
            <a:picLocks noGrp="1"/>
          </p:cNvPicPr>
          <p:nvPr>
            <p:ph type="body" idx="1"/>
          </p:nvPr>
        </p:nvPicPr>
        <p:blipFill rotWithShape="1">
          <a:blip r:embed="rId3">
            <a:alphaModFix/>
          </a:blip>
          <a:srcRect/>
          <a:stretch/>
        </p:blipFill>
        <p:spPr>
          <a:xfrm>
            <a:off x="1095375" y="1262062"/>
            <a:ext cx="6953250" cy="5124450"/>
          </a:xfrm>
          <a:prstGeom prst="rect">
            <a:avLst/>
          </a:prstGeom>
          <a:noFill/>
          <a:ln>
            <a:noFill/>
          </a:ln>
        </p:spPr>
      </p:pic>
      <p:sp>
        <p:nvSpPr>
          <p:cNvPr id="1907" name="Google Shape;1907;p261"/>
          <p:cNvSpPr txBox="1"/>
          <p:nvPr/>
        </p:nvSpPr>
        <p:spPr>
          <a:xfrm>
            <a:off x="4067175" y="1270000"/>
            <a:ext cx="432117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99"/>
              </a:buClr>
              <a:buSzPts val="1800"/>
              <a:buFont typeface="Tahoma"/>
              <a:buNone/>
            </a:pPr>
            <a:r>
              <a:rPr lang="en-US" sz="1800" b="0" i="0" u="none">
                <a:solidFill>
                  <a:srgbClr val="333399"/>
                </a:solidFill>
                <a:latin typeface="Tahoma"/>
                <a:ea typeface="Tahoma"/>
                <a:cs typeface="Tahoma"/>
                <a:sym typeface="Tahoma"/>
              </a:rPr>
              <a:t>ejs 엔진을 해당 폴더에 설치한다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실행결과</a:t>
            </a:r>
            <a:endParaRPr/>
          </a:p>
        </p:txBody>
      </p:sp>
      <p:pic>
        <p:nvPicPr>
          <p:cNvPr id="1913" name="Google Shape;1913;p262"/>
          <p:cNvPicPr preferRelativeResize="0">
            <a:picLocks noGrp="1"/>
          </p:cNvPicPr>
          <p:nvPr>
            <p:ph type="body" idx="1"/>
          </p:nvPr>
        </p:nvPicPr>
        <p:blipFill rotWithShape="1">
          <a:blip r:embed="rId3">
            <a:alphaModFix/>
          </a:blip>
          <a:srcRect/>
          <a:stretch/>
        </p:blipFill>
        <p:spPr>
          <a:xfrm>
            <a:off x="3419475" y="1519237"/>
            <a:ext cx="2305050" cy="46101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26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서버5.js</a:t>
            </a:r>
            <a:endParaRPr/>
          </a:p>
        </p:txBody>
      </p:sp>
      <p:pic>
        <p:nvPicPr>
          <p:cNvPr id="1919" name="Google Shape;1919;p263"/>
          <p:cNvPicPr preferRelativeResize="0">
            <a:picLocks noGrp="1"/>
          </p:cNvPicPr>
          <p:nvPr>
            <p:ph type="body" idx="1"/>
          </p:nvPr>
        </p:nvPicPr>
        <p:blipFill rotWithShape="1">
          <a:blip r:embed="rId3">
            <a:alphaModFix/>
          </a:blip>
          <a:srcRect/>
          <a:stretch/>
        </p:blipFill>
        <p:spPr>
          <a:xfrm>
            <a:off x="1423987" y="1196975"/>
            <a:ext cx="6296025" cy="52562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브라우저에서 할 수 없는 일</a:t>
            </a:r>
            <a:endParaRPr/>
          </a:p>
        </p:txBody>
      </p:sp>
      <p:pic>
        <p:nvPicPr>
          <p:cNvPr id="236" name="Google Shape;236;p27"/>
          <p:cNvPicPr preferRelativeResize="0">
            <a:picLocks noGrp="1"/>
          </p:cNvPicPr>
          <p:nvPr>
            <p:ph type="body" idx="1"/>
          </p:nvPr>
        </p:nvPicPr>
        <p:blipFill rotWithShape="1">
          <a:blip r:embed="rId3">
            <a:alphaModFix/>
          </a:blip>
          <a:srcRect/>
          <a:stretch/>
        </p:blipFill>
        <p:spPr>
          <a:xfrm>
            <a:off x="1936750" y="1760537"/>
            <a:ext cx="5270500" cy="3729037"/>
          </a:xfrm>
          <a:prstGeom prst="rect">
            <a:avLst/>
          </a:prstGeom>
          <a:noFill/>
          <a:ln>
            <a:noFill/>
          </a:ln>
        </p:spPr>
      </p:pic>
      <p:sp>
        <p:nvSpPr>
          <p:cNvPr id="237" name="Google Shape;237;p2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27</a:t>
            </a:fld>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26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test2.html</a:t>
            </a:r>
            <a:endParaRPr/>
          </a:p>
        </p:txBody>
      </p:sp>
      <p:pic>
        <p:nvPicPr>
          <p:cNvPr id="1925" name="Google Shape;1925;p264"/>
          <p:cNvPicPr preferRelativeResize="0">
            <a:picLocks noGrp="1"/>
          </p:cNvPicPr>
          <p:nvPr>
            <p:ph type="body" idx="1"/>
          </p:nvPr>
        </p:nvPicPr>
        <p:blipFill rotWithShape="1">
          <a:blip r:embed="rId3">
            <a:alphaModFix/>
          </a:blip>
          <a:srcRect/>
          <a:stretch/>
        </p:blipFill>
        <p:spPr>
          <a:xfrm>
            <a:off x="2181225" y="1671637"/>
            <a:ext cx="4781550" cy="430530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결과</a:t>
            </a:r>
            <a:endParaRPr/>
          </a:p>
        </p:txBody>
      </p:sp>
      <p:pic>
        <p:nvPicPr>
          <p:cNvPr id="1931" name="Google Shape;1931;p265"/>
          <p:cNvPicPr preferRelativeResize="0">
            <a:picLocks noGrp="1"/>
          </p:cNvPicPr>
          <p:nvPr>
            <p:ph type="body" idx="1"/>
          </p:nvPr>
        </p:nvPicPr>
        <p:blipFill rotWithShape="1">
          <a:blip r:embed="rId3">
            <a:alphaModFix/>
          </a:blip>
          <a:srcRect/>
          <a:stretch/>
        </p:blipFill>
        <p:spPr>
          <a:xfrm>
            <a:off x="2271712" y="1776412"/>
            <a:ext cx="4600575" cy="409575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6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서버6.js(ejs  엔진) npm install ejs </a:t>
            </a:r>
            <a:endParaRPr/>
          </a:p>
        </p:txBody>
      </p:sp>
      <p:pic>
        <p:nvPicPr>
          <p:cNvPr id="1937" name="Google Shape;1937;p266"/>
          <p:cNvPicPr preferRelativeResize="0">
            <a:picLocks noGrp="1"/>
          </p:cNvPicPr>
          <p:nvPr>
            <p:ph type="body" idx="1"/>
          </p:nvPr>
        </p:nvPicPr>
        <p:blipFill rotWithShape="1">
          <a:blip r:embed="rId3">
            <a:alphaModFix/>
          </a:blip>
          <a:srcRect/>
          <a:stretch/>
        </p:blipFill>
        <p:spPr>
          <a:xfrm>
            <a:off x="1025525" y="1196975"/>
            <a:ext cx="7092950" cy="5256212"/>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26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test3.html</a:t>
            </a:r>
            <a:endParaRPr/>
          </a:p>
        </p:txBody>
      </p:sp>
      <p:pic>
        <p:nvPicPr>
          <p:cNvPr id="1943" name="Google Shape;1943;p267"/>
          <p:cNvPicPr preferRelativeResize="0">
            <a:picLocks noGrp="1"/>
          </p:cNvPicPr>
          <p:nvPr>
            <p:ph type="body" idx="1"/>
          </p:nvPr>
        </p:nvPicPr>
        <p:blipFill rotWithShape="1">
          <a:blip r:embed="rId3">
            <a:alphaModFix/>
          </a:blip>
          <a:srcRect/>
          <a:stretch/>
        </p:blipFill>
        <p:spPr>
          <a:xfrm>
            <a:off x="755650" y="1268412"/>
            <a:ext cx="5610225" cy="1762125"/>
          </a:xfrm>
          <a:prstGeom prst="rect">
            <a:avLst/>
          </a:prstGeom>
          <a:noFill/>
          <a:ln>
            <a:noFill/>
          </a:ln>
        </p:spPr>
      </p:pic>
      <p:pic>
        <p:nvPicPr>
          <p:cNvPr id="1944" name="Google Shape;1944;p267"/>
          <p:cNvPicPr preferRelativeResize="0"/>
          <p:nvPr/>
        </p:nvPicPr>
        <p:blipFill rotWithShape="1">
          <a:blip r:embed="rId4">
            <a:alphaModFix/>
          </a:blip>
          <a:srcRect/>
          <a:stretch/>
        </p:blipFill>
        <p:spPr>
          <a:xfrm>
            <a:off x="1908175" y="3141662"/>
            <a:ext cx="2087562" cy="2617787"/>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26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서버7.js(jade  엔진) npm install jade</a:t>
            </a:r>
            <a:endParaRPr/>
          </a:p>
        </p:txBody>
      </p:sp>
      <p:pic>
        <p:nvPicPr>
          <p:cNvPr id="1950" name="Google Shape;1950;p268"/>
          <p:cNvPicPr preferRelativeResize="0">
            <a:picLocks noGrp="1"/>
          </p:cNvPicPr>
          <p:nvPr>
            <p:ph type="body" idx="1"/>
          </p:nvPr>
        </p:nvPicPr>
        <p:blipFill rotWithShape="1">
          <a:blip r:embed="rId3">
            <a:alphaModFix/>
          </a:blip>
          <a:srcRect/>
          <a:stretch/>
        </p:blipFill>
        <p:spPr>
          <a:xfrm>
            <a:off x="1317625" y="1196975"/>
            <a:ext cx="6508750" cy="5256212"/>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2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test1.jade</a:t>
            </a:r>
            <a:endParaRPr/>
          </a:p>
        </p:txBody>
      </p:sp>
      <p:pic>
        <p:nvPicPr>
          <p:cNvPr id="1956" name="Google Shape;1956;p269"/>
          <p:cNvPicPr preferRelativeResize="0">
            <a:picLocks noGrp="1"/>
          </p:cNvPicPr>
          <p:nvPr>
            <p:ph type="body" idx="1"/>
          </p:nvPr>
        </p:nvPicPr>
        <p:blipFill rotWithShape="1">
          <a:blip r:embed="rId3">
            <a:alphaModFix/>
          </a:blip>
          <a:srcRect/>
          <a:stretch/>
        </p:blipFill>
        <p:spPr>
          <a:xfrm>
            <a:off x="539750" y="1628775"/>
            <a:ext cx="7419975" cy="239077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960"/>
        <p:cNvGrpSpPr/>
        <p:nvPr/>
      </p:nvGrpSpPr>
      <p:grpSpPr>
        <a:xfrm>
          <a:off x="0" y="0"/>
          <a:ext cx="0" cy="0"/>
          <a:chOff x="0" y="0"/>
          <a:chExt cx="0" cy="0"/>
        </a:xfrm>
      </p:grpSpPr>
      <p:sp>
        <p:nvSpPr>
          <p:cNvPr id="1961" name="Google Shape;1961;p27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서버8.js(jade  엔진-값전달)</a:t>
            </a:r>
            <a:endParaRPr/>
          </a:p>
        </p:txBody>
      </p:sp>
      <p:pic>
        <p:nvPicPr>
          <p:cNvPr id="1962" name="Google Shape;1962;p270"/>
          <p:cNvPicPr preferRelativeResize="0">
            <a:picLocks noGrp="1"/>
          </p:cNvPicPr>
          <p:nvPr>
            <p:ph type="body" idx="1"/>
          </p:nvPr>
        </p:nvPicPr>
        <p:blipFill rotWithShape="1">
          <a:blip r:embed="rId3">
            <a:alphaModFix/>
          </a:blip>
          <a:srcRect/>
          <a:stretch/>
        </p:blipFill>
        <p:spPr>
          <a:xfrm>
            <a:off x="1485900" y="1196975"/>
            <a:ext cx="6172200" cy="5256212"/>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2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test2.jade</a:t>
            </a:r>
            <a:endParaRPr/>
          </a:p>
        </p:txBody>
      </p:sp>
      <p:pic>
        <p:nvPicPr>
          <p:cNvPr id="1968" name="Google Shape;1968;p271"/>
          <p:cNvPicPr preferRelativeResize="0">
            <a:picLocks noGrp="1"/>
          </p:cNvPicPr>
          <p:nvPr>
            <p:ph type="body" idx="1"/>
          </p:nvPr>
        </p:nvPicPr>
        <p:blipFill rotWithShape="1">
          <a:blip r:embed="rId3">
            <a:alphaModFix/>
          </a:blip>
          <a:srcRect/>
          <a:stretch/>
        </p:blipFill>
        <p:spPr>
          <a:xfrm>
            <a:off x="1247775" y="1982787"/>
            <a:ext cx="6648450" cy="3686175"/>
          </a:xfrm>
          <a:prstGeom prst="rect">
            <a:avLst/>
          </a:prstGeom>
          <a:noFill/>
          <a:ln>
            <a:noFill/>
          </a:ln>
        </p:spPr>
      </p:pic>
      <p:sp>
        <p:nvSpPr>
          <p:cNvPr id="1969" name="Google Shape;1969;p271"/>
          <p:cNvSpPr txBox="1"/>
          <p:nvPr/>
        </p:nvSpPr>
        <p:spPr>
          <a:xfrm>
            <a:off x="1212850" y="1250950"/>
            <a:ext cx="60960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Tahoma"/>
              <a:buNone/>
            </a:pPr>
            <a:r>
              <a:rPr lang="en-US" sz="2400" b="0" i="0" u="sng">
                <a:solidFill>
                  <a:srgbClr val="C00000"/>
                </a:solidFill>
                <a:latin typeface="Tahoma"/>
                <a:ea typeface="Tahoma"/>
                <a:cs typeface="Tahoma"/>
                <a:sym typeface="Tahoma"/>
                <a:hlinkClick r:id="rId4">
                  <a:extLst>
                    <a:ext uri="{A12FA001-AC4F-418D-AE19-62706E023703}">
                      <ahyp:hlinkClr xmlns:ahyp="http://schemas.microsoft.com/office/drawing/2018/hyperlinkcolor" val="tx"/>
                    </a:ext>
                  </a:extLst>
                </a:hlinkClick>
              </a:rPr>
              <a:t>https://html2jade.org/</a:t>
            </a:r>
            <a:r>
              <a:rPr lang="en-US" sz="2400" b="0" i="0" u="none">
                <a:solidFill>
                  <a:srgbClr val="C00000"/>
                </a:solidFill>
                <a:latin typeface="Tahoma"/>
                <a:ea typeface="Tahoma"/>
                <a:cs typeface="Tahoma"/>
                <a:sym typeface="Tahoma"/>
              </a:rPr>
              <a:t>   html을 jade로 변환</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272"/>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Express 엔진</a:t>
            </a:r>
            <a:endParaRPr/>
          </a:p>
        </p:txBody>
      </p:sp>
      <p:sp>
        <p:nvSpPr>
          <p:cNvPr id="1975" name="Google Shape;1975;p272"/>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7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express 모듈</a:t>
            </a:r>
            <a:endParaRPr/>
          </a:p>
        </p:txBody>
      </p:sp>
      <p:sp>
        <p:nvSpPr>
          <p:cNvPr id="1981" name="Google Shape;1981;p27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http://</a:t>
            </a:r>
            <a:r>
              <a:rPr lang="en-US" sz="1800" b="0" i="0" u="none" dirty="0" err="1">
                <a:solidFill>
                  <a:schemeClr val="dk1"/>
                </a:solidFill>
                <a:latin typeface="Malgun Gothic"/>
                <a:ea typeface="Malgun Gothic"/>
                <a:cs typeface="Malgun Gothic"/>
                <a:sym typeface="Malgun Gothic"/>
              </a:rPr>
              <a:t>expressjs.com</a:t>
            </a:r>
            <a:r>
              <a:rPr lang="en-US" sz="1800" b="0" i="0" u="none" dirty="0">
                <a:solidFill>
                  <a:schemeClr val="dk1"/>
                </a:solidFill>
                <a:latin typeface="Malgun Gothic"/>
                <a:ea typeface="Malgun Gothic"/>
                <a:cs typeface="Malgun Gothic"/>
                <a:sym typeface="Malgun Gothic"/>
              </a:rPr>
              <a:t>/ko/starter/</a:t>
            </a:r>
            <a:r>
              <a:rPr lang="en-US" sz="1800" b="0" i="0" u="none" dirty="0" err="1">
                <a:solidFill>
                  <a:schemeClr val="dk1"/>
                </a:solidFill>
                <a:latin typeface="Malgun Gothic"/>
                <a:ea typeface="Malgun Gothic"/>
                <a:cs typeface="Malgun Gothic"/>
                <a:sym typeface="Malgun Gothic"/>
              </a:rPr>
              <a:t>installing.html</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디렉토리</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생성후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디렉토리로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이동하자</a:t>
            </a:r>
            <a:r>
              <a:rPr lang="en-US" sz="1800" b="0" i="0" u="none" dirty="0">
                <a:solidFill>
                  <a:schemeClr val="dk1"/>
                </a:solidFill>
                <a:latin typeface="Malgun Gothic"/>
                <a:ea typeface="Malgun Gothic"/>
                <a:cs typeface="Malgun Gothic"/>
                <a:sym typeface="Malgun Gothic"/>
              </a:rPr>
              <a:t> </a:t>
            </a:r>
          </a:p>
          <a:p>
            <a:pPr marL="342900" marR="0" lvl="0" indent="-342900" algn="l" rtl="0">
              <a:lnSpc>
                <a:spcPct val="100000"/>
              </a:lnSpc>
              <a:spcBef>
                <a:spcPts val="360"/>
              </a:spcBef>
              <a:spcAft>
                <a:spcPts val="0"/>
              </a:spcAft>
              <a:buClr>
                <a:schemeClr val="dk1"/>
              </a:buClr>
              <a:buSzPts val="1800"/>
              <a:buFont typeface="Malgun Gothic"/>
              <a:buChar char="•"/>
            </a:pPr>
            <a:endParaRPr dirty="0"/>
          </a:p>
          <a:p>
            <a:pPr marL="0" marR="0" lvl="0" indent="0" algn="l" rtl="0">
              <a:lnSpc>
                <a:spcPct val="100000"/>
              </a:lnSpc>
              <a:spcBef>
                <a:spcPts val="360"/>
              </a:spcBef>
              <a:spcAft>
                <a:spcPts val="0"/>
              </a:spcAft>
              <a:buClr>
                <a:schemeClr val="dk1"/>
              </a:buClr>
              <a:buSzPts val="1800"/>
              <a:buNone/>
            </a:pPr>
            <a:r>
              <a:rPr lang="en-US" dirty="0"/>
              <a:t>c/&gt;</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mkdir</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myapp</a:t>
            </a:r>
            <a:endParaRPr dirty="0"/>
          </a:p>
          <a:p>
            <a:pPr marL="0" marR="0" lvl="0" indent="0" algn="l" rtl="0">
              <a:lnSpc>
                <a:spcPct val="100000"/>
              </a:lnSpc>
              <a:spcBef>
                <a:spcPts val="360"/>
              </a:spcBef>
              <a:spcAft>
                <a:spcPts val="0"/>
              </a:spcAft>
              <a:buClr>
                <a:schemeClr val="dk1"/>
              </a:buClr>
              <a:buSzPts val="1800"/>
              <a:buNone/>
            </a:pPr>
            <a:r>
              <a:rPr lang="en-US" altLang="ko-KR" dirty="0"/>
              <a:t>c/&gt;</a:t>
            </a:r>
            <a:r>
              <a:rPr lang="en-US" sz="1800" b="0" i="0" u="none" dirty="0">
                <a:solidFill>
                  <a:schemeClr val="dk1"/>
                </a:solidFill>
                <a:latin typeface="Malgun Gothic"/>
                <a:ea typeface="Malgun Gothic"/>
                <a:cs typeface="Malgun Gothic"/>
                <a:sym typeface="Malgun Gothic"/>
              </a:rPr>
              <a:t> cd </a:t>
            </a:r>
            <a:r>
              <a:rPr lang="en-US" sz="1800" b="0" i="0" u="none" dirty="0" err="1">
                <a:solidFill>
                  <a:schemeClr val="dk1"/>
                </a:solidFill>
                <a:latin typeface="Malgun Gothic"/>
                <a:ea typeface="Malgun Gothic"/>
                <a:cs typeface="Malgun Gothic"/>
                <a:sym typeface="Malgun Gothic"/>
              </a:rPr>
              <a:t>myapp</a:t>
            </a:r>
            <a:endParaRPr dirty="0"/>
          </a:p>
          <a:p>
            <a:pPr marL="0" marR="0" lvl="0" indent="0" algn="l" rtl="0">
              <a:lnSpc>
                <a:spcPct val="100000"/>
              </a:lnSpc>
              <a:spcBef>
                <a:spcPts val="360"/>
              </a:spcBef>
              <a:spcAft>
                <a:spcPts val="0"/>
              </a:spcAft>
              <a:buClr>
                <a:schemeClr val="dk1"/>
              </a:buClr>
              <a:buSzPts val="1800"/>
              <a:buNone/>
            </a:pPr>
            <a:r>
              <a:rPr lang="en-US" altLang="ko-KR" dirty="0"/>
              <a:t>c/&gt;</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npm</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init</a:t>
            </a:r>
            <a:endParaRPr dirty="0"/>
          </a:p>
          <a:p>
            <a:pPr marL="0" marR="0" lvl="0" indent="0" algn="l" rtl="0">
              <a:lnSpc>
                <a:spcPct val="100000"/>
              </a:lnSpc>
              <a:spcBef>
                <a:spcPts val="360"/>
              </a:spcBef>
              <a:spcAft>
                <a:spcPts val="0"/>
              </a:spcAft>
              <a:buClr>
                <a:schemeClr val="dk1"/>
              </a:buClr>
              <a:buSzPts val="1800"/>
              <a:buNone/>
            </a:pPr>
            <a:r>
              <a:rPr lang="en-US" altLang="ko-KR" dirty="0"/>
              <a:t>c/&gt;</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npm</a:t>
            </a:r>
            <a:r>
              <a:rPr lang="en-US" sz="1800" b="0" i="0" u="none" dirty="0">
                <a:solidFill>
                  <a:schemeClr val="dk1"/>
                </a:solidFill>
                <a:latin typeface="Malgun Gothic"/>
                <a:ea typeface="Malgun Gothic"/>
                <a:cs typeface="Malgun Gothic"/>
                <a:sym typeface="Malgun Gothic"/>
              </a:rPr>
              <a:t> install express --save</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--save </a:t>
            </a:r>
            <a:r>
              <a:rPr lang="en-US" sz="1800" b="0" i="0" u="none" dirty="0" err="1">
                <a:solidFill>
                  <a:schemeClr val="dk1"/>
                </a:solidFill>
                <a:latin typeface="Malgun Gothic"/>
                <a:ea typeface="Malgun Gothic"/>
                <a:cs typeface="Malgun Gothic"/>
                <a:sym typeface="Malgun Gothic"/>
              </a:rPr>
              <a:t>옵션을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통해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설치된</a:t>
            </a:r>
            <a:r>
              <a:rPr lang="en-US" sz="1800" b="0" i="0" u="none" dirty="0">
                <a:solidFill>
                  <a:schemeClr val="dk1"/>
                </a:solidFill>
                <a:latin typeface="Malgun Gothic"/>
                <a:ea typeface="Malgun Gothic"/>
                <a:cs typeface="Malgun Gothic"/>
                <a:sym typeface="Malgun Gothic"/>
              </a:rPr>
              <a:t> Node </a:t>
            </a:r>
            <a:r>
              <a:rPr lang="en-US" sz="1800" b="0" i="0" u="none" dirty="0" err="1">
                <a:solidFill>
                  <a:schemeClr val="dk1"/>
                </a:solidFill>
                <a:latin typeface="Malgun Gothic"/>
                <a:ea typeface="Malgun Gothic"/>
                <a:cs typeface="Malgun Gothic"/>
                <a:sym typeface="Malgun Gothic"/>
              </a:rPr>
              <a:t>모듈은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package.json</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파일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내의</a:t>
            </a:r>
            <a:r>
              <a:rPr lang="en-US" sz="1800" b="0" i="0" u="none" dirty="0">
                <a:solidFill>
                  <a:schemeClr val="dk1"/>
                </a:solidFill>
                <a:latin typeface="Malgun Gothic"/>
                <a:ea typeface="Malgun Gothic"/>
                <a:cs typeface="Malgun Gothic"/>
                <a:sym typeface="Malgun Gothic"/>
              </a:rPr>
              <a:t> dependencies </a:t>
            </a:r>
            <a:r>
              <a:rPr lang="en-US" sz="1800" b="0" i="0" u="none" dirty="0" err="1">
                <a:solidFill>
                  <a:schemeClr val="dk1"/>
                </a:solidFill>
                <a:latin typeface="Malgun Gothic"/>
                <a:ea typeface="Malgun Gothic"/>
                <a:cs typeface="Malgun Gothic"/>
                <a:sym typeface="Malgun Gothic"/>
              </a:rPr>
              <a:t>목록에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추가됩니다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이후</a:t>
            </a:r>
            <a:r>
              <a:rPr lang="en-US" sz="1800" b="0" i="0" u="none" dirty="0">
                <a:solidFill>
                  <a:schemeClr val="dk1"/>
                </a:solidFill>
                <a:latin typeface="Malgun Gothic"/>
                <a:ea typeface="Malgun Gothic"/>
                <a:cs typeface="Malgun Gothic"/>
                <a:sym typeface="Malgun Gothic"/>
              </a:rPr>
              <a:t> app </a:t>
            </a:r>
            <a:r>
              <a:rPr lang="en-US" sz="1800" b="0" i="0" u="none" dirty="0" err="1">
                <a:solidFill>
                  <a:schemeClr val="dk1"/>
                </a:solidFill>
                <a:latin typeface="Malgun Gothic"/>
                <a:ea typeface="Malgun Gothic"/>
                <a:cs typeface="Malgun Gothic"/>
                <a:sym typeface="Malgun Gothic"/>
              </a:rPr>
              <a:t>디렉토리에서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npm</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install을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실행하면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종속</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항목</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목록</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내의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모듈이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자동으로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설치됩니다</a:t>
            </a:r>
            <a:r>
              <a:rPr lang="en-US" sz="1800" b="0" i="0" u="none" dirty="0">
                <a:solidFill>
                  <a:schemeClr val="dk1"/>
                </a:solidFill>
                <a:latin typeface="Malgun Gothic"/>
                <a:ea typeface="Malgun Gothic"/>
                <a:cs typeface="Malgun Gothic"/>
                <a:sym typeface="Malgun Gothic"/>
              </a:rPr>
              <a:t>.</a:t>
            </a:r>
            <a:endParaRPr dirty="0"/>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자바스크립트의 장점</a:t>
            </a:r>
            <a:endParaRPr/>
          </a:p>
        </p:txBody>
      </p:sp>
      <p:sp>
        <p:nvSpPr>
          <p:cNvPr id="243" name="Google Shape;243;p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HTML/CSS와 완전히 통합할 수 있습니다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간단한 일은 간단하게 처리할 수 있게 해줍니다</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모든 주요 브라우저에서 지원하고, 기본 언어로 사용되고 있습니다. </a:t>
            </a:r>
            <a:endParaRPr/>
          </a:p>
          <a:p>
            <a:pPr marL="342900" marR="0" lvl="0" indent="-342900" algn="l" rtl="0">
              <a:lnSpc>
                <a:spcPct val="15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비동기 입출력을 이용한 서버를 작성할 수 있습니다. </a:t>
            </a:r>
            <a:endParaRPr/>
          </a:p>
          <a:p>
            <a:pPr marL="342900" marR="0" lvl="0" indent="-342900" algn="l" rtl="0">
              <a:lnSpc>
                <a:spcPct val="150000"/>
              </a:lnSpc>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244" name="Google Shape;244;p2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28</a:t>
            </a:fld>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27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express모듈</a:t>
            </a:r>
            <a:endParaRPr/>
          </a:p>
        </p:txBody>
      </p:sp>
      <p:sp>
        <p:nvSpPr>
          <p:cNvPr id="1987" name="Google Shape;1987;p27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express 모듈 - http와 비슷하지만 훨씬 사용이 간편하고 기능도 많은 외부모듈 입니다 </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express 모듈에 request 객체와 response 객체에 다양한 기능 추가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response.send : 매개변수의 자료형에 따라 적절한 형태로 응답한다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response.json : JSON 형태로 응답한다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response.jsonp : JSONP형태로 응답한다 </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response.redirect : 웹페이지 경로를 강제 이동한다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JSONP 참고자료</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JSONP란 CORS가 활성화 되기 이전의 데이터 요청 방법으로, 다른 도메인으로부터 데이터를 가져오기 위해 사용하는 방법입니다.</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자바스크립트는 서로 다른 도메인에 대한 요청을 보안상 제한하는데, 이 정책은 Same-Origin Policy, SOP라고 합니다.</a:t>
            </a:r>
            <a:endParaRPr/>
          </a:p>
          <a:p>
            <a:pPr marL="742950" marR="0" lvl="1" indent="-285750" algn="l" rtl="0">
              <a:lnSpc>
                <a:spcPct val="100000"/>
              </a:lnSpc>
              <a:spcBef>
                <a:spcPts val="280"/>
              </a:spcBef>
              <a:spcAft>
                <a:spcPts val="0"/>
              </a:spcAft>
              <a:buClr>
                <a:schemeClr val="dk1"/>
              </a:buClr>
              <a:buSzPts val="1400"/>
              <a:buFont typeface="Malgun Gothic"/>
              <a:buChar char="–"/>
            </a:pPr>
            <a:r>
              <a:rPr lang="en-US" sz="1400" b="0" i="0" u="none" strike="noStrike" cap="none">
                <a:solidFill>
                  <a:schemeClr val="dk1"/>
                </a:solidFill>
                <a:latin typeface="Malgun Gothic"/>
                <a:ea typeface="Malgun Gothic"/>
                <a:cs typeface="Malgun Gothic"/>
                <a:sym typeface="Malgun Gothic"/>
              </a:rPr>
              <a:t>SOP 정책으로 인해 생기는 이슈를 Cross-domain issue라고 하는데 JSONP는 이 이슈를 우회해서 데이터 공유를 가능하게 하였습니다.</a:t>
            </a:r>
            <a:endParaRPr/>
          </a:p>
          <a:p>
            <a:pPr marL="342900" marR="0" lvl="0" indent="-254000" algn="l" rtl="0">
              <a:spcBef>
                <a:spcPts val="280"/>
              </a:spcBef>
              <a:spcAft>
                <a:spcPts val="0"/>
              </a:spcAft>
              <a:buClr>
                <a:schemeClr val="dk1"/>
              </a:buClr>
              <a:buSzPts val="1400"/>
              <a:buFont typeface="Tahoma"/>
              <a:buNone/>
            </a:pPr>
            <a:endParaRPr sz="1400" b="0" i="0" u="none" strike="noStrike" cap="none">
              <a:solidFill>
                <a:schemeClr val="dk1"/>
              </a:solidFill>
              <a:latin typeface="Malgun Gothic"/>
              <a:ea typeface="Malgun Gothic"/>
              <a:cs typeface="Malgun Gothic"/>
              <a:sym typeface="Malgun Gothic"/>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27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외부모듈 이용하기</a:t>
            </a:r>
            <a:endParaRPr/>
          </a:p>
        </p:txBody>
      </p:sp>
      <p:pic>
        <p:nvPicPr>
          <p:cNvPr id="1993" name="Google Shape;1993;p275"/>
          <p:cNvPicPr preferRelativeResize="0"/>
          <p:nvPr/>
        </p:nvPicPr>
        <p:blipFill rotWithShape="1">
          <a:blip r:embed="rId3">
            <a:alphaModFix/>
          </a:blip>
          <a:srcRect/>
          <a:stretch/>
        </p:blipFill>
        <p:spPr>
          <a:xfrm>
            <a:off x="684212" y="1700212"/>
            <a:ext cx="3609975" cy="1276350"/>
          </a:xfrm>
          <a:prstGeom prst="rect">
            <a:avLst/>
          </a:prstGeom>
          <a:noFill/>
          <a:ln>
            <a:noFill/>
          </a:ln>
        </p:spPr>
      </p:pic>
      <p:pic>
        <p:nvPicPr>
          <p:cNvPr id="1994" name="Google Shape;1994;p275"/>
          <p:cNvPicPr preferRelativeResize="0"/>
          <p:nvPr/>
        </p:nvPicPr>
        <p:blipFill rotWithShape="1">
          <a:blip r:embed="rId4">
            <a:alphaModFix/>
          </a:blip>
          <a:srcRect/>
          <a:stretch/>
        </p:blipFill>
        <p:spPr>
          <a:xfrm>
            <a:off x="684212" y="3884612"/>
            <a:ext cx="3124200" cy="600075"/>
          </a:xfrm>
          <a:prstGeom prst="rect">
            <a:avLst/>
          </a:prstGeom>
          <a:noFill/>
          <a:ln>
            <a:noFill/>
          </a:ln>
        </p:spPr>
      </p:pic>
      <p:pic>
        <p:nvPicPr>
          <p:cNvPr id="1995" name="Google Shape;1995;p275"/>
          <p:cNvPicPr preferRelativeResize="0"/>
          <p:nvPr/>
        </p:nvPicPr>
        <p:blipFill rotWithShape="1">
          <a:blip r:embed="rId5">
            <a:alphaModFix/>
          </a:blip>
          <a:srcRect/>
          <a:stretch/>
        </p:blipFill>
        <p:spPr>
          <a:xfrm>
            <a:off x="4822825" y="1841500"/>
            <a:ext cx="3962400" cy="1276350"/>
          </a:xfrm>
          <a:prstGeom prst="rect">
            <a:avLst/>
          </a:prstGeom>
          <a:noFill/>
          <a:ln>
            <a:noFill/>
          </a:ln>
        </p:spPr>
      </p:pic>
      <p:sp>
        <p:nvSpPr>
          <p:cNvPr id="1996" name="Google Shape;1996;p275"/>
          <p:cNvSpPr txBox="1"/>
          <p:nvPr/>
        </p:nvSpPr>
        <p:spPr>
          <a:xfrm>
            <a:off x="684212" y="1358900"/>
            <a:ext cx="2879725"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a:solidFill>
                  <a:schemeClr val="dk1"/>
                </a:solidFill>
                <a:latin typeface="Tahoma"/>
                <a:ea typeface="Tahoma"/>
                <a:cs typeface="Tahoma"/>
                <a:sym typeface="Tahoma"/>
              </a:rPr>
              <a:t>custom_hello.js</a:t>
            </a:r>
            <a:endParaRPr/>
          </a:p>
        </p:txBody>
      </p:sp>
      <p:sp>
        <p:nvSpPr>
          <p:cNvPr id="1997" name="Google Shape;1997;p275"/>
          <p:cNvSpPr txBox="1"/>
          <p:nvPr/>
        </p:nvSpPr>
        <p:spPr>
          <a:xfrm>
            <a:off x="684212" y="3559175"/>
            <a:ext cx="2879725"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a:solidFill>
                  <a:schemeClr val="dk1"/>
                </a:solidFill>
                <a:latin typeface="Tahoma"/>
                <a:ea typeface="Tahoma"/>
                <a:cs typeface="Tahoma"/>
                <a:sym typeface="Tahoma"/>
              </a:rPr>
              <a:t>custom_goodby.js</a:t>
            </a:r>
            <a:endParaRPr/>
          </a:p>
        </p:txBody>
      </p:sp>
      <p:sp>
        <p:nvSpPr>
          <p:cNvPr id="1998" name="Google Shape;1998;p275"/>
          <p:cNvSpPr txBox="1"/>
          <p:nvPr/>
        </p:nvSpPr>
        <p:spPr>
          <a:xfrm>
            <a:off x="4849812" y="1423987"/>
            <a:ext cx="2881312" cy="277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0" i="0" u="none">
                <a:solidFill>
                  <a:schemeClr val="dk1"/>
                </a:solidFill>
                <a:latin typeface="Tahoma"/>
                <a:ea typeface="Tahoma"/>
                <a:cs typeface="Tahoma"/>
                <a:sym typeface="Tahoma"/>
              </a:rPr>
              <a:t>app.js</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27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app1.js(express  모듈)</a:t>
            </a:r>
            <a:endParaRPr/>
          </a:p>
        </p:txBody>
      </p:sp>
      <p:pic>
        <p:nvPicPr>
          <p:cNvPr id="2004" name="Google Shape;2004;p276"/>
          <p:cNvPicPr preferRelativeResize="0"/>
          <p:nvPr/>
        </p:nvPicPr>
        <p:blipFill rotWithShape="1">
          <a:blip r:embed="rId3">
            <a:alphaModFix/>
          </a:blip>
          <a:srcRect/>
          <a:stretch/>
        </p:blipFill>
        <p:spPr>
          <a:xfrm>
            <a:off x="323850" y="1196975"/>
            <a:ext cx="6705600" cy="37909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27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app2.js</a:t>
            </a:r>
            <a:endParaRPr/>
          </a:p>
        </p:txBody>
      </p:sp>
      <p:pic>
        <p:nvPicPr>
          <p:cNvPr id="2010" name="Google Shape;2010;p277"/>
          <p:cNvPicPr preferRelativeResize="0">
            <a:picLocks noGrp="1"/>
          </p:cNvPicPr>
          <p:nvPr>
            <p:ph type="body" idx="1"/>
          </p:nvPr>
        </p:nvPicPr>
        <p:blipFill rotWithShape="1">
          <a:blip r:embed="rId3">
            <a:alphaModFix/>
          </a:blip>
          <a:srcRect/>
          <a:stretch/>
        </p:blipFill>
        <p:spPr>
          <a:xfrm>
            <a:off x="395287" y="1268412"/>
            <a:ext cx="5816600" cy="5256212"/>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27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app3.js</a:t>
            </a:r>
            <a:endParaRPr/>
          </a:p>
        </p:txBody>
      </p:sp>
      <p:pic>
        <p:nvPicPr>
          <p:cNvPr id="2016" name="Google Shape;2016;p278"/>
          <p:cNvPicPr preferRelativeResize="0">
            <a:picLocks noGrp="1"/>
          </p:cNvPicPr>
          <p:nvPr>
            <p:ph type="body" idx="1"/>
          </p:nvPr>
        </p:nvPicPr>
        <p:blipFill rotWithShape="1">
          <a:blip r:embed="rId3">
            <a:alphaModFix/>
          </a:blip>
          <a:srcRect/>
          <a:stretch/>
        </p:blipFill>
        <p:spPr>
          <a:xfrm>
            <a:off x="876300" y="1687512"/>
            <a:ext cx="7391400" cy="4276725"/>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7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app4.js (error 페이지)</a:t>
            </a:r>
            <a:endParaRPr/>
          </a:p>
        </p:txBody>
      </p:sp>
      <p:pic>
        <p:nvPicPr>
          <p:cNvPr id="2022" name="Google Shape;2022;p279"/>
          <p:cNvPicPr preferRelativeResize="0">
            <a:picLocks noGrp="1"/>
          </p:cNvPicPr>
          <p:nvPr>
            <p:ph type="body" idx="1"/>
          </p:nvPr>
        </p:nvPicPr>
        <p:blipFill rotWithShape="1">
          <a:blip r:embed="rId3">
            <a:alphaModFix/>
          </a:blip>
          <a:srcRect/>
          <a:stretch/>
        </p:blipFill>
        <p:spPr>
          <a:xfrm>
            <a:off x="1585912" y="2306637"/>
            <a:ext cx="5972175" cy="303847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p28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app5.js (agent 정보)</a:t>
            </a:r>
            <a:endParaRPr/>
          </a:p>
        </p:txBody>
      </p:sp>
      <p:pic>
        <p:nvPicPr>
          <p:cNvPr id="2028" name="Google Shape;2028;p280"/>
          <p:cNvPicPr preferRelativeResize="0">
            <a:picLocks noGrp="1"/>
          </p:cNvPicPr>
          <p:nvPr>
            <p:ph type="body" idx="1"/>
          </p:nvPr>
        </p:nvPicPr>
        <p:blipFill rotWithShape="1">
          <a:blip r:embed="rId3">
            <a:alphaModFix/>
          </a:blip>
          <a:srcRect/>
          <a:stretch/>
        </p:blipFill>
        <p:spPr>
          <a:xfrm>
            <a:off x="1652587" y="2043112"/>
            <a:ext cx="5838825" cy="356235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28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app6.js</a:t>
            </a:r>
            <a:endParaRPr/>
          </a:p>
        </p:txBody>
      </p:sp>
      <p:pic>
        <p:nvPicPr>
          <p:cNvPr id="2034" name="Google Shape;2034;p281"/>
          <p:cNvPicPr preferRelativeResize="0">
            <a:picLocks noGrp="1"/>
          </p:cNvPicPr>
          <p:nvPr>
            <p:ph type="body" idx="1"/>
          </p:nvPr>
        </p:nvPicPr>
        <p:blipFill rotWithShape="1">
          <a:blip r:embed="rId3">
            <a:alphaModFix/>
          </a:blip>
          <a:srcRect/>
          <a:stretch/>
        </p:blipFill>
        <p:spPr>
          <a:xfrm>
            <a:off x="611187" y="1341437"/>
            <a:ext cx="5934075" cy="4819650"/>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28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app7.js (request 객체)</a:t>
            </a:r>
            <a:endParaRPr/>
          </a:p>
        </p:txBody>
      </p:sp>
      <p:pic>
        <p:nvPicPr>
          <p:cNvPr id="2040" name="Google Shape;2040;p282"/>
          <p:cNvPicPr preferRelativeResize="0">
            <a:picLocks noGrp="1"/>
          </p:cNvPicPr>
          <p:nvPr>
            <p:ph type="body" idx="1"/>
          </p:nvPr>
        </p:nvPicPr>
        <p:blipFill rotWithShape="1">
          <a:blip r:embed="rId3">
            <a:alphaModFix/>
          </a:blip>
          <a:srcRect/>
          <a:stretch/>
        </p:blipFill>
        <p:spPr>
          <a:xfrm>
            <a:off x="395287" y="1196975"/>
            <a:ext cx="5524500" cy="5256212"/>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28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app8.js(미들웨어)</a:t>
            </a:r>
            <a:endParaRPr/>
          </a:p>
        </p:txBody>
      </p:sp>
      <p:pic>
        <p:nvPicPr>
          <p:cNvPr id="2046" name="Google Shape;2046;p283"/>
          <p:cNvPicPr preferRelativeResize="0">
            <a:picLocks noGrp="1"/>
          </p:cNvPicPr>
          <p:nvPr>
            <p:ph type="body" idx="1"/>
          </p:nvPr>
        </p:nvPicPr>
        <p:blipFill rotWithShape="1">
          <a:blip r:embed="rId3">
            <a:alphaModFix/>
          </a:blip>
          <a:srcRect/>
          <a:stretch/>
        </p:blipFill>
        <p:spPr>
          <a:xfrm>
            <a:off x="1630362" y="1196975"/>
            <a:ext cx="5883275" cy="52562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모던 스크립트 언어들</a:t>
            </a:r>
            <a:endParaRPr/>
          </a:p>
        </p:txBody>
      </p:sp>
      <p:sp>
        <p:nvSpPr>
          <p:cNvPr id="250" name="Google Shape;250;p2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US" sz="1800" b="0" i="0" u="none">
                <a:solidFill>
                  <a:schemeClr val="dk1"/>
                </a:solidFill>
                <a:latin typeface="Arial"/>
                <a:ea typeface="Arial"/>
                <a:cs typeface="Arial"/>
                <a:sym typeface="Arial"/>
              </a:rPr>
              <a:t>근래엔 브라우저에서 실행 되기 전에 자바스크립트로 </a:t>
            </a:r>
            <a:r>
              <a:rPr lang="en-US" sz="1800" b="0" i="1" u="none">
                <a:solidFill>
                  <a:schemeClr val="dk1"/>
                </a:solidFill>
                <a:latin typeface="Arial"/>
                <a:ea typeface="Arial"/>
                <a:cs typeface="Arial"/>
                <a:sym typeface="Arial"/>
              </a:rPr>
              <a:t>트랜스파일(transpile, 변환)</a:t>
            </a:r>
            <a:r>
              <a:rPr lang="en-US" sz="1800" b="0" i="0" u="none">
                <a:solidFill>
                  <a:schemeClr val="dk1"/>
                </a:solidFill>
                <a:latin typeface="Arial"/>
                <a:ea typeface="Arial"/>
                <a:cs typeface="Arial"/>
                <a:sym typeface="Arial"/>
              </a:rPr>
              <a:t> 할 수 있는 새로운 언어들이 많이 등장했습니다.</a:t>
            </a:r>
            <a:endParaRPr/>
          </a:p>
          <a:p>
            <a:pPr marL="342900" marR="0" lvl="0" indent="-342900" algn="l" rtl="0">
              <a:lnSpc>
                <a:spcPct val="15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CoffeeScript</a:t>
            </a:r>
            <a:r>
              <a:rPr lang="en-US" sz="1800" b="0" i="0" u="none">
                <a:solidFill>
                  <a:schemeClr val="dk1"/>
                </a:solidFill>
                <a:latin typeface="Arial"/>
                <a:ea typeface="Arial"/>
                <a:cs typeface="Arial"/>
                <a:sym typeface="Arial"/>
              </a:rPr>
              <a:t>는 자바스크립트를 위한 'syntactic sugar’입니다. 짧은 문법을 도입하여 명료하고 이해하기 쉬운 코드를 작성할 수 있습니다. Ruby 개발자들이 좋아합니다.</a:t>
            </a:r>
            <a:endParaRPr/>
          </a:p>
          <a:p>
            <a:pPr marL="342900" marR="0" lvl="0" indent="-342900" algn="l" rtl="0">
              <a:lnSpc>
                <a:spcPct val="15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4">
                  <a:extLst>
                    <a:ext uri="{A12FA001-AC4F-418D-AE19-62706E023703}">
                      <ahyp:hlinkClr xmlns:ahyp="http://schemas.microsoft.com/office/drawing/2018/hyperlinkcolor" val="tx"/>
                    </a:ext>
                  </a:extLst>
                </a:hlinkClick>
              </a:rPr>
              <a:t>TypeScript</a:t>
            </a:r>
            <a:r>
              <a:rPr lang="en-US" sz="1800" b="0" i="0" u="none">
                <a:solidFill>
                  <a:schemeClr val="dk1"/>
                </a:solidFill>
                <a:latin typeface="Arial"/>
                <a:ea typeface="Arial"/>
                <a:cs typeface="Arial"/>
                <a:sym typeface="Arial"/>
              </a:rPr>
              <a:t>는 개발을 단순화 하고 복잡한 시스템을 지원하려는 목적으로 '자료형의 명시화(strict data typing)'에 집중해 만든 언어입니다. Microsoft가 개발하였습니다.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Arial"/>
              <a:ea typeface="Arial"/>
              <a:cs typeface="Arial"/>
              <a:sym typeface="Arial"/>
            </a:endParaRPr>
          </a:p>
        </p:txBody>
      </p:sp>
      <p:sp>
        <p:nvSpPr>
          <p:cNvPr id="251" name="Google Shape;251;p2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29</a:t>
            </a:fld>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28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app9.js(미들웨어)</a:t>
            </a:r>
            <a:endParaRPr/>
          </a:p>
        </p:txBody>
      </p:sp>
      <p:pic>
        <p:nvPicPr>
          <p:cNvPr id="2052" name="Google Shape;2052;p284"/>
          <p:cNvPicPr preferRelativeResize="0">
            <a:picLocks noGrp="1"/>
          </p:cNvPicPr>
          <p:nvPr>
            <p:ph type="body" idx="1"/>
          </p:nvPr>
        </p:nvPicPr>
        <p:blipFill rotWithShape="1">
          <a:blip r:embed="rId3">
            <a:alphaModFix/>
          </a:blip>
          <a:srcRect/>
          <a:stretch/>
        </p:blipFill>
        <p:spPr>
          <a:xfrm>
            <a:off x="539750" y="1125537"/>
            <a:ext cx="4849812" cy="5256212"/>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28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app10.js(라우팅)</a:t>
            </a:r>
            <a:endParaRPr/>
          </a:p>
        </p:txBody>
      </p:sp>
      <p:pic>
        <p:nvPicPr>
          <p:cNvPr id="2058" name="Google Shape;2058;p285"/>
          <p:cNvPicPr preferRelativeResize="0">
            <a:picLocks noGrp="1"/>
          </p:cNvPicPr>
          <p:nvPr>
            <p:ph type="body" idx="1"/>
          </p:nvPr>
        </p:nvPicPr>
        <p:blipFill rotWithShape="1">
          <a:blip r:embed="rId3">
            <a:alphaModFix/>
          </a:blip>
          <a:srcRect/>
          <a:stretch/>
        </p:blipFill>
        <p:spPr>
          <a:xfrm>
            <a:off x="395287" y="1341437"/>
            <a:ext cx="5953125" cy="457200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28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app11.js(url, request  객체)</a:t>
            </a:r>
            <a:endParaRPr/>
          </a:p>
        </p:txBody>
      </p:sp>
      <p:pic>
        <p:nvPicPr>
          <p:cNvPr id="2064" name="Google Shape;2064;p286"/>
          <p:cNvPicPr preferRelativeResize="0">
            <a:picLocks noGrp="1"/>
          </p:cNvPicPr>
          <p:nvPr>
            <p:ph type="body" idx="1"/>
          </p:nvPr>
        </p:nvPicPr>
        <p:blipFill rotWithShape="1">
          <a:blip r:embed="rId3">
            <a:alphaModFix/>
          </a:blip>
          <a:srcRect/>
          <a:stretch/>
        </p:blipFill>
        <p:spPr>
          <a:xfrm>
            <a:off x="468312" y="1196975"/>
            <a:ext cx="6143625" cy="5191125"/>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28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app12.js(미들웨어, 에러처리)</a:t>
            </a:r>
            <a:endParaRPr/>
          </a:p>
        </p:txBody>
      </p:sp>
      <p:pic>
        <p:nvPicPr>
          <p:cNvPr id="2070" name="Google Shape;2070;p287"/>
          <p:cNvPicPr preferRelativeResize="0">
            <a:picLocks noGrp="1"/>
          </p:cNvPicPr>
          <p:nvPr>
            <p:ph type="body" idx="1"/>
          </p:nvPr>
        </p:nvPicPr>
        <p:blipFill rotWithShape="1">
          <a:blip r:embed="rId3">
            <a:alphaModFix/>
          </a:blip>
          <a:srcRect/>
          <a:stretch/>
        </p:blipFill>
        <p:spPr>
          <a:xfrm>
            <a:off x="1181100" y="1411287"/>
            <a:ext cx="6781800" cy="482917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28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app13.js(라우터)</a:t>
            </a:r>
            <a:endParaRPr/>
          </a:p>
        </p:txBody>
      </p:sp>
      <p:pic>
        <p:nvPicPr>
          <p:cNvPr id="2076" name="Google Shape;2076;p288"/>
          <p:cNvPicPr preferRelativeResize="0">
            <a:picLocks noGrp="1"/>
          </p:cNvPicPr>
          <p:nvPr>
            <p:ph type="body" idx="1"/>
          </p:nvPr>
        </p:nvPicPr>
        <p:blipFill rotWithShape="1">
          <a:blip r:embed="rId3">
            <a:alphaModFix/>
          </a:blip>
          <a:srcRect/>
          <a:stretch/>
        </p:blipFill>
        <p:spPr>
          <a:xfrm>
            <a:off x="395287" y="1125537"/>
            <a:ext cx="5637212" cy="5256212"/>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8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app13_2.js</a:t>
            </a:r>
            <a:endParaRPr/>
          </a:p>
        </p:txBody>
      </p:sp>
      <p:pic>
        <p:nvPicPr>
          <p:cNvPr id="2082" name="Google Shape;2082;p289"/>
          <p:cNvPicPr preferRelativeResize="0">
            <a:picLocks noGrp="1"/>
          </p:cNvPicPr>
          <p:nvPr>
            <p:ph type="body" idx="1"/>
          </p:nvPr>
        </p:nvPicPr>
        <p:blipFill rotWithShape="1">
          <a:blip r:embed="rId3">
            <a:alphaModFix/>
          </a:blip>
          <a:srcRect/>
          <a:stretch/>
        </p:blipFill>
        <p:spPr>
          <a:xfrm>
            <a:off x="1047750" y="1347787"/>
            <a:ext cx="7048500" cy="4953000"/>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29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/routes/board.js</a:t>
            </a:r>
            <a:endParaRPr/>
          </a:p>
        </p:txBody>
      </p:sp>
      <p:pic>
        <p:nvPicPr>
          <p:cNvPr id="2088" name="Google Shape;2088;p290"/>
          <p:cNvPicPr preferRelativeResize="0">
            <a:picLocks noGrp="1"/>
          </p:cNvPicPr>
          <p:nvPr>
            <p:ph type="body" idx="1"/>
          </p:nvPr>
        </p:nvPicPr>
        <p:blipFill rotWithShape="1">
          <a:blip r:embed="rId3">
            <a:alphaModFix/>
          </a:blip>
          <a:srcRect/>
          <a:stretch/>
        </p:blipFill>
        <p:spPr>
          <a:xfrm>
            <a:off x="468312" y="1125537"/>
            <a:ext cx="6146800" cy="5256212"/>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29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/routes/member.js</a:t>
            </a:r>
            <a:endParaRPr/>
          </a:p>
        </p:txBody>
      </p:sp>
      <p:pic>
        <p:nvPicPr>
          <p:cNvPr id="2094" name="Google Shape;2094;p291"/>
          <p:cNvPicPr preferRelativeResize="0">
            <a:picLocks noGrp="1"/>
          </p:cNvPicPr>
          <p:nvPr>
            <p:ph type="body" idx="1"/>
          </p:nvPr>
        </p:nvPicPr>
        <p:blipFill rotWithShape="1">
          <a:blip r:embed="rId3">
            <a:alphaModFix/>
          </a:blip>
          <a:srcRect/>
          <a:stretch/>
        </p:blipFill>
        <p:spPr>
          <a:xfrm>
            <a:off x="395287" y="1125537"/>
            <a:ext cx="5997575" cy="5256212"/>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29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app14.js(image  처리)</a:t>
            </a:r>
            <a:endParaRPr/>
          </a:p>
        </p:txBody>
      </p:sp>
      <p:pic>
        <p:nvPicPr>
          <p:cNvPr id="2100" name="Google Shape;2100;p292"/>
          <p:cNvPicPr preferRelativeResize="0">
            <a:picLocks noGrp="1"/>
          </p:cNvPicPr>
          <p:nvPr>
            <p:ph type="body" idx="1"/>
          </p:nvPr>
        </p:nvPicPr>
        <p:blipFill rotWithShape="1">
          <a:blip r:embed="rId3">
            <a:alphaModFix/>
          </a:blip>
          <a:srcRect/>
          <a:stretch/>
        </p:blipFill>
        <p:spPr>
          <a:xfrm>
            <a:off x="657225" y="1230312"/>
            <a:ext cx="7829550" cy="519112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29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필요 라이브러리 설치</a:t>
            </a:r>
            <a:endParaRPr/>
          </a:p>
        </p:txBody>
      </p:sp>
      <p:sp>
        <p:nvSpPr>
          <p:cNvPr id="2106" name="Google Shape;2106;p29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cookie-parser   쿠키사용</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morgan           로그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body-parser      파라미터 처리를 간편하게(</a:t>
            </a:r>
            <a:r>
              <a:rPr lang="ko-KR" altLang="en-US" sz="1800" b="0" i="0" u="none">
                <a:solidFill>
                  <a:schemeClr val="dk1"/>
                </a:solidFill>
                <a:latin typeface="Malgun Gothic"/>
                <a:ea typeface="Malgun Gothic"/>
                <a:cs typeface="Malgun Gothic"/>
                <a:sym typeface="Malgun Gothic"/>
              </a:rPr>
              <a:t>현재는 기본이라</a:t>
            </a:r>
            <a:r>
              <a:rPr lang="en-US" altLang="ko-KR" sz="1800" b="0" i="0" u="none">
                <a:solidFill>
                  <a:schemeClr val="dk1"/>
                </a:solidFill>
                <a:latin typeface="Malgun Gothic"/>
                <a:ea typeface="Malgun Gothic"/>
                <a:cs typeface="Malgun Gothic"/>
                <a:sym typeface="Malgun Gothic"/>
              </a:rPr>
              <a:t>X)</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connect-multiparty 파일전송</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Node.js 소개</a:t>
            </a:r>
            <a:endParaRPr/>
          </a:p>
        </p:txBody>
      </p:sp>
      <p:sp>
        <p:nvSpPr>
          <p:cNvPr id="74" name="Google Shape;74;p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Node.js의 js는 Javascript이다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Node.js는 서버사이드 개발에 사용되는 소프트웨어 플랫폼이다.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작성 언어는 Javascript이며, 많은 module, library들이 제공된다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전 세계 곳곳에서 현재도 개발중이기 때문에 정보를 얻기가 굉장히 쉽다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Node.js 의 구조적인 장점은, 비동기식 단일 쓰레드 서버라는 것이다.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모던 스크립트 언어들</a:t>
            </a:r>
            <a:endParaRPr/>
          </a:p>
        </p:txBody>
      </p:sp>
      <p:sp>
        <p:nvSpPr>
          <p:cNvPr id="257" name="Google Shape;257;p3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Flow</a:t>
            </a:r>
            <a:r>
              <a:rPr lang="en-US" sz="1800" b="0" i="0" u="none">
                <a:solidFill>
                  <a:schemeClr val="dk1"/>
                </a:solidFill>
                <a:latin typeface="Arial"/>
                <a:ea typeface="Arial"/>
                <a:cs typeface="Arial"/>
                <a:sym typeface="Arial"/>
              </a:rPr>
              <a:t> 역시 자료형을 강제하는데, TypeScript와는 다른 방식을 사용합니다. Facebook이 개발하였습니다.</a:t>
            </a:r>
            <a:endParaRPr/>
          </a:p>
          <a:p>
            <a:pPr marL="342900" marR="0" lvl="0" indent="-342900" algn="l" rtl="0">
              <a:lnSpc>
                <a:spcPct val="15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4">
                  <a:extLst>
                    <a:ext uri="{A12FA001-AC4F-418D-AE19-62706E023703}">
                      <ahyp:hlinkClr xmlns:ahyp="http://schemas.microsoft.com/office/drawing/2018/hyperlinkcolor" val="tx"/>
                    </a:ext>
                  </a:extLst>
                </a:hlinkClick>
              </a:rPr>
              <a:t>Dart</a:t>
            </a:r>
            <a:r>
              <a:rPr lang="en-US" sz="1800" b="0" i="0" u="none">
                <a:solidFill>
                  <a:schemeClr val="dk1"/>
                </a:solidFill>
                <a:latin typeface="Arial"/>
                <a:ea typeface="Arial"/>
                <a:cs typeface="Arial"/>
                <a:sym typeface="Arial"/>
              </a:rPr>
              <a:t>는 모바일 앱과 같이 브라우저가 아닌 환경에서 동작하는 고유의 엔진을 가진 독자적 언어입니다. Google이 개발하였습니다.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9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app15.js(미들웨어)</a:t>
            </a:r>
            <a:endParaRPr/>
          </a:p>
        </p:txBody>
      </p:sp>
      <p:pic>
        <p:nvPicPr>
          <p:cNvPr id="2112" name="Google Shape;2112;p294"/>
          <p:cNvPicPr preferRelativeResize="0">
            <a:picLocks noGrp="1"/>
          </p:cNvPicPr>
          <p:nvPr>
            <p:ph type="body" idx="1"/>
          </p:nvPr>
        </p:nvPicPr>
        <p:blipFill rotWithShape="1">
          <a:blip r:embed="rId3">
            <a:alphaModFix/>
          </a:blip>
          <a:srcRect/>
          <a:stretch/>
        </p:blipFill>
        <p:spPr>
          <a:xfrm>
            <a:off x="1423987" y="1630362"/>
            <a:ext cx="6296025" cy="4391025"/>
          </a:xfrm>
          <a:prstGeom prst="rect">
            <a:avLst/>
          </a:prstGeom>
          <a:noFill/>
          <a:ln>
            <a:noFill/>
          </a:ln>
        </p:spPr>
      </p:pic>
      <p:sp>
        <p:nvSpPr>
          <p:cNvPr id="2113" name="Google Shape;2113;p294"/>
          <p:cNvSpPr txBox="1"/>
          <p:nvPr/>
        </p:nvSpPr>
        <p:spPr>
          <a:xfrm>
            <a:off x="5364162" y="2205037"/>
            <a:ext cx="3095625" cy="719137"/>
          </a:xfrm>
          <a:prstGeom prst="rect">
            <a:avLst/>
          </a:prstGeom>
          <a:solidFill>
            <a:srgbClr val="D2D2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Malgun Gothic"/>
              <a:buNone/>
            </a:pPr>
            <a:r>
              <a:rPr lang="en-US" sz="1600" b="0" i="0" u="none">
                <a:solidFill>
                  <a:schemeClr val="dk1"/>
                </a:solidFill>
                <a:latin typeface="Malgun Gothic"/>
                <a:ea typeface="Malgun Gothic"/>
                <a:cs typeface="Malgun Gothic"/>
                <a:sym typeface="Malgun Gothic"/>
              </a:rPr>
              <a:t>npm install morgan --save</a:t>
            </a:r>
            <a:endParaRPr/>
          </a:p>
          <a:p>
            <a:pPr marL="0" marR="0" lvl="0" indent="0" algn="l" rtl="0">
              <a:lnSpc>
                <a:spcPct val="100000"/>
              </a:lnSpc>
              <a:spcBef>
                <a:spcPts val="0"/>
              </a:spcBef>
              <a:spcAft>
                <a:spcPts val="0"/>
              </a:spcAft>
              <a:buClr>
                <a:schemeClr val="dk1"/>
              </a:buClr>
              <a:buSzPts val="1600"/>
              <a:buFont typeface="Malgun Gothic"/>
              <a:buNone/>
            </a:pPr>
            <a:r>
              <a:rPr lang="en-US" sz="1600" b="0" i="0" u="none">
                <a:solidFill>
                  <a:schemeClr val="dk1"/>
                </a:solidFill>
                <a:latin typeface="Malgun Gothic"/>
                <a:ea typeface="Malgun Gothic"/>
                <a:cs typeface="Malgun Gothic"/>
                <a:sym typeface="Malgun Gothic"/>
              </a:rPr>
              <a:t>morgan  : 로그제공</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29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app16.js(쿠키 미들웨어)</a:t>
            </a:r>
            <a:endParaRPr/>
          </a:p>
        </p:txBody>
      </p:sp>
      <p:pic>
        <p:nvPicPr>
          <p:cNvPr id="2119" name="Google Shape;2119;p295"/>
          <p:cNvPicPr preferRelativeResize="0">
            <a:picLocks noGrp="1"/>
          </p:cNvPicPr>
          <p:nvPr>
            <p:ph type="body" idx="1"/>
          </p:nvPr>
        </p:nvPicPr>
        <p:blipFill rotWithShape="1">
          <a:blip r:embed="rId3">
            <a:alphaModFix/>
          </a:blip>
          <a:srcRect/>
          <a:stretch/>
        </p:blipFill>
        <p:spPr>
          <a:xfrm>
            <a:off x="265112" y="1125537"/>
            <a:ext cx="4705350" cy="5256212"/>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29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app17.js(bodyParser)</a:t>
            </a:r>
            <a:endParaRPr/>
          </a:p>
        </p:txBody>
      </p:sp>
      <p:pic>
        <p:nvPicPr>
          <p:cNvPr id="2125" name="Google Shape;2125;p296"/>
          <p:cNvPicPr preferRelativeResize="0">
            <a:picLocks noGrp="1"/>
          </p:cNvPicPr>
          <p:nvPr>
            <p:ph type="body" idx="1"/>
          </p:nvPr>
        </p:nvPicPr>
        <p:blipFill rotWithShape="1">
          <a:blip r:embed="rId3">
            <a:alphaModFix/>
          </a:blip>
          <a:srcRect/>
          <a:stretch/>
        </p:blipFill>
        <p:spPr>
          <a:xfrm>
            <a:off x="1214437" y="1204912"/>
            <a:ext cx="6715125" cy="5238750"/>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29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app18.js</a:t>
            </a:r>
            <a:endParaRPr/>
          </a:p>
        </p:txBody>
      </p:sp>
      <p:pic>
        <p:nvPicPr>
          <p:cNvPr id="2131" name="Google Shape;2131;p297"/>
          <p:cNvPicPr preferRelativeResize="0">
            <a:picLocks noGrp="1"/>
          </p:cNvPicPr>
          <p:nvPr>
            <p:ph type="body" idx="1"/>
          </p:nvPr>
        </p:nvPicPr>
        <p:blipFill rotWithShape="1">
          <a:blip r:embed="rId3">
            <a:alphaModFix/>
          </a:blip>
          <a:srcRect/>
          <a:stretch/>
        </p:blipFill>
        <p:spPr>
          <a:xfrm>
            <a:off x="323850" y="1196975"/>
            <a:ext cx="5675312" cy="5256212"/>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29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app18.js</a:t>
            </a:r>
            <a:endParaRPr/>
          </a:p>
        </p:txBody>
      </p:sp>
      <p:pic>
        <p:nvPicPr>
          <p:cNvPr id="2137" name="Google Shape;2137;p298"/>
          <p:cNvPicPr preferRelativeResize="0">
            <a:picLocks noGrp="1"/>
          </p:cNvPicPr>
          <p:nvPr>
            <p:ph type="body" idx="1"/>
          </p:nvPr>
        </p:nvPicPr>
        <p:blipFill rotWithShape="1">
          <a:blip r:embed="rId3">
            <a:alphaModFix/>
          </a:blip>
          <a:srcRect/>
          <a:stretch/>
        </p:blipFill>
        <p:spPr>
          <a:xfrm>
            <a:off x="323850" y="1196975"/>
            <a:ext cx="5240337" cy="5256212"/>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9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app18.js</a:t>
            </a:r>
            <a:endParaRPr/>
          </a:p>
        </p:txBody>
      </p:sp>
      <p:pic>
        <p:nvPicPr>
          <p:cNvPr id="2143" name="Google Shape;2143;p299"/>
          <p:cNvPicPr preferRelativeResize="0">
            <a:picLocks noGrp="1"/>
          </p:cNvPicPr>
          <p:nvPr>
            <p:ph type="body" idx="1"/>
          </p:nvPr>
        </p:nvPicPr>
        <p:blipFill rotWithShape="1">
          <a:blip r:embed="rId3">
            <a:alphaModFix/>
          </a:blip>
          <a:srcRect/>
          <a:stretch/>
        </p:blipFill>
        <p:spPr>
          <a:xfrm>
            <a:off x="539750" y="1341437"/>
            <a:ext cx="6086475" cy="1304925"/>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30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login.html</a:t>
            </a:r>
            <a:endParaRPr/>
          </a:p>
        </p:txBody>
      </p:sp>
      <p:pic>
        <p:nvPicPr>
          <p:cNvPr id="2149" name="Google Shape;2149;p300"/>
          <p:cNvPicPr preferRelativeResize="0">
            <a:picLocks noGrp="1"/>
          </p:cNvPicPr>
          <p:nvPr>
            <p:ph type="body" idx="1"/>
          </p:nvPr>
        </p:nvPicPr>
        <p:blipFill rotWithShape="1">
          <a:blip r:embed="rId3">
            <a:alphaModFix/>
          </a:blip>
          <a:srcRect/>
          <a:stretch/>
        </p:blipFill>
        <p:spPr>
          <a:xfrm>
            <a:off x="395287" y="1125537"/>
            <a:ext cx="5337175" cy="5256212"/>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30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nodemon – 서버 자동 재시작</a:t>
            </a:r>
            <a:endParaRPr/>
          </a:p>
        </p:txBody>
      </p:sp>
      <p:sp>
        <p:nvSpPr>
          <p:cNvPr id="2155" name="Google Shape;2155;p30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nodemon app.js - 자동재시작</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express 생성기  - 기본적인 소스를 모두 만들어준다. </a:t>
            </a:r>
            <a:endParaRPr/>
          </a:p>
          <a:p>
            <a:pPr marL="342900" marR="0" lvl="0" indent="-342900" algn="l" rtl="0">
              <a:lnSpc>
                <a:spcPct val="100000"/>
              </a:lnSpc>
              <a:spcBef>
                <a:spcPts val="360"/>
              </a:spcBef>
              <a:spcAft>
                <a:spcPts val="0"/>
              </a:spcAft>
              <a:buClr>
                <a:srgbClr val="0D0D0D"/>
              </a:buClr>
              <a:buSzPts val="1800"/>
              <a:buFont typeface="Malgun Gothic"/>
              <a:buChar char="•"/>
            </a:pPr>
            <a:r>
              <a:rPr lang="en-US" sz="1800" b="0" i="0" u="none">
                <a:solidFill>
                  <a:srgbClr val="0D0D0D"/>
                </a:solidFill>
                <a:latin typeface="Malgun Gothic"/>
                <a:ea typeface="Malgun Gothic"/>
                <a:cs typeface="Malgun Gothic"/>
                <a:sym typeface="Malgun Gothic"/>
              </a:rPr>
              <a:t>npm install express-generator –g : 반드시 관리자 권한으로 설정</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0D0D0D"/>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#프로젝트 생성하기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express --view=pug 프로젝트명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 프로젝트명</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set DEBUG=프로젝트명:* &amp; npm start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30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hello 프로젝트 생성하기</a:t>
            </a:r>
            <a:endParaRPr/>
          </a:p>
        </p:txBody>
      </p:sp>
      <p:sp>
        <p:nvSpPr>
          <p:cNvPr id="2161" name="Google Shape;2161;p30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228600" algn="l" rtl="0">
              <a:lnSpc>
                <a:spcPct val="100000"/>
              </a:lnSpc>
              <a:spcBef>
                <a:spcPts val="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주의사항</a:t>
            </a:r>
            <a:r>
              <a:rPr lang="en-US" sz="1800" b="0" i="0" u="none" dirty="0">
                <a:solidFill>
                  <a:schemeClr val="dk1"/>
                </a:solidFill>
                <a:latin typeface="Malgun Gothic"/>
                <a:ea typeface="Malgun Gothic"/>
                <a:cs typeface="Malgun Gothic"/>
                <a:sym typeface="Malgun Gothic"/>
              </a:rPr>
              <a:t> : </a:t>
            </a:r>
            <a:r>
              <a:rPr lang="en-US" sz="1800" b="0" i="0" u="none" dirty="0" err="1">
                <a:solidFill>
                  <a:schemeClr val="dk1"/>
                </a:solidFill>
                <a:latin typeface="Malgun Gothic"/>
                <a:ea typeface="Malgun Gothic"/>
                <a:cs typeface="Malgun Gothic"/>
                <a:sym typeface="Malgun Gothic"/>
              </a:rPr>
              <a:t>모든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명령분은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콘솔창을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반드시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관리자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권한으로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열어야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한다</a:t>
            </a:r>
            <a:r>
              <a:rPr lang="en-US" sz="1800" b="0" i="0" u="none" dirty="0">
                <a:solidFill>
                  <a:schemeClr val="dk1"/>
                </a:solidFill>
                <a:latin typeface="Malgun Gothic"/>
                <a:ea typeface="Malgun Gothic"/>
                <a:cs typeface="Malgun Gothic"/>
                <a:sym typeface="Malgun Gothic"/>
              </a:rPr>
              <a:t> </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npm</a:t>
            </a:r>
            <a:r>
              <a:rPr lang="en-US" sz="1800" b="0" i="0" u="none" dirty="0">
                <a:solidFill>
                  <a:schemeClr val="dk1"/>
                </a:solidFill>
                <a:latin typeface="Malgun Gothic"/>
                <a:ea typeface="Malgun Gothic"/>
                <a:cs typeface="Malgun Gothic"/>
                <a:sym typeface="Malgun Gothic"/>
              </a:rPr>
              <a:t> install express-generator –g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express hello  --view=</a:t>
            </a:r>
            <a:r>
              <a:rPr lang="en-US" sz="1800" b="0" i="0" u="none" dirty="0" err="1">
                <a:solidFill>
                  <a:schemeClr val="dk1"/>
                </a:solidFill>
                <a:latin typeface="Malgun Gothic"/>
                <a:ea typeface="Malgun Gothic"/>
                <a:cs typeface="Malgun Gothic"/>
                <a:sym typeface="Malgun Gothic"/>
              </a:rPr>
              <a:t>ejs</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cd hello</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npm</a:t>
            </a:r>
            <a:r>
              <a:rPr lang="en-US" sz="1800" b="0" i="0" u="none" dirty="0">
                <a:solidFill>
                  <a:schemeClr val="dk1"/>
                </a:solidFill>
                <a:latin typeface="Malgun Gothic"/>
                <a:ea typeface="Malgun Gothic"/>
                <a:cs typeface="Malgun Gothic"/>
                <a:sym typeface="Malgun Gothic"/>
              </a:rPr>
              <a:t> install</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set DEBUG=hello:* &amp; </a:t>
            </a:r>
            <a:r>
              <a:rPr lang="en-US" sz="1800" b="0" i="0" u="none" dirty="0" err="1">
                <a:solidFill>
                  <a:schemeClr val="dk1"/>
                </a:solidFill>
                <a:latin typeface="Malgun Gothic"/>
                <a:ea typeface="Malgun Gothic"/>
                <a:cs typeface="Malgun Gothic"/>
                <a:sym typeface="Malgun Gothic"/>
              </a:rPr>
              <a:t>npm</a:t>
            </a:r>
            <a:r>
              <a:rPr lang="en-US" sz="1800" b="0" i="0" u="none" dirty="0">
                <a:solidFill>
                  <a:schemeClr val="dk1"/>
                </a:solidFill>
                <a:latin typeface="Malgun Gothic"/>
                <a:ea typeface="Malgun Gothic"/>
                <a:cs typeface="Malgun Gothic"/>
                <a:sym typeface="Malgun Gothic"/>
              </a:rPr>
              <a:t> start</a:t>
            </a:r>
            <a:endParaRPr dirty="0"/>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pic>
        <p:nvPicPr>
          <p:cNvPr id="2162" name="Google Shape;2162;p302"/>
          <p:cNvPicPr preferRelativeResize="0"/>
          <p:nvPr/>
        </p:nvPicPr>
        <p:blipFill rotWithShape="1">
          <a:blip r:embed="rId3">
            <a:alphaModFix/>
          </a:blip>
          <a:srcRect/>
          <a:stretch/>
        </p:blipFill>
        <p:spPr>
          <a:xfrm>
            <a:off x="5148262" y="3141662"/>
            <a:ext cx="2538412" cy="2857500"/>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30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hello2  프로젝트 구조</a:t>
            </a:r>
            <a:endParaRPr/>
          </a:p>
        </p:txBody>
      </p:sp>
      <p:pic>
        <p:nvPicPr>
          <p:cNvPr id="2168" name="Google Shape;2168;p303"/>
          <p:cNvPicPr preferRelativeResize="0">
            <a:picLocks noGrp="1"/>
          </p:cNvPicPr>
          <p:nvPr>
            <p:ph type="body" idx="1"/>
          </p:nvPr>
        </p:nvPicPr>
        <p:blipFill rotWithShape="1">
          <a:blip r:embed="rId3">
            <a:alphaModFix/>
          </a:blip>
          <a:srcRect/>
          <a:stretch/>
        </p:blipFill>
        <p:spPr>
          <a:xfrm>
            <a:off x="1187450" y="1700212"/>
            <a:ext cx="4824412" cy="4349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자바스크립트 개발 툴 </a:t>
            </a:r>
            <a:endParaRPr/>
          </a:p>
        </p:txBody>
      </p:sp>
      <p:sp>
        <p:nvSpPr>
          <p:cNvPr id="263" name="Google Shape;263;p31"/>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264" name="Google Shape;264;p3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31</a:t>
            </a:fld>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30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app.js </a:t>
            </a:r>
            <a:endParaRPr/>
          </a:p>
        </p:txBody>
      </p:sp>
      <p:sp>
        <p:nvSpPr>
          <p:cNvPr id="2174" name="Google Shape;2174;p30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가장 먼저 실행되는 파일이다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자주 사용하는 미들웨어와 기본 라우터가 연결되어 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2175" name="Google Shape;2175;p304"/>
          <p:cNvPicPr preferRelativeResize="0"/>
          <p:nvPr/>
        </p:nvPicPr>
        <p:blipFill rotWithShape="1">
          <a:blip r:embed="rId3">
            <a:alphaModFix/>
          </a:blip>
          <a:srcRect/>
          <a:stretch/>
        </p:blipFill>
        <p:spPr>
          <a:xfrm>
            <a:off x="468312" y="2122487"/>
            <a:ext cx="6162675" cy="3562350"/>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30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app.js</a:t>
            </a:r>
            <a:endParaRPr/>
          </a:p>
        </p:txBody>
      </p:sp>
      <p:pic>
        <p:nvPicPr>
          <p:cNvPr id="2181" name="Google Shape;2181;p305"/>
          <p:cNvPicPr preferRelativeResize="0">
            <a:picLocks noGrp="1"/>
          </p:cNvPicPr>
          <p:nvPr>
            <p:ph type="body" idx="1"/>
          </p:nvPr>
        </p:nvPicPr>
        <p:blipFill rotWithShape="1">
          <a:blip r:embed="rId3">
            <a:alphaModFix/>
          </a:blip>
          <a:srcRect/>
          <a:stretch/>
        </p:blipFill>
        <p:spPr>
          <a:xfrm>
            <a:off x="1614487" y="1196975"/>
            <a:ext cx="5915025" cy="5256212"/>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30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187" name="Google Shape;2187;p306"/>
          <p:cNvPicPr preferRelativeResize="0"/>
          <p:nvPr/>
        </p:nvPicPr>
        <p:blipFill rotWithShape="1">
          <a:blip r:embed="rId3">
            <a:alphaModFix/>
          </a:blip>
          <a:srcRect/>
          <a:stretch/>
        </p:blipFill>
        <p:spPr>
          <a:xfrm>
            <a:off x="684212" y="1341437"/>
            <a:ext cx="5162550" cy="4505325"/>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30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193" name="Google Shape;2193;p307"/>
          <p:cNvPicPr preferRelativeResize="0">
            <a:picLocks noGrp="1"/>
          </p:cNvPicPr>
          <p:nvPr>
            <p:ph type="body" idx="1"/>
          </p:nvPr>
        </p:nvPicPr>
        <p:blipFill rotWithShape="1">
          <a:blip r:embed="rId3">
            <a:alphaModFix/>
          </a:blip>
          <a:srcRect/>
          <a:stretch/>
        </p:blipFill>
        <p:spPr>
          <a:xfrm>
            <a:off x="576262" y="1719262"/>
            <a:ext cx="7991475" cy="4210050"/>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30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199" name="Google Shape;2199;p308"/>
          <p:cNvPicPr preferRelativeResize="0">
            <a:picLocks noGrp="1"/>
          </p:cNvPicPr>
          <p:nvPr>
            <p:ph type="body" idx="1"/>
          </p:nvPr>
        </p:nvPicPr>
        <p:blipFill rotWithShape="1">
          <a:blip r:embed="rId3">
            <a:alphaModFix/>
          </a:blip>
          <a:srcRect/>
          <a:stretch/>
        </p:blipFill>
        <p:spPr>
          <a:xfrm>
            <a:off x="1444625" y="1196975"/>
            <a:ext cx="6254750" cy="5256212"/>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30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crud만들기(/routes/guestbook.js)</a:t>
            </a:r>
            <a:endParaRPr/>
          </a:p>
        </p:txBody>
      </p:sp>
      <p:pic>
        <p:nvPicPr>
          <p:cNvPr id="2205" name="Google Shape;2205;p309"/>
          <p:cNvPicPr preferRelativeResize="0">
            <a:picLocks noGrp="1"/>
          </p:cNvPicPr>
          <p:nvPr>
            <p:ph type="body" idx="1"/>
          </p:nvPr>
        </p:nvPicPr>
        <p:blipFill rotWithShape="1">
          <a:blip r:embed="rId3">
            <a:alphaModFix/>
          </a:blip>
          <a:srcRect/>
          <a:stretch/>
        </p:blipFill>
        <p:spPr>
          <a:xfrm>
            <a:off x="971550" y="1125537"/>
            <a:ext cx="6223000" cy="52562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31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view(/views/guestbook/list.ejs)</a:t>
            </a:r>
            <a:endParaRPr/>
          </a:p>
        </p:txBody>
      </p:sp>
      <p:pic>
        <p:nvPicPr>
          <p:cNvPr id="2211" name="Google Shape;2211;p310"/>
          <p:cNvPicPr preferRelativeResize="0">
            <a:picLocks noGrp="1"/>
          </p:cNvPicPr>
          <p:nvPr>
            <p:ph type="body" idx="1"/>
          </p:nvPr>
        </p:nvPicPr>
        <p:blipFill rotWithShape="1">
          <a:blip r:embed="rId3">
            <a:alphaModFix/>
          </a:blip>
          <a:srcRect/>
          <a:stretch/>
        </p:blipFill>
        <p:spPr>
          <a:xfrm>
            <a:off x="1163637" y="1196975"/>
            <a:ext cx="6816725" cy="5256212"/>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1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view(/views/guestbook/write.ejs)</a:t>
            </a:r>
            <a:endParaRPr/>
          </a:p>
        </p:txBody>
      </p:sp>
      <p:pic>
        <p:nvPicPr>
          <p:cNvPr id="2217" name="Google Shape;2217;p311"/>
          <p:cNvPicPr preferRelativeResize="0">
            <a:picLocks noGrp="1"/>
          </p:cNvPicPr>
          <p:nvPr>
            <p:ph type="body" idx="1"/>
          </p:nvPr>
        </p:nvPicPr>
        <p:blipFill rotWithShape="1">
          <a:blip r:embed="rId3">
            <a:alphaModFix/>
          </a:blip>
          <a:srcRect/>
          <a:stretch/>
        </p:blipFill>
        <p:spPr>
          <a:xfrm>
            <a:off x="1014412" y="1519237"/>
            <a:ext cx="7115175" cy="4610100"/>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31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view(/views/guestbook/view.ejs)</a:t>
            </a:r>
            <a:endParaRPr/>
          </a:p>
        </p:txBody>
      </p:sp>
      <p:pic>
        <p:nvPicPr>
          <p:cNvPr id="2223" name="Google Shape;2223;p312"/>
          <p:cNvPicPr preferRelativeResize="0">
            <a:picLocks noGrp="1"/>
          </p:cNvPicPr>
          <p:nvPr>
            <p:ph type="body" idx="1"/>
          </p:nvPr>
        </p:nvPicPr>
        <p:blipFill rotWithShape="1">
          <a:blip r:embed="rId3">
            <a:alphaModFix/>
          </a:blip>
          <a:srcRect/>
          <a:stretch/>
        </p:blipFill>
        <p:spPr>
          <a:xfrm>
            <a:off x="1096962" y="1196975"/>
            <a:ext cx="6950075" cy="5256212"/>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8B905F-7B88-5F03-E5E4-7D56F3BF0CCC}"/>
              </a:ext>
            </a:extLst>
          </p:cNvPr>
          <p:cNvSpPr>
            <a:spLocks noGrp="1"/>
          </p:cNvSpPr>
          <p:nvPr>
            <p:ph type="title"/>
          </p:nvPr>
        </p:nvSpPr>
        <p:spPr/>
        <p:txBody>
          <a:bodyPr/>
          <a:lstStyle/>
          <a:p>
            <a:r>
              <a:rPr lang="en-US" altLang="ko-KR" dirty="0"/>
              <a:t>Session</a:t>
            </a:r>
            <a:endParaRPr lang="ko-KR" altLang="en-US" dirty="0"/>
          </a:p>
        </p:txBody>
      </p:sp>
      <p:sp>
        <p:nvSpPr>
          <p:cNvPr id="3" name="텍스트 개체 틀 2">
            <a:extLst>
              <a:ext uri="{FF2B5EF4-FFF2-40B4-BE49-F238E27FC236}">
                <a16:creationId xmlns:a16="http://schemas.microsoft.com/office/drawing/2014/main" id="{BF626028-2B46-6974-5E03-8634ED86FA8D}"/>
              </a:ext>
            </a:extLst>
          </p:cNvPr>
          <p:cNvSpPr>
            <a:spLocks noGrp="1"/>
          </p:cNvSpPr>
          <p:nvPr>
            <p:ph type="body" idx="1"/>
          </p:nvPr>
        </p:nvSpPr>
        <p:spPr/>
        <p:txBody>
          <a:bodyPr/>
          <a:lstStyle/>
          <a:p>
            <a:r>
              <a:rPr lang="en-US" altLang="ko-KR" dirty="0" err="1"/>
              <a:t>npm</a:t>
            </a:r>
            <a:r>
              <a:rPr lang="en-US" altLang="ko-KR" dirty="0"/>
              <a:t> install </a:t>
            </a:r>
            <a:r>
              <a:rPr lang="en-US" altLang="ko-KR" b="0" dirty="0">
                <a:solidFill>
                  <a:srgbClr val="292929"/>
                </a:solidFill>
                <a:effectLst/>
                <a:latin typeface="Consolas" panose="020B0609020204030204" pitchFamily="49" charset="0"/>
              </a:rPr>
              <a:t>  </a:t>
            </a:r>
            <a:r>
              <a:rPr lang="en-US" altLang="ko-KR" b="0" dirty="0">
                <a:solidFill>
                  <a:srgbClr val="0451A5"/>
                </a:solidFill>
                <a:effectLst/>
                <a:latin typeface="Consolas" panose="020B0609020204030204" pitchFamily="49" charset="0"/>
              </a:rPr>
              <a:t>express-</a:t>
            </a:r>
            <a:r>
              <a:rPr lang="en-US" altLang="ko-KR" b="0" dirty="0" err="1">
                <a:solidFill>
                  <a:srgbClr val="0451A5"/>
                </a:solidFill>
                <a:effectLst/>
                <a:latin typeface="Consolas" panose="020B0609020204030204" pitchFamily="49" charset="0"/>
              </a:rPr>
              <a:t>mysql</a:t>
            </a:r>
            <a:r>
              <a:rPr lang="en-US" altLang="ko-KR" b="0" dirty="0">
                <a:solidFill>
                  <a:srgbClr val="0451A5"/>
                </a:solidFill>
                <a:effectLst/>
                <a:latin typeface="Consolas" panose="020B0609020204030204" pitchFamily="49" charset="0"/>
              </a:rPr>
              <a:t>-session</a:t>
            </a:r>
          </a:p>
          <a:p>
            <a:r>
              <a:rPr lang="en-US" altLang="ko-KR" dirty="0" err="1">
                <a:solidFill>
                  <a:srgbClr val="0451A5"/>
                </a:solidFill>
                <a:latin typeface="Consolas" panose="020B0609020204030204" pitchFamily="49" charset="0"/>
              </a:rPr>
              <a:t>npm</a:t>
            </a:r>
            <a:r>
              <a:rPr lang="en-US" altLang="ko-KR" dirty="0">
                <a:solidFill>
                  <a:srgbClr val="0451A5"/>
                </a:solidFill>
                <a:latin typeface="Consolas" panose="020B0609020204030204" pitchFamily="49" charset="0"/>
              </a:rPr>
              <a:t> install  </a:t>
            </a:r>
            <a:r>
              <a:rPr lang="en-US" altLang="ko-KR" b="0" dirty="0">
                <a:solidFill>
                  <a:srgbClr val="0451A5"/>
                </a:solidFill>
                <a:effectLst/>
                <a:latin typeface="Consolas" panose="020B0609020204030204" pitchFamily="49" charset="0"/>
              </a:rPr>
              <a:t>express-session</a:t>
            </a:r>
            <a:endParaRPr lang="en-US" altLang="ko-KR" b="0" dirty="0">
              <a:solidFill>
                <a:srgbClr val="292929"/>
              </a:solidFill>
              <a:effectLst/>
              <a:latin typeface="Consolas" panose="020B0609020204030204" pitchFamily="49" charset="0"/>
            </a:endParaRPr>
          </a:p>
          <a:p>
            <a:endParaRPr lang="en-US" altLang="ko-KR" dirty="0"/>
          </a:p>
          <a:p>
            <a:r>
              <a:rPr lang="en-US" altLang="ko-KR" b="0" dirty="0" err="1">
                <a:solidFill>
                  <a:srgbClr val="292929"/>
                </a:solidFill>
                <a:effectLst/>
                <a:latin typeface="Consolas" panose="020B0609020204030204" pitchFamily="49" charset="0"/>
              </a:rPr>
              <a:t>app.js</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에서 모듈 편입</a:t>
            </a:r>
            <a:br>
              <a:rPr lang="ko-KR" altLang="en-US" b="0" dirty="0">
                <a:solidFill>
                  <a:srgbClr val="292929"/>
                </a:solidFill>
                <a:effectLst/>
                <a:latin typeface="Consolas" panose="020B0609020204030204" pitchFamily="49" charset="0"/>
              </a:rPr>
            </a:br>
            <a:r>
              <a:rPr lang="en-US" altLang="ko-KR" b="0" dirty="0">
                <a:solidFill>
                  <a:srgbClr val="515151"/>
                </a:solidFill>
                <a:effectLst/>
                <a:latin typeface="Consolas" panose="020B0609020204030204" pitchFamily="49" charset="0"/>
              </a:rPr>
              <a:t>//</a:t>
            </a:r>
            <a:r>
              <a:rPr lang="ko-KR" altLang="en-US" b="0" dirty="0">
                <a:solidFill>
                  <a:srgbClr val="515151"/>
                </a:solidFill>
                <a:effectLst/>
                <a:latin typeface="Consolas" panose="020B0609020204030204" pitchFamily="49" charset="0"/>
              </a:rPr>
              <a:t>세션을 사용하기 위해서 </a:t>
            </a:r>
            <a:endParaRPr lang="ko-KR" altLang="en-US" b="0" dirty="0">
              <a:solidFill>
                <a:srgbClr val="292929"/>
              </a:solidFill>
              <a:effectLst/>
              <a:latin typeface="Consolas" panose="020B0609020204030204" pitchFamily="49" charset="0"/>
            </a:endParaRPr>
          </a:p>
          <a:p>
            <a:r>
              <a:rPr lang="en-US" altLang="ko-KR" b="0" dirty="0">
                <a:solidFill>
                  <a:srgbClr val="0F4A85"/>
                </a:solidFill>
                <a:effectLst/>
                <a:latin typeface="Consolas" panose="020B0609020204030204" pitchFamily="49" charset="0"/>
              </a:rPr>
              <a:t>var</a:t>
            </a:r>
            <a:r>
              <a:rPr lang="en-US" altLang="ko-KR" b="0" dirty="0">
                <a:solidFill>
                  <a:srgbClr val="292929"/>
                </a:solidFill>
                <a:effectLst/>
                <a:latin typeface="Consolas" panose="020B0609020204030204" pitchFamily="49" charset="0"/>
              </a:rPr>
              <a:t> </a:t>
            </a:r>
            <a:r>
              <a:rPr lang="en-US" altLang="ko-KR" b="0" dirty="0">
                <a:solidFill>
                  <a:srgbClr val="001080"/>
                </a:solidFill>
                <a:effectLst/>
                <a:latin typeface="Consolas" panose="020B0609020204030204" pitchFamily="49" charset="0"/>
              </a:rPr>
              <a:t>session</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5E2CBC"/>
                </a:solidFill>
                <a:effectLst/>
                <a:latin typeface="Consolas" panose="020B0609020204030204" pitchFamily="49" charset="0"/>
              </a:rPr>
              <a:t>require</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"express-session"</a:t>
            </a:r>
            <a:r>
              <a:rPr lang="en-US" altLang="ko-KR" b="0" dirty="0">
                <a:solidFill>
                  <a:srgbClr val="292929"/>
                </a:solidFill>
                <a:effectLst/>
                <a:latin typeface="Consolas" panose="020B0609020204030204" pitchFamily="49" charset="0"/>
              </a:rPr>
              <a:t>);</a:t>
            </a:r>
          </a:p>
          <a:p>
            <a:r>
              <a:rPr lang="en-US" altLang="ko-KR" b="0" dirty="0">
                <a:solidFill>
                  <a:srgbClr val="0F4A85"/>
                </a:solidFill>
                <a:effectLst/>
                <a:latin typeface="Consolas" panose="020B0609020204030204" pitchFamily="49" charset="0"/>
              </a:rPr>
              <a:t>var</a:t>
            </a:r>
            <a:r>
              <a:rPr lang="en-US" altLang="ko-KR" b="0" dirty="0">
                <a:solidFill>
                  <a:srgbClr val="292929"/>
                </a:solidFill>
                <a:effectLst/>
                <a:latin typeface="Consolas" panose="020B0609020204030204" pitchFamily="49" charset="0"/>
              </a:rPr>
              <a:t> </a:t>
            </a:r>
            <a:r>
              <a:rPr lang="en-US" altLang="ko-KR" b="0" dirty="0" err="1">
                <a:solidFill>
                  <a:srgbClr val="001080"/>
                </a:solidFill>
                <a:effectLst/>
                <a:latin typeface="Consolas" panose="020B0609020204030204" pitchFamily="49" charset="0"/>
              </a:rPr>
              <a:t>mysql</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5E2CBC"/>
                </a:solidFill>
                <a:effectLst/>
                <a:latin typeface="Consolas" panose="020B0609020204030204" pitchFamily="49" charset="0"/>
              </a:rPr>
              <a:t>require</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a:t>
            </a:r>
            <a:r>
              <a:rPr lang="en-US" altLang="ko-KR" b="0" dirty="0" err="1">
                <a:solidFill>
                  <a:srgbClr val="0F4A85"/>
                </a:solidFill>
                <a:effectLst/>
                <a:latin typeface="Consolas" panose="020B0609020204030204" pitchFamily="49" charset="0"/>
              </a:rPr>
              <a:t>mysql2</a:t>
            </a:r>
            <a:r>
              <a:rPr lang="en-US" altLang="ko-KR" b="0" dirty="0">
                <a:solidFill>
                  <a:srgbClr val="0F4A85"/>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a:t>
            </a:r>
          </a:p>
          <a:p>
            <a:r>
              <a:rPr lang="en-US" altLang="ko-KR" b="0" dirty="0">
                <a:solidFill>
                  <a:srgbClr val="0F4A85"/>
                </a:solidFill>
                <a:effectLst/>
                <a:latin typeface="Consolas" panose="020B0609020204030204" pitchFamily="49" charset="0"/>
              </a:rPr>
              <a:t>var</a:t>
            </a:r>
            <a:r>
              <a:rPr lang="en-US" altLang="ko-KR" b="0" dirty="0">
                <a:solidFill>
                  <a:srgbClr val="292929"/>
                </a:solidFill>
                <a:effectLst/>
                <a:latin typeface="Consolas" panose="020B0609020204030204" pitchFamily="49" charset="0"/>
              </a:rPr>
              <a:t> </a:t>
            </a:r>
            <a:r>
              <a:rPr lang="en-US" altLang="ko-KR" b="0" dirty="0" err="1">
                <a:solidFill>
                  <a:srgbClr val="001080"/>
                </a:solidFill>
                <a:effectLst/>
                <a:latin typeface="Consolas" panose="020B0609020204030204" pitchFamily="49" charset="0"/>
              </a:rPr>
              <a:t>mysqlstore</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5E2CBC"/>
                </a:solidFill>
                <a:effectLst/>
                <a:latin typeface="Consolas" panose="020B0609020204030204" pitchFamily="49" charset="0"/>
              </a:rPr>
              <a:t>require</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"express-</a:t>
            </a:r>
            <a:r>
              <a:rPr lang="en-US" altLang="ko-KR" b="0" dirty="0" err="1">
                <a:solidFill>
                  <a:srgbClr val="0F4A85"/>
                </a:solidFill>
                <a:effectLst/>
                <a:latin typeface="Consolas" panose="020B0609020204030204" pitchFamily="49" charset="0"/>
              </a:rPr>
              <a:t>mysql</a:t>
            </a:r>
            <a:r>
              <a:rPr lang="en-US" altLang="ko-KR" b="0" dirty="0">
                <a:solidFill>
                  <a:srgbClr val="0F4A85"/>
                </a:solidFill>
                <a:effectLst/>
                <a:latin typeface="Consolas" panose="020B0609020204030204" pitchFamily="49" charset="0"/>
              </a:rPr>
              <a:t>-session"</a:t>
            </a:r>
            <a:r>
              <a:rPr lang="en-US" altLang="ko-KR" b="0" dirty="0">
                <a:solidFill>
                  <a:srgbClr val="292929"/>
                </a:solidFill>
                <a:effectLst/>
                <a:latin typeface="Consolas" panose="020B0609020204030204" pitchFamily="49" charset="0"/>
              </a:rPr>
              <a:t>)(</a:t>
            </a:r>
            <a:r>
              <a:rPr lang="en-US" altLang="ko-KR" b="0" dirty="0">
                <a:solidFill>
                  <a:srgbClr val="001080"/>
                </a:solidFill>
                <a:effectLst/>
                <a:latin typeface="Consolas" panose="020B0609020204030204" pitchFamily="49" charset="0"/>
              </a:rPr>
              <a:t>session</a:t>
            </a:r>
            <a:r>
              <a:rPr lang="en-US" altLang="ko-KR" b="0" dirty="0">
                <a:solidFill>
                  <a:srgbClr val="292929"/>
                </a:solidFill>
                <a:effectLst/>
                <a:latin typeface="Consolas" panose="020B0609020204030204" pitchFamily="49" charset="0"/>
              </a:rPr>
              <a:t>);</a:t>
            </a:r>
          </a:p>
          <a:p>
            <a:br>
              <a:rPr lang="en-US" altLang="ko-KR" b="0" dirty="0">
                <a:solidFill>
                  <a:srgbClr val="292929"/>
                </a:solidFill>
                <a:effectLst/>
                <a:latin typeface="Consolas" panose="020B0609020204030204" pitchFamily="49" charset="0"/>
              </a:rPr>
            </a:br>
            <a:br>
              <a:rPr lang="en-US" altLang="ko-KR" b="0" dirty="0">
                <a:solidFill>
                  <a:srgbClr val="292929"/>
                </a:solidFill>
                <a:effectLst/>
                <a:latin typeface="Consolas" panose="020B0609020204030204" pitchFamily="49" charset="0"/>
              </a:rPr>
            </a:br>
            <a:endParaRPr lang="en-US" altLang="ko-KR" b="0" dirty="0">
              <a:solidFill>
                <a:srgbClr val="292929"/>
              </a:solidFill>
              <a:effectLst/>
              <a:latin typeface="Consolas" panose="020B0609020204030204" pitchFamily="49" charset="0"/>
            </a:endParaRPr>
          </a:p>
          <a:p>
            <a:endParaRPr lang="ko-KR" altLang="en-US" dirty="0"/>
          </a:p>
        </p:txBody>
      </p:sp>
    </p:spTree>
    <p:extLst>
      <p:ext uri="{BB962C8B-B14F-4D97-AF65-F5344CB8AC3E}">
        <p14:creationId xmlns:p14="http://schemas.microsoft.com/office/powerpoint/2010/main" val="828561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자바스크립트 개발 도구들</a:t>
            </a:r>
            <a:endParaRPr/>
          </a:p>
        </p:txBody>
      </p:sp>
      <p:sp>
        <p:nvSpPr>
          <p:cNvPr id="270" name="Google Shape;270;p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번역엔진으로 브라우저만 있으면 가능합니다.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크롬, 익스플로러, 사파리, 파이어 폭스등 다양한데 디버깅이 가장 편한 건 크롬입니다.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개발툴로는 atom, webstom, editplus, ultra edit, visual studio 등 아주 많습니다.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자바스크립트만 테스트할 경우에는 꼭 서버프로그램이 있어야 하는 건 아닙니다. 그러나 서버와 클라이언트간의 비동기 통신인 Ajax 를 하려면 웹서버  프로그램이 있어야 합니다. ;웹서버 프로그램은 스프링부트를 이용한 restful api 서버를 활용하도록 하겠습니다. 서버는 PHP 도 가능하고 asp도 가능하고 장고나 nodejs도 가능합니다 </a:t>
            </a:r>
            <a:endParaRPr/>
          </a:p>
        </p:txBody>
      </p:sp>
      <p:sp>
        <p:nvSpPr>
          <p:cNvPr id="271" name="Google Shape;271;p3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a:t>
            </a:fld>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8B905F-7B88-5F03-E5E4-7D56F3BF0CCC}"/>
              </a:ext>
            </a:extLst>
          </p:cNvPr>
          <p:cNvSpPr>
            <a:spLocks noGrp="1"/>
          </p:cNvSpPr>
          <p:nvPr>
            <p:ph type="title"/>
          </p:nvPr>
        </p:nvSpPr>
        <p:spPr/>
        <p:txBody>
          <a:bodyPr/>
          <a:lstStyle/>
          <a:p>
            <a:r>
              <a:rPr lang="en-US" altLang="ko-KR" dirty="0"/>
              <a:t>Session</a:t>
            </a:r>
            <a:endParaRPr lang="ko-KR" altLang="en-US" dirty="0"/>
          </a:p>
        </p:txBody>
      </p:sp>
      <p:sp>
        <p:nvSpPr>
          <p:cNvPr id="3" name="텍스트 개체 틀 2">
            <a:extLst>
              <a:ext uri="{FF2B5EF4-FFF2-40B4-BE49-F238E27FC236}">
                <a16:creationId xmlns:a16="http://schemas.microsoft.com/office/drawing/2014/main" id="{BF626028-2B46-6974-5E03-8634ED86FA8D}"/>
              </a:ext>
            </a:extLst>
          </p:cNvPr>
          <p:cNvSpPr>
            <a:spLocks noGrp="1"/>
          </p:cNvSpPr>
          <p:nvPr>
            <p:ph type="body" idx="1"/>
          </p:nvPr>
        </p:nvSpPr>
        <p:spPr/>
        <p:txBody>
          <a:bodyPr/>
          <a:lstStyle/>
          <a:p>
            <a:pPr marL="114300" indent="0">
              <a:lnSpc>
                <a:spcPct val="100000"/>
              </a:lnSpc>
              <a:buNone/>
            </a:pPr>
            <a:r>
              <a:rPr lang="ko-KR" altLang="en-US" sz="1600" b="0" dirty="0">
                <a:solidFill>
                  <a:srgbClr val="0F4A85"/>
                </a:solidFill>
                <a:effectLst/>
                <a:latin typeface="Consolas" panose="020B0609020204030204" pitchFamily="49" charset="0"/>
              </a:rPr>
              <a:t>미들웨어 추가하기 </a:t>
            </a:r>
            <a:endParaRPr lang="en-US" altLang="ko-KR" sz="1600" b="0" dirty="0">
              <a:solidFill>
                <a:srgbClr val="0F4A85"/>
              </a:solidFill>
              <a:effectLst/>
              <a:latin typeface="Consolas" panose="020B0609020204030204" pitchFamily="49" charset="0"/>
            </a:endParaRPr>
          </a:p>
          <a:p>
            <a:pPr marL="114300" indent="0">
              <a:lnSpc>
                <a:spcPct val="100000"/>
              </a:lnSpc>
              <a:buNone/>
            </a:pPr>
            <a:endParaRPr lang="en-US" altLang="ko-KR" sz="1600" b="0" dirty="0">
              <a:solidFill>
                <a:srgbClr val="0F4A85"/>
              </a:solidFill>
              <a:effectLst/>
              <a:latin typeface="Consolas" panose="020B0609020204030204" pitchFamily="49" charset="0"/>
            </a:endParaRPr>
          </a:p>
          <a:p>
            <a:pPr marL="114300" indent="0">
              <a:lnSpc>
                <a:spcPct val="100000"/>
              </a:lnSpc>
              <a:buNone/>
            </a:pPr>
            <a:r>
              <a:rPr lang="en-US" altLang="ko-KR" sz="1600" b="0" dirty="0">
                <a:solidFill>
                  <a:srgbClr val="0F4A85"/>
                </a:solidFill>
                <a:effectLst/>
                <a:latin typeface="Consolas" panose="020B0609020204030204" pitchFamily="49" charset="0"/>
              </a:rPr>
              <a:t>var</a:t>
            </a: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sessionStore</a:t>
            </a:r>
            <a:r>
              <a:rPr lang="en-US" altLang="ko-KR" sz="1600" b="0" dirty="0">
                <a:solidFill>
                  <a:srgbClr val="292929"/>
                </a:solidFill>
                <a:effectLst/>
                <a:latin typeface="Consolas" panose="020B0609020204030204" pitchFamily="49" charset="0"/>
              </a:rPr>
              <a:t> </a:t>
            </a:r>
            <a:r>
              <a:rPr lang="en-US" altLang="ko-KR" sz="1600" b="0" dirty="0">
                <a:solidFill>
                  <a:srgbClr val="000000"/>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 </a:t>
            </a:r>
            <a:r>
              <a:rPr lang="en-US" altLang="ko-KR" sz="1600" b="0" dirty="0">
                <a:solidFill>
                  <a:srgbClr val="0F4A85"/>
                </a:solidFill>
                <a:effectLst/>
                <a:latin typeface="Consolas" panose="020B0609020204030204" pitchFamily="49" charset="0"/>
              </a:rPr>
              <a:t>new</a:t>
            </a:r>
            <a:r>
              <a:rPr lang="en-US" altLang="ko-KR" sz="1600" b="0" dirty="0">
                <a:solidFill>
                  <a:srgbClr val="292929"/>
                </a:solidFill>
                <a:effectLst/>
                <a:latin typeface="Consolas" panose="020B0609020204030204" pitchFamily="49" charset="0"/>
              </a:rPr>
              <a:t> </a:t>
            </a:r>
            <a:r>
              <a:rPr lang="en-US" altLang="ko-KR" sz="1600" b="0" dirty="0" err="1">
                <a:solidFill>
                  <a:srgbClr val="5E2CBC"/>
                </a:solidFill>
                <a:effectLst/>
                <a:latin typeface="Consolas" panose="020B0609020204030204" pitchFamily="49" charset="0"/>
              </a:rPr>
              <a:t>mysqlstore</a:t>
            </a: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config</a:t>
            </a:r>
            <a:r>
              <a:rPr lang="en-US" altLang="ko-KR" sz="1600" b="0" dirty="0" err="1">
                <a:solidFill>
                  <a:srgbClr val="292929"/>
                </a:solidFill>
                <a:effectLst/>
                <a:latin typeface="Consolas" panose="020B0609020204030204" pitchFamily="49" charset="0"/>
              </a:rPr>
              <a:t>.</a:t>
            </a:r>
            <a:r>
              <a:rPr lang="en-US" altLang="ko-KR" sz="1600" b="0" dirty="0" err="1">
                <a:solidFill>
                  <a:srgbClr val="02715D"/>
                </a:solidFill>
                <a:effectLst/>
                <a:latin typeface="Consolas" panose="020B0609020204030204" pitchFamily="49" charset="0"/>
              </a:rPr>
              <a:t>DBINFO</a:t>
            </a:r>
            <a:r>
              <a:rPr lang="en-US" altLang="ko-KR" sz="1600" b="0" dirty="0">
                <a:solidFill>
                  <a:srgbClr val="292929"/>
                </a:solidFill>
                <a:effectLst/>
                <a:latin typeface="Consolas" panose="020B0609020204030204" pitchFamily="49" charset="0"/>
              </a:rPr>
              <a:t> ); </a:t>
            </a:r>
          </a:p>
          <a:p>
            <a:pPr marL="114300" indent="0">
              <a:lnSpc>
                <a:spcPct val="100000"/>
              </a:lnSpc>
              <a:buNone/>
            </a:pPr>
            <a:r>
              <a:rPr lang="en-US" altLang="ko-KR" sz="1600" b="0" dirty="0" err="1">
                <a:solidFill>
                  <a:srgbClr val="001080"/>
                </a:solidFill>
                <a:effectLst/>
                <a:latin typeface="Consolas" panose="020B0609020204030204" pitchFamily="49" charset="0"/>
              </a:rPr>
              <a:t>app</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use</a:t>
            </a:r>
            <a:r>
              <a:rPr lang="en-US" altLang="ko-KR" sz="1600" b="0" dirty="0">
                <a:solidFill>
                  <a:srgbClr val="292929"/>
                </a:solidFill>
                <a:effectLst/>
                <a:latin typeface="Consolas" panose="020B0609020204030204" pitchFamily="49" charset="0"/>
              </a:rPr>
              <a:t>( </a:t>
            </a:r>
            <a:r>
              <a:rPr lang="en-US" altLang="ko-KR" sz="1600" b="0" dirty="0">
                <a:solidFill>
                  <a:srgbClr val="5E2CBC"/>
                </a:solidFill>
                <a:effectLst/>
                <a:latin typeface="Consolas" panose="020B0609020204030204" pitchFamily="49" charset="0"/>
              </a:rPr>
              <a:t>session</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a:solidFill>
                  <a:srgbClr val="001080"/>
                </a:solidFill>
                <a:effectLst/>
                <a:latin typeface="Consolas" panose="020B0609020204030204" pitchFamily="49" charset="0"/>
              </a:rPr>
              <a:t>key:</a:t>
            </a:r>
            <a:r>
              <a:rPr lang="en-US" altLang="ko-KR" sz="1600" b="0" dirty="0">
                <a:solidFill>
                  <a:srgbClr val="0F4A85"/>
                </a:solidFill>
                <a:effectLst/>
                <a:latin typeface="Consolas" panose="020B0609020204030204" pitchFamily="49" charset="0"/>
              </a:rPr>
              <a:t>"</a:t>
            </a:r>
            <a:r>
              <a:rPr lang="en-US" altLang="ko-KR" sz="1600" b="0" dirty="0" err="1">
                <a:solidFill>
                  <a:srgbClr val="0F4A85"/>
                </a:solidFill>
                <a:effectLst/>
                <a:latin typeface="Consolas" panose="020B0609020204030204" pitchFamily="49" charset="0"/>
              </a:rPr>
              <a:t>ewiodsndsnkl214sdADADSADWWQDWQewedcd</a:t>
            </a:r>
            <a:r>
              <a:rPr lang="en-US" altLang="ko-KR" sz="1600" b="0" dirty="0">
                <a:solidFill>
                  <a:srgbClr val="0F4A85"/>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dirty="0">
                <a:solidFill>
                  <a:srgbClr val="292929"/>
                </a:solidFill>
                <a:latin typeface="Consolas" panose="020B0609020204030204" pitchFamily="49" charset="0"/>
              </a:rPr>
              <a:t>    </a:t>
            </a:r>
            <a:r>
              <a:rPr lang="en-US" altLang="ko-KR" sz="1600" b="0" dirty="0">
                <a:solidFill>
                  <a:srgbClr val="515151"/>
                </a:solidFill>
                <a:effectLst/>
                <a:latin typeface="Consolas" panose="020B0609020204030204" pitchFamily="49" charset="0"/>
              </a:rPr>
              <a:t>//</a:t>
            </a:r>
            <a:r>
              <a:rPr lang="ko-KR" altLang="en-US" sz="1600" b="0" dirty="0" err="1">
                <a:solidFill>
                  <a:srgbClr val="515151"/>
                </a:solidFill>
                <a:effectLst/>
                <a:latin typeface="Consolas" panose="020B0609020204030204" pitchFamily="49" charset="0"/>
              </a:rPr>
              <a:t>아무키나</a:t>
            </a:r>
            <a:r>
              <a:rPr lang="ko-KR" altLang="en-US" sz="1600" b="0" dirty="0">
                <a:solidFill>
                  <a:srgbClr val="515151"/>
                </a:solidFill>
                <a:effectLst/>
                <a:latin typeface="Consolas" panose="020B0609020204030204" pitchFamily="49" charset="0"/>
              </a:rPr>
              <a:t> 길고 복잡하게 넣는다</a:t>
            </a:r>
            <a:r>
              <a:rPr lang="en-US" altLang="ko-KR" sz="1600" b="0" dirty="0">
                <a:solidFill>
                  <a:srgbClr val="515151"/>
                </a:solidFill>
                <a:effectLst/>
                <a:latin typeface="Consolas" panose="020B0609020204030204" pitchFamily="49" charset="0"/>
              </a:rPr>
              <a:t>.  </a:t>
            </a:r>
            <a:r>
              <a:rPr lang="ko-KR" altLang="en-US" sz="1600" b="0" dirty="0">
                <a:solidFill>
                  <a:srgbClr val="515151"/>
                </a:solidFill>
                <a:effectLst/>
                <a:latin typeface="Consolas" panose="020B0609020204030204" pitchFamily="49" charset="0"/>
              </a:rPr>
              <a:t>세션을 </a:t>
            </a:r>
            <a:r>
              <a:rPr lang="ko-KR" altLang="en-US" sz="1600" b="0" dirty="0" err="1">
                <a:solidFill>
                  <a:srgbClr val="515151"/>
                </a:solidFill>
                <a:effectLst/>
                <a:latin typeface="Consolas" panose="020B0609020204030204" pitchFamily="49" charset="0"/>
              </a:rPr>
              <a:t>암호화할때</a:t>
            </a:r>
            <a:r>
              <a:rPr lang="ko-KR" altLang="en-US" sz="1600" b="0" dirty="0">
                <a:solidFill>
                  <a:srgbClr val="515151"/>
                </a:solidFill>
                <a:effectLst/>
                <a:latin typeface="Consolas" panose="020B0609020204030204" pitchFamily="49" charset="0"/>
              </a:rPr>
              <a:t> 사용한다 </a:t>
            </a:r>
            <a:endParaRPr lang="ko-KR" altLang="en-US" sz="1600" b="0" dirty="0">
              <a:solidFill>
                <a:srgbClr val="292929"/>
              </a:solidFill>
              <a:effectLst/>
              <a:latin typeface="Consolas" panose="020B0609020204030204" pitchFamily="49" charset="0"/>
            </a:endParaRPr>
          </a:p>
          <a:p>
            <a:pPr marL="114300" indent="0">
              <a:lnSpc>
                <a:spcPct val="100000"/>
              </a:lnSpc>
              <a:buNone/>
            </a:pPr>
            <a:r>
              <a:rPr lang="ko-KR" altLang="en-US" sz="1600" b="0" dirty="0">
                <a:solidFill>
                  <a:srgbClr val="292929"/>
                </a:solidFill>
                <a:effectLst/>
                <a:latin typeface="Consolas" panose="020B0609020204030204" pitchFamily="49" charset="0"/>
              </a:rPr>
              <a:t>    </a:t>
            </a:r>
            <a:r>
              <a:rPr lang="en-US" altLang="ko-KR" sz="1600" b="0" dirty="0">
                <a:solidFill>
                  <a:srgbClr val="001080"/>
                </a:solidFill>
                <a:effectLst/>
                <a:latin typeface="Consolas" panose="020B0609020204030204" pitchFamily="49" charset="0"/>
              </a:rPr>
              <a:t>secret:</a:t>
            </a:r>
            <a:r>
              <a:rPr lang="en-US" altLang="ko-KR" sz="1600" b="0" dirty="0">
                <a:solidFill>
                  <a:srgbClr val="0F4A85"/>
                </a:solidFill>
                <a:effectLst/>
                <a:latin typeface="Consolas" panose="020B0609020204030204" pitchFamily="49" charset="0"/>
              </a:rPr>
              <a:t>"</a:t>
            </a:r>
            <a:r>
              <a:rPr lang="en-US" altLang="ko-KR" sz="1600" b="0" dirty="0" err="1">
                <a:solidFill>
                  <a:srgbClr val="0F4A85"/>
                </a:solidFill>
                <a:effectLst/>
                <a:latin typeface="Consolas" panose="020B0609020204030204" pitchFamily="49" charset="0"/>
              </a:rPr>
              <a:t>session_cookie_secret</a:t>
            </a:r>
            <a:r>
              <a:rPr lang="en-US" altLang="ko-KR" sz="1600" b="0" dirty="0">
                <a:solidFill>
                  <a:srgbClr val="0F4A85"/>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store:sessionStore</a:t>
            </a:r>
            <a:r>
              <a:rPr lang="en-US" altLang="ko-KR" sz="1600" b="0" dirty="0">
                <a:solidFill>
                  <a:srgbClr val="292929"/>
                </a:solidFill>
                <a:effectLst/>
                <a:latin typeface="Consolas" panose="020B0609020204030204" pitchFamily="49" charset="0"/>
              </a:rPr>
              <a:t>,</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resave:</a:t>
            </a:r>
            <a:r>
              <a:rPr lang="en-US" altLang="ko-KR" sz="1600" b="0" dirty="0" err="1">
                <a:solidFill>
                  <a:srgbClr val="0F4A85"/>
                </a:solidFill>
                <a:effectLst/>
                <a:latin typeface="Consolas" panose="020B0609020204030204" pitchFamily="49" charset="0"/>
              </a:rPr>
              <a:t>false</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saveUninitialized:</a:t>
            </a:r>
            <a:r>
              <a:rPr lang="en-US" altLang="ko-KR" sz="1600" b="0" dirty="0" err="1">
                <a:solidFill>
                  <a:srgbClr val="0F4A85"/>
                </a:solidFill>
                <a:effectLst/>
                <a:latin typeface="Consolas" panose="020B0609020204030204" pitchFamily="49" charset="0"/>
              </a:rPr>
              <a:t>false</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a:t>
            </a:r>
          </a:p>
          <a:p>
            <a:pPr marL="114300" indent="0">
              <a:buNone/>
            </a:pPr>
            <a:br>
              <a:rPr lang="en-US" altLang="ko-KR" b="0" dirty="0">
                <a:solidFill>
                  <a:srgbClr val="292929"/>
                </a:solidFill>
                <a:effectLst/>
                <a:latin typeface="Consolas" panose="020B0609020204030204" pitchFamily="49" charset="0"/>
              </a:rPr>
            </a:br>
            <a:endParaRPr lang="en-US" altLang="ko-KR" b="0" dirty="0">
              <a:solidFill>
                <a:srgbClr val="292929"/>
              </a:solidFill>
              <a:effectLst/>
              <a:latin typeface="Consolas" panose="020B0609020204030204" pitchFamily="49" charset="0"/>
            </a:endParaRPr>
          </a:p>
          <a:p>
            <a:endParaRPr lang="ko-KR" altLang="en-US" dirty="0"/>
          </a:p>
        </p:txBody>
      </p:sp>
    </p:spTree>
    <p:extLst>
      <p:ext uri="{BB962C8B-B14F-4D97-AF65-F5344CB8AC3E}">
        <p14:creationId xmlns:p14="http://schemas.microsoft.com/office/powerpoint/2010/main" val="201861844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8B905F-7B88-5F03-E5E4-7D56F3BF0CCC}"/>
              </a:ext>
            </a:extLst>
          </p:cNvPr>
          <p:cNvSpPr>
            <a:spLocks noGrp="1"/>
          </p:cNvSpPr>
          <p:nvPr>
            <p:ph type="title"/>
          </p:nvPr>
        </p:nvSpPr>
        <p:spPr/>
        <p:txBody>
          <a:bodyPr/>
          <a:lstStyle/>
          <a:p>
            <a:r>
              <a:rPr lang="en-US" altLang="ko-KR" dirty="0"/>
              <a:t>Session</a:t>
            </a:r>
            <a:endParaRPr lang="ko-KR" altLang="en-US" dirty="0"/>
          </a:p>
        </p:txBody>
      </p:sp>
      <p:sp>
        <p:nvSpPr>
          <p:cNvPr id="3" name="텍스트 개체 틀 2">
            <a:extLst>
              <a:ext uri="{FF2B5EF4-FFF2-40B4-BE49-F238E27FC236}">
                <a16:creationId xmlns:a16="http://schemas.microsoft.com/office/drawing/2014/main" id="{BF626028-2B46-6974-5E03-8634ED86FA8D}"/>
              </a:ext>
            </a:extLst>
          </p:cNvPr>
          <p:cNvSpPr>
            <a:spLocks noGrp="1"/>
          </p:cNvSpPr>
          <p:nvPr>
            <p:ph type="body" idx="1"/>
          </p:nvPr>
        </p:nvSpPr>
        <p:spPr/>
        <p:txBody>
          <a:bodyPr/>
          <a:lstStyle/>
          <a:p>
            <a:pPr marL="114300" indent="0">
              <a:lnSpc>
                <a:spcPct val="100000"/>
              </a:lnSpc>
              <a:buNone/>
            </a:pPr>
            <a:r>
              <a:rPr lang="en-US" altLang="ko-KR" sz="1600" b="0" dirty="0">
                <a:solidFill>
                  <a:srgbClr val="515151"/>
                </a:solidFill>
                <a:effectLst/>
                <a:latin typeface="Consolas" panose="020B0609020204030204" pitchFamily="49" charset="0"/>
              </a:rPr>
              <a:t>//</a:t>
            </a:r>
            <a:r>
              <a:rPr lang="ko-KR" altLang="en-US" sz="1600" b="0" dirty="0">
                <a:solidFill>
                  <a:srgbClr val="515151"/>
                </a:solidFill>
                <a:effectLst/>
                <a:latin typeface="Consolas" panose="020B0609020204030204" pitchFamily="49" charset="0"/>
              </a:rPr>
              <a:t>세션에 저장한다</a:t>
            </a:r>
            <a:r>
              <a:rPr lang="en-US" altLang="ko-KR" sz="1600" b="0" dirty="0">
                <a:solidFill>
                  <a:srgbClr val="515151"/>
                </a:solidFill>
                <a:effectLst/>
                <a:latin typeface="Consolas" panose="020B0609020204030204" pitchFamily="49" charset="0"/>
              </a:rPr>
              <a:t>. </a:t>
            </a:r>
            <a:endParaRPr lang="ko-KR" altLang="en-US" sz="1600" b="0" dirty="0">
              <a:solidFill>
                <a:srgbClr val="292929"/>
              </a:solidFill>
              <a:effectLst/>
              <a:latin typeface="Consolas" panose="020B0609020204030204" pitchFamily="49" charset="0"/>
            </a:endParaRPr>
          </a:p>
          <a:p>
            <a:pPr marL="114300" indent="0">
              <a:lnSpc>
                <a:spcPct val="100000"/>
              </a:lnSpc>
              <a:buNone/>
            </a:pPr>
            <a:r>
              <a:rPr lang="ko-KR" altLang="en-US"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userid</a:t>
            </a:r>
            <a:r>
              <a:rPr lang="en-US" altLang="ko-KR" sz="1600" b="0" dirty="0">
                <a:solidFill>
                  <a:srgbClr val="292929"/>
                </a:solidFill>
                <a:effectLst/>
                <a:latin typeface="Consolas" panose="020B0609020204030204" pitchFamily="49" charset="0"/>
              </a:rPr>
              <a:t>   </a:t>
            </a:r>
            <a:r>
              <a:rPr lang="en-US" altLang="ko-KR" sz="1600" b="0" dirty="0">
                <a:solidFill>
                  <a:srgbClr val="000000"/>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 </a:t>
            </a:r>
            <a:r>
              <a:rPr lang="en-US" altLang="ko-KR" sz="1600" b="0" dirty="0">
                <a:solidFill>
                  <a:srgbClr val="001080"/>
                </a:solidFill>
                <a:effectLst/>
                <a:latin typeface="Consolas" panose="020B0609020204030204" pitchFamily="49" charset="0"/>
              </a:rPr>
              <a:t>result</a:t>
            </a:r>
            <a:r>
              <a:rPr lang="en-US" altLang="ko-KR" sz="1600" b="0" dirty="0">
                <a:solidFill>
                  <a:srgbClr val="292929"/>
                </a:solidFill>
                <a:effectLst/>
                <a:latin typeface="Consolas" panose="020B0609020204030204" pitchFamily="49" charset="0"/>
              </a:rPr>
              <a:t>[</a:t>
            </a:r>
            <a:r>
              <a:rPr lang="en-US" altLang="ko-KR" sz="1600" b="0" dirty="0">
                <a:solidFill>
                  <a:srgbClr val="096D48"/>
                </a:solidFill>
                <a:effectLst/>
                <a:latin typeface="Consolas" panose="020B0609020204030204" pitchFamily="49" charset="0"/>
              </a:rPr>
              <a:t>0</a:t>
            </a:r>
            <a:r>
              <a:rPr lang="en-US" altLang="ko-KR" sz="1600" b="0" dirty="0">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userid</a:t>
            </a:r>
            <a:r>
              <a:rPr lang="en-US" altLang="ko-KR" sz="1600" b="0" dirty="0">
                <a:solidFill>
                  <a:srgbClr val="292929"/>
                </a:solidFill>
                <a:effectLst/>
                <a:latin typeface="Consolas" panose="020B0609020204030204" pitchFamily="49" charset="0"/>
              </a:rPr>
              <a:t>;</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username</a:t>
            </a:r>
            <a:r>
              <a:rPr lang="en-US" altLang="ko-KR" sz="1600" b="0" dirty="0">
                <a:solidFill>
                  <a:srgbClr val="292929"/>
                </a:solidFill>
                <a:effectLst/>
                <a:latin typeface="Consolas" panose="020B0609020204030204" pitchFamily="49" charset="0"/>
              </a:rPr>
              <a:t> </a:t>
            </a:r>
            <a:r>
              <a:rPr lang="en-US" altLang="ko-KR" sz="1600" b="0" dirty="0">
                <a:solidFill>
                  <a:srgbClr val="000000"/>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 </a:t>
            </a:r>
            <a:r>
              <a:rPr lang="en-US" altLang="ko-KR" sz="1600" b="0" dirty="0">
                <a:solidFill>
                  <a:srgbClr val="001080"/>
                </a:solidFill>
                <a:effectLst/>
                <a:latin typeface="Consolas" panose="020B0609020204030204" pitchFamily="49" charset="0"/>
              </a:rPr>
              <a:t>result</a:t>
            </a:r>
            <a:r>
              <a:rPr lang="en-US" altLang="ko-KR" sz="1600" b="0" dirty="0">
                <a:solidFill>
                  <a:srgbClr val="292929"/>
                </a:solidFill>
                <a:effectLst/>
                <a:latin typeface="Consolas" panose="020B0609020204030204" pitchFamily="49" charset="0"/>
              </a:rPr>
              <a:t>[</a:t>
            </a:r>
            <a:r>
              <a:rPr lang="en-US" altLang="ko-KR" sz="1600" b="0" dirty="0">
                <a:solidFill>
                  <a:srgbClr val="096D48"/>
                </a:solidFill>
                <a:effectLst/>
                <a:latin typeface="Consolas" panose="020B0609020204030204" pitchFamily="49" charset="0"/>
              </a:rPr>
              <a:t>0</a:t>
            </a:r>
            <a:r>
              <a:rPr lang="en-US" altLang="ko-KR" sz="1600" b="0" dirty="0">
                <a:solidFill>
                  <a:srgbClr val="292929"/>
                </a:solidFill>
                <a:effectLst/>
                <a:latin typeface="Consolas" panose="020B0609020204030204" pitchFamily="49" charset="0"/>
              </a:rPr>
              <a:t>].</a:t>
            </a:r>
            <a:r>
              <a:rPr lang="en-US" altLang="ko-KR" sz="1600" b="0" dirty="0">
                <a:solidFill>
                  <a:srgbClr val="001080"/>
                </a:solidFill>
                <a:effectLst/>
                <a:latin typeface="Consolas" panose="020B0609020204030204" pitchFamily="49" charset="0"/>
              </a:rPr>
              <a:t>username</a:t>
            </a:r>
            <a:r>
              <a:rPr lang="en-US" altLang="ko-KR" sz="1600" b="0" dirty="0">
                <a:solidFill>
                  <a:srgbClr val="292929"/>
                </a:solidFill>
                <a:effectLst/>
                <a:latin typeface="Consolas" panose="020B0609020204030204" pitchFamily="49" charset="0"/>
              </a:rPr>
              <a:t>;</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email</a:t>
            </a:r>
            <a:r>
              <a:rPr lang="en-US" altLang="ko-KR" sz="1600" b="0" dirty="0">
                <a:solidFill>
                  <a:srgbClr val="292929"/>
                </a:solidFill>
                <a:effectLst/>
                <a:latin typeface="Consolas" panose="020B0609020204030204" pitchFamily="49" charset="0"/>
              </a:rPr>
              <a:t>    </a:t>
            </a:r>
            <a:r>
              <a:rPr lang="en-US" altLang="ko-KR" sz="1600" b="0" dirty="0">
                <a:solidFill>
                  <a:srgbClr val="000000"/>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 </a:t>
            </a:r>
            <a:r>
              <a:rPr lang="en-US" altLang="ko-KR" sz="1600" b="0" dirty="0">
                <a:solidFill>
                  <a:srgbClr val="001080"/>
                </a:solidFill>
                <a:effectLst/>
                <a:latin typeface="Consolas" panose="020B0609020204030204" pitchFamily="49" charset="0"/>
              </a:rPr>
              <a:t>result</a:t>
            </a:r>
            <a:r>
              <a:rPr lang="en-US" altLang="ko-KR" sz="1600" b="0" dirty="0">
                <a:solidFill>
                  <a:srgbClr val="292929"/>
                </a:solidFill>
                <a:effectLst/>
                <a:latin typeface="Consolas" panose="020B0609020204030204" pitchFamily="49" charset="0"/>
              </a:rPr>
              <a:t>[</a:t>
            </a:r>
            <a:r>
              <a:rPr lang="en-US" altLang="ko-KR" sz="1600" b="0" dirty="0">
                <a:solidFill>
                  <a:srgbClr val="096D48"/>
                </a:solidFill>
                <a:effectLst/>
                <a:latin typeface="Consolas" panose="020B0609020204030204" pitchFamily="49" charset="0"/>
              </a:rPr>
              <a:t>0</a:t>
            </a:r>
            <a:r>
              <a:rPr lang="en-US" altLang="ko-KR" sz="1600" b="0" dirty="0">
                <a:solidFill>
                  <a:srgbClr val="292929"/>
                </a:solidFill>
                <a:effectLst/>
                <a:latin typeface="Consolas" panose="020B0609020204030204" pitchFamily="49" charset="0"/>
              </a:rPr>
              <a:t>].</a:t>
            </a:r>
            <a:r>
              <a:rPr lang="en-US" altLang="ko-KR" sz="1600" b="0" dirty="0">
                <a:solidFill>
                  <a:srgbClr val="001080"/>
                </a:solidFill>
                <a:effectLst/>
                <a:latin typeface="Consolas" panose="020B0609020204030204" pitchFamily="49" charset="0"/>
              </a:rPr>
              <a:t>email</a:t>
            </a:r>
            <a:r>
              <a:rPr lang="en-US" altLang="ko-KR" sz="1600" b="0" dirty="0">
                <a:solidFill>
                  <a:srgbClr val="292929"/>
                </a:solidFill>
                <a:effectLst/>
                <a:latin typeface="Consolas" panose="020B0609020204030204" pitchFamily="49" charset="0"/>
              </a:rPr>
              <a:t>;</a:t>
            </a:r>
          </a:p>
          <a:p>
            <a:pPr marL="114300" indent="0">
              <a:lnSpc>
                <a:spcPct val="100000"/>
              </a:lnSpc>
              <a:buNone/>
            </a:pPr>
            <a:br>
              <a:rPr lang="en-US" altLang="ko-KR" sz="1600" b="0" dirty="0">
                <a:solidFill>
                  <a:srgbClr val="292929"/>
                </a:solidFill>
                <a:effectLst/>
                <a:latin typeface="Consolas" panose="020B0609020204030204" pitchFamily="49" charset="0"/>
              </a:rPr>
            </a:b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save</a:t>
            </a:r>
            <a:r>
              <a:rPr lang="en-US" altLang="ko-KR" sz="1600" b="0" dirty="0">
                <a:solidFill>
                  <a:srgbClr val="292929"/>
                </a:solidFill>
                <a:effectLst/>
                <a:latin typeface="Consolas" panose="020B0609020204030204" pitchFamily="49" charset="0"/>
              </a:rPr>
              <a:t>(()</a:t>
            </a:r>
            <a:r>
              <a:rPr lang="en-US" altLang="ko-KR" sz="1600" b="0" dirty="0">
                <a:solidFill>
                  <a:srgbClr val="0F4A85"/>
                </a:solidFill>
                <a:effectLst/>
                <a:latin typeface="Consolas" panose="020B0609020204030204" pitchFamily="49" charset="0"/>
              </a:rPr>
              <a:t>=&gt;</a:t>
            </a:r>
            <a:r>
              <a:rPr lang="en-US" altLang="ko-KR" sz="1600" b="0" dirty="0">
                <a:solidFill>
                  <a:srgbClr val="292929"/>
                </a:solidFill>
                <a:effectLst/>
                <a:latin typeface="Consolas" panose="020B0609020204030204" pitchFamily="49" charset="0"/>
              </a:rPr>
              <a:t>{  //save</a:t>
            </a:r>
            <a:r>
              <a:rPr lang="ko-KR" altLang="en-US" sz="1600" b="0" dirty="0">
                <a:solidFill>
                  <a:srgbClr val="292929"/>
                </a:solidFill>
                <a:effectLst/>
                <a:latin typeface="Consolas" panose="020B0609020204030204" pitchFamily="49" charset="0"/>
              </a:rPr>
              <a:t>함수를 반드시 호출해야 한다</a:t>
            </a:r>
            <a:endParaRPr lang="en-US" altLang="ko-KR" sz="1600" b="0" dirty="0">
              <a:solidFill>
                <a:srgbClr val="292929"/>
              </a:solidFill>
              <a:effectLst/>
              <a:latin typeface="Consolas" panose="020B0609020204030204" pitchFamily="49" charset="0"/>
            </a:endParaRP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a:solidFill>
                  <a:srgbClr val="515151"/>
                </a:solidFill>
                <a:effectLst/>
                <a:latin typeface="Consolas" panose="020B0609020204030204" pitchFamily="49" charset="0"/>
              </a:rPr>
              <a:t>//</a:t>
            </a:r>
            <a:r>
              <a:rPr lang="ko-KR" altLang="en-US" sz="1600" b="0" dirty="0">
                <a:solidFill>
                  <a:srgbClr val="515151"/>
                </a:solidFill>
                <a:effectLst/>
                <a:latin typeface="Consolas" panose="020B0609020204030204" pitchFamily="49" charset="0"/>
              </a:rPr>
              <a:t>세션에 정보들이 제대로 저장되면 호출된다</a:t>
            </a:r>
            <a:r>
              <a:rPr lang="en-US" altLang="ko-KR" sz="1600" b="0" dirty="0">
                <a:solidFill>
                  <a:srgbClr val="515151"/>
                </a:solidFill>
                <a:effectLst/>
                <a:latin typeface="Consolas" panose="020B0609020204030204" pitchFamily="49" charset="0"/>
              </a:rPr>
              <a:t>. </a:t>
            </a:r>
            <a:endParaRPr lang="ko-KR" altLang="en-US" sz="1600" b="0" dirty="0">
              <a:solidFill>
                <a:srgbClr val="292929"/>
              </a:solidFill>
              <a:effectLst/>
              <a:latin typeface="Consolas" panose="020B0609020204030204" pitchFamily="49" charset="0"/>
            </a:endParaRPr>
          </a:p>
          <a:p>
            <a:pPr marL="114300" indent="0">
              <a:lnSpc>
                <a:spcPct val="100000"/>
              </a:lnSpc>
              <a:buNone/>
            </a:pPr>
            <a:r>
              <a:rPr lang="ko-KR" altLang="en-US"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console</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log</a:t>
            </a:r>
            <a:r>
              <a:rPr lang="en-US" altLang="ko-KR" sz="1600" b="0" dirty="0">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a:solidFill>
                  <a:srgbClr val="292929"/>
                </a:solidFill>
                <a:effectLst/>
                <a:latin typeface="Consolas" panose="020B0609020204030204" pitchFamily="49" charset="0"/>
              </a:rPr>
              <a:t>);</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console</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log</a:t>
            </a:r>
            <a:r>
              <a:rPr lang="en-US" altLang="ko-KR" sz="1600" b="0" dirty="0">
                <a:solidFill>
                  <a:srgbClr val="292929"/>
                </a:solidFill>
                <a:effectLst/>
                <a:latin typeface="Consolas" panose="020B0609020204030204" pitchFamily="49" charset="0"/>
              </a:rPr>
              <a:t>( </a:t>
            </a:r>
            <a:r>
              <a:rPr lang="en-US" altLang="ko-KR" sz="1600" b="0" dirty="0">
                <a:solidFill>
                  <a:srgbClr val="0F4A85"/>
                </a:solidFill>
                <a:effectLst/>
                <a:latin typeface="Consolas" panose="020B0609020204030204" pitchFamily="49" charset="0"/>
              </a:rPr>
              <a:t>"</a:t>
            </a:r>
            <a:r>
              <a:rPr lang="ko-KR" altLang="en-US" sz="1600" b="0" dirty="0">
                <a:solidFill>
                  <a:srgbClr val="0F4A85"/>
                </a:solidFill>
                <a:effectLst/>
                <a:latin typeface="Consolas" panose="020B0609020204030204" pitchFamily="49" charset="0"/>
              </a:rPr>
              <a:t>사용자 아이디 </a:t>
            </a:r>
            <a:r>
              <a:rPr lang="en-US" altLang="ko-KR" sz="1600" b="0" dirty="0">
                <a:solidFill>
                  <a:srgbClr val="0F4A85"/>
                </a:solidFill>
                <a:effectLst/>
                <a:latin typeface="Consolas" panose="020B0609020204030204" pitchFamily="49" charset="0"/>
              </a:rPr>
              <a:t>: "</a:t>
            </a: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userid</a:t>
            </a:r>
            <a:r>
              <a:rPr lang="en-US" altLang="ko-KR" sz="1600" b="0" dirty="0">
                <a:solidFill>
                  <a:srgbClr val="292929"/>
                </a:solidFill>
                <a:effectLst/>
                <a:latin typeface="Consolas" panose="020B0609020204030204" pitchFamily="49" charset="0"/>
              </a:rPr>
              <a:t>);</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console</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log</a:t>
            </a:r>
            <a:r>
              <a:rPr lang="en-US" altLang="ko-KR" sz="1600" b="0" dirty="0">
                <a:solidFill>
                  <a:srgbClr val="292929"/>
                </a:solidFill>
                <a:effectLst/>
                <a:latin typeface="Consolas" panose="020B0609020204030204" pitchFamily="49" charset="0"/>
              </a:rPr>
              <a:t>( </a:t>
            </a:r>
            <a:r>
              <a:rPr lang="en-US" altLang="ko-KR" sz="1600" b="0" dirty="0">
                <a:solidFill>
                  <a:srgbClr val="0F4A85"/>
                </a:solidFill>
                <a:effectLst/>
                <a:latin typeface="Consolas" panose="020B0609020204030204" pitchFamily="49" charset="0"/>
              </a:rPr>
              <a:t>"</a:t>
            </a:r>
            <a:r>
              <a:rPr lang="ko-KR" altLang="en-US" sz="1600" b="0" dirty="0">
                <a:solidFill>
                  <a:srgbClr val="0F4A85"/>
                </a:solidFill>
                <a:effectLst/>
                <a:latin typeface="Consolas" panose="020B0609020204030204" pitchFamily="49" charset="0"/>
              </a:rPr>
              <a:t>사용자 이름 </a:t>
            </a:r>
            <a:r>
              <a:rPr lang="en-US" altLang="ko-KR" sz="1600" b="0" dirty="0">
                <a:solidFill>
                  <a:srgbClr val="0F4A85"/>
                </a:solidFill>
                <a:effectLst/>
                <a:latin typeface="Consolas" panose="020B0609020204030204" pitchFamily="49" charset="0"/>
              </a:rPr>
              <a:t>: "</a:t>
            </a: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username</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console</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log</a:t>
            </a:r>
            <a:r>
              <a:rPr lang="en-US" altLang="ko-KR" sz="1600" b="0" dirty="0">
                <a:solidFill>
                  <a:srgbClr val="292929"/>
                </a:solidFill>
                <a:effectLst/>
                <a:latin typeface="Consolas" panose="020B0609020204030204" pitchFamily="49" charset="0"/>
              </a:rPr>
              <a:t>( </a:t>
            </a:r>
            <a:r>
              <a:rPr lang="en-US" altLang="ko-KR" sz="1600" b="0" dirty="0">
                <a:solidFill>
                  <a:srgbClr val="0F4A85"/>
                </a:solidFill>
                <a:effectLst/>
                <a:latin typeface="Consolas" panose="020B0609020204030204" pitchFamily="49" charset="0"/>
              </a:rPr>
              <a:t>"</a:t>
            </a:r>
            <a:r>
              <a:rPr lang="ko-KR" altLang="en-US" sz="1600" b="0" dirty="0">
                <a:solidFill>
                  <a:srgbClr val="0F4A85"/>
                </a:solidFill>
                <a:effectLst/>
                <a:latin typeface="Consolas" panose="020B0609020204030204" pitchFamily="49" charset="0"/>
              </a:rPr>
              <a:t>이메일 </a:t>
            </a:r>
            <a:r>
              <a:rPr lang="en-US" altLang="ko-KR" sz="1600" b="0" dirty="0">
                <a:solidFill>
                  <a:srgbClr val="0F4A85"/>
                </a:solidFill>
                <a:effectLst/>
                <a:latin typeface="Consolas" panose="020B0609020204030204" pitchFamily="49" charset="0"/>
              </a:rPr>
              <a:t>: "</a:t>
            </a: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req</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session</a:t>
            </a:r>
            <a:r>
              <a:rPr lang="en-US" altLang="ko-KR" sz="1600" b="0" dirty="0" err="1">
                <a:solidFill>
                  <a:srgbClr val="292929"/>
                </a:solidFill>
                <a:effectLst/>
                <a:latin typeface="Consolas" panose="020B0609020204030204" pitchFamily="49" charset="0"/>
              </a:rPr>
              <a:t>.</a:t>
            </a:r>
            <a:r>
              <a:rPr lang="en-US" altLang="ko-KR" sz="1600" b="0" dirty="0" err="1">
                <a:solidFill>
                  <a:srgbClr val="001080"/>
                </a:solidFill>
                <a:effectLst/>
                <a:latin typeface="Consolas" panose="020B0609020204030204" pitchFamily="49" charset="0"/>
              </a:rPr>
              <a:t>email</a:t>
            </a:r>
            <a:r>
              <a:rPr lang="en-US" altLang="ko-KR" sz="1600" b="0" dirty="0">
                <a:solidFill>
                  <a:srgbClr val="292929"/>
                </a:solidFill>
                <a:effectLst/>
                <a:latin typeface="Consolas" panose="020B0609020204030204" pitchFamily="49" charset="0"/>
              </a:rPr>
              <a:t> );</a:t>
            </a:r>
          </a:p>
          <a:p>
            <a:pPr marL="114300" indent="0">
              <a:lnSpc>
                <a:spcPct val="100000"/>
              </a:lnSpc>
              <a:buNone/>
            </a:pPr>
            <a:r>
              <a:rPr lang="en-US" altLang="ko-KR" sz="1600" b="0" dirty="0">
                <a:solidFill>
                  <a:srgbClr val="292929"/>
                </a:solidFill>
                <a:effectLst/>
                <a:latin typeface="Consolas" panose="020B0609020204030204" pitchFamily="49" charset="0"/>
              </a:rPr>
              <a:t>      </a:t>
            </a:r>
            <a:r>
              <a:rPr lang="en-US" altLang="ko-KR" sz="1600" b="0" dirty="0" err="1">
                <a:solidFill>
                  <a:srgbClr val="001080"/>
                </a:solidFill>
                <a:effectLst/>
                <a:latin typeface="Consolas" panose="020B0609020204030204" pitchFamily="49" charset="0"/>
              </a:rPr>
              <a:t>res</a:t>
            </a:r>
            <a:r>
              <a:rPr lang="en-US" altLang="ko-KR" sz="1600" b="0" dirty="0" err="1">
                <a:solidFill>
                  <a:srgbClr val="292929"/>
                </a:solidFill>
                <a:effectLst/>
                <a:latin typeface="Consolas" panose="020B0609020204030204" pitchFamily="49" charset="0"/>
              </a:rPr>
              <a:t>.</a:t>
            </a:r>
            <a:r>
              <a:rPr lang="en-US" altLang="ko-KR" sz="1600" b="0" dirty="0" err="1">
                <a:solidFill>
                  <a:srgbClr val="5E2CBC"/>
                </a:solidFill>
                <a:effectLst/>
                <a:latin typeface="Consolas" panose="020B0609020204030204" pitchFamily="49" charset="0"/>
              </a:rPr>
              <a:t>send</a:t>
            </a:r>
            <a:r>
              <a:rPr lang="en-US" altLang="ko-KR" sz="1600" b="0" dirty="0">
                <a:solidFill>
                  <a:srgbClr val="292929"/>
                </a:solidFill>
                <a:effectLst/>
                <a:latin typeface="Consolas" panose="020B0609020204030204" pitchFamily="49" charset="0"/>
              </a:rPr>
              <a:t>({</a:t>
            </a:r>
            <a:r>
              <a:rPr lang="en-US" altLang="ko-KR" sz="1600" b="0" dirty="0">
                <a:solidFill>
                  <a:srgbClr val="0F4A85"/>
                </a:solidFill>
                <a:effectLst/>
                <a:latin typeface="Consolas" panose="020B0609020204030204" pitchFamily="49" charset="0"/>
              </a:rPr>
              <a:t>"</a:t>
            </a:r>
            <a:r>
              <a:rPr lang="en-US" altLang="ko-KR" sz="1600" b="0" dirty="0" err="1">
                <a:solidFill>
                  <a:srgbClr val="0F4A85"/>
                </a:solidFill>
                <a:effectLst/>
                <a:latin typeface="Consolas" panose="020B0609020204030204" pitchFamily="49" charset="0"/>
              </a:rPr>
              <a:t>result"</a:t>
            </a:r>
            <a:r>
              <a:rPr lang="en-US" altLang="ko-KR" sz="1600" b="0" dirty="0" err="1">
                <a:solidFill>
                  <a:srgbClr val="001080"/>
                </a:solidFill>
                <a:effectLst/>
                <a:latin typeface="Consolas" panose="020B0609020204030204" pitchFamily="49" charset="0"/>
              </a:rPr>
              <a:t>:</a:t>
            </a:r>
            <a:r>
              <a:rPr lang="en-US" altLang="ko-KR" sz="1600" b="0" dirty="0" err="1">
                <a:solidFill>
                  <a:srgbClr val="0F4A85"/>
                </a:solidFill>
                <a:effectLst/>
                <a:latin typeface="Consolas" panose="020B0609020204030204" pitchFamily="49" charset="0"/>
              </a:rPr>
              <a:t>"success</a:t>
            </a:r>
            <a:r>
              <a:rPr lang="en-US" altLang="ko-KR" sz="1600" b="0" dirty="0">
                <a:solidFill>
                  <a:srgbClr val="0F4A85"/>
                </a:solidFill>
                <a:effectLst/>
                <a:latin typeface="Consolas" panose="020B0609020204030204" pitchFamily="49" charset="0"/>
              </a:rPr>
              <a:t>"</a:t>
            </a:r>
            <a:r>
              <a:rPr lang="en-US" altLang="ko-KR" sz="1600" b="0" dirty="0">
                <a:solidFill>
                  <a:srgbClr val="292929"/>
                </a:solidFill>
                <a:effectLst/>
                <a:latin typeface="Consolas" panose="020B0609020204030204" pitchFamily="49" charset="0"/>
              </a:rPr>
              <a:t>});</a:t>
            </a:r>
          </a:p>
          <a:p>
            <a:pPr marL="114300" indent="0">
              <a:lnSpc>
                <a:spcPct val="100000"/>
              </a:lnSpc>
              <a:buNone/>
            </a:pPr>
            <a:r>
              <a:rPr lang="en-US" altLang="ko-KR" b="0" dirty="0">
                <a:solidFill>
                  <a:srgbClr val="292929"/>
                </a:solidFill>
                <a:effectLst/>
                <a:latin typeface="Consolas" panose="020B0609020204030204" pitchFamily="49" charset="0"/>
              </a:rPr>
              <a:t>});</a:t>
            </a:r>
          </a:p>
          <a:p>
            <a:endParaRPr lang="ko-KR" altLang="en-US" dirty="0"/>
          </a:p>
        </p:txBody>
      </p:sp>
    </p:spTree>
    <p:extLst>
      <p:ext uri="{BB962C8B-B14F-4D97-AF65-F5344CB8AC3E}">
        <p14:creationId xmlns:p14="http://schemas.microsoft.com/office/powerpoint/2010/main" val="142545518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313"/>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MySQL</a:t>
            </a:r>
            <a:endParaRPr/>
          </a:p>
        </p:txBody>
      </p:sp>
      <p:sp>
        <p:nvSpPr>
          <p:cNvPr id="2229" name="Google Shape;2229;p313"/>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2230" name="Google Shape;2230;p31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322</a:t>
            </a:fld>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31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 설치하기</a:t>
            </a:r>
            <a:endParaRPr/>
          </a:p>
        </p:txBody>
      </p:sp>
      <p:sp>
        <p:nvSpPr>
          <p:cNvPr id="2236" name="Google Shape;2236;p31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https://downloads.mariadb.com/MariaDB/mariadb-10.0/winx64-packages/</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37" name="Google Shape;2237;p31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323</a:t>
            </a:fld>
            <a:endParaRPr/>
          </a:p>
        </p:txBody>
      </p:sp>
      <p:pic>
        <p:nvPicPr>
          <p:cNvPr id="2238" name="Google Shape;2238;p314"/>
          <p:cNvPicPr preferRelativeResize="0"/>
          <p:nvPr/>
        </p:nvPicPr>
        <p:blipFill rotWithShape="1">
          <a:blip r:embed="rId4">
            <a:alphaModFix/>
          </a:blip>
          <a:srcRect/>
          <a:stretch/>
        </p:blipFill>
        <p:spPr>
          <a:xfrm>
            <a:off x="1323975" y="2349500"/>
            <a:ext cx="6496050" cy="3065462"/>
          </a:xfrm>
          <a:prstGeom prst="rect">
            <a:avLst/>
          </a:prstGeom>
          <a:noFill/>
          <a:ln>
            <a:noFill/>
          </a:ln>
        </p:spPr>
      </p:pic>
      <p:sp>
        <p:nvSpPr>
          <p:cNvPr id="2239" name="Google Shape;2239;p314"/>
          <p:cNvSpPr txBox="1"/>
          <p:nvPr/>
        </p:nvSpPr>
        <p:spPr>
          <a:xfrm>
            <a:off x="1476375" y="4005262"/>
            <a:ext cx="3311525" cy="144462"/>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1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 설치</a:t>
            </a:r>
            <a:endParaRPr/>
          </a:p>
        </p:txBody>
      </p:sp>
      <p:sp>
        <p:nvSpPr>
          <p:cNvPr id="2245" name="Google Shape;2245;p31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maridb</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실행방법</a:t>
            </a:r>
            <a:r>
              <a:rPr lang="en-US" sz="1800" b="0" i="0" u="none" dirty="0">
                <a:solidFill>
                  <a:schemeClr val="dk1"/>
                </a:solidFill>
                <a:latin typeface="Malgun Gothic"/>
                <a:ea typeface="Malgun Gothic"/>
                <a:cs typeface="Malgun Gothic"/>
                <a:sym typeface="Malgun Gothic"/>
              </a:rPr>
              <a:t> </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c:\</a:t>
            </a:r>
            <a:r>
              <a:rPr lang="en-US" sz="1800" b="0" i="0" u="none" dirty="0" err="1">
                <a:solidFill>
                  <a:schemeClr val="dk1"/>
                </a:solidFill>
                <a:latin typeface="Malgun Gothic"/>
                <a:ea typeface="Malgun Gothic"/>
                <a:cs typeface="Malgun Gothic"/>
                <a:sym typeface="Malgun Gothic"/>
              </a:rPr>
              <a:t>maridb에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압축을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푼다</a:t>
            </a:r>
            <a:r>
              <a:rPr lang="en-US" sz="1800" b="0" i="0" u="none" dirty="0">
                <a:solidFill>
                  <a:schemeClr val="dk1"/>
                </a:solidFill>
                <a:latin typeface="Malgun Gothic"/>
                <a:ea typeface="Malgun Gothic"/>
                <a:cs typeface="Malgun Gothic"/>
                <a:sym typeface="Malgun Gothic"/>
              </a:rPr>
              <a:t> </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cmd</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창을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관리자권한으로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실행시킨다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cd /</a:t>
            </a:r>
            <a:r>
              <a:rPr lang="en-US" sz="1800" b="0" i="0" u="none" dirty="0" err="1">
                <a:solidFill>
                  <a:schemeClr val="dk1"/>
                </a:solidFill>
                <a:latin typeface="Malgun Gothic"/>
                <a:ea typeface="Malgun Gothic"/>
                <a:cs typeface="Malgun Gothic"/>
                <a:sym typeface="Malgun Gothic"/>
              </a:rPr>
              <a:t>mariadb</a:t>
            </a:r>
            <a:r>
              <a:rPr lang="en-US" sz="1800" b="0" i="0" u="none" dirty="0">
                <a:solidFill>
                  <a:schemeClr val="dk1"/>
                </a:solidFill>
                <a:latin typeface="Malgun Gothic"/>
                <a:ea typeface="Malgun Gothic"/>
                <a:cs typeface="Malgun Gothic"/>
                <a:sym typeface="Malgun Gothic"/>
              </a:rPr>
              <a:t>/bin</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mysql_install_db</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datadir</a:t>
            </a:r>
            <a:r>
              <a:rPr lang="en-US" sz="1800" b="0" i="0" u="none" dirty="0">
                <a:solidFill>
                  <a:schemeClr val="dk1"/>
                </a:solidFill>
                <a:latin typeface="Malgun Gothic"/>
                <a:ea typeface="Malgun Gothic"/>
                <a:cs typeface="Malgun Gothic"/>
                <a:sym typeface="Malgun Gothic"/>
              </a:rPr>
              <a:t>=C:\</a:t>
            </a:r>
            <a:r>
              <a:rPr lang="en-US" sz="1800" b="0" i="0" u="none" dirty="0" err="1">
                <a:solidFill>
                  <a:schemeClr val="dk1"/>
                </a:solidFill>
                <a:latin typeface="Malgun Gothic"/>
                <a:ea typeface="Malgun Gothic"/>
                <a:cs typeface="Malgun Gothic"/>
                <a:sym typeface="Malgun Gothic"/>
              </a:rPr>
              <a:t>mariadb</a:t>
            </a:r>
            <a:r>
              <a:rPr lang="en-US" sz="1800" b="0" i="0" u="none" dirty="0">
                <a:solidFill>
                  <a:schemeClr val="dk1"/>
                </a:solidFill>
                <a:latin typeface="Malgun Gothic"/>
                <a:ea typeface="Malgun Gothic"/>
                <a:cs typeface="Malgun Gothic"/>
                <a:sym typeface="Malgun Gothic"/>
              </a:rPr>
              <a:t>\data --service=</a:t>
            </a:r>
            <a:r>
              <a:rPr lang="en-US" sz="1800" b="0" i="0" u="none" dirty="0" err="1">
                <a:solidFill>
                  <a:schemeClr val="dk1"/>
                </a:solidFill>
                <a:latin typeface="Malgun Gothic"/>
                <a:ea typeface="Malgun Gothic"/>
                <a:cs typeface="Malgun Gothic"/>
                <a:sym typeface="Malgun Gothic"/>
              </a:rPr>
              <a:t>mariaDBZip</a:t>
            </a:r>
            <a:r>
              <a:rPr lang="en-US" sz="1800" b="0" i="0" u="none" dirty="0">
                <a:solidFill>
                  <a:schemeClr val="dk1"/>
                </a:solidFill>
                <a:latin typeface="Malgun Gothic"/>
                <a:ea typeface="Malgun Gothic"/>
                <a:cs typeface="Malgun Gothic"/>
                <a:sym typeface="Malgun Gothic"/>
              </a:rPr>
              <a:t> --port=</a:t>
            </a:r>
            <a:r>
              <a:rPr lang="en-US" dirty="0"/>
              <a:t>3</a:t>
            </a:r>
            <a:r>
              <a:rPr lang="en-US" sz="1800" b="0" i="0" u="none" dirty="0">
                <a:solidFill>
                  <a:schemeClr val="dk1"/>
                </a:solidFill>
                <a:latin typeface="Malgun Gothic"/>
                <a:ea typeface="Malgun Gothic"/>
                <a:cs typeface="Malgun Gothic"/>
                <a:sym typeface="Malgun Gothic"/>
              </a:rPr>
              <a:t>306 --password=1234</a:t>
            </a:r>
            <a:endParaRPr dirty="0"/>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
        <p:nvSpPr>
          <p:cNvPr id="2246" name="Google Shape;2246;p31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324</a:t>
            </a:fld>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31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서비스 시작하기</a:t>
            </a:r>
            <a:endParaRPr/>
          </a:p>
        </p:txBody>
      </p:sp>
      <p:pic>
        <p:nvPicPr>
          <p:cNvPr id="2252" name="Google Shape;2252;p316"/>
          <p:cNvPicPr preferRelativeResize="0">
            <a:picLocks noGrp="1"/>
          </p:cNvPicPr>
          <p:nvPr>
            <p:ph type="body" idx="1"/>
          </p:nvPr>
        </p:nvPicPr>
        <p:blipFill rotWithShape="1">
          <a:blip r:embed="rId3">
            <a:alphaModFix/>
          </a:blip>
          <a:srcRect/>
          <a:stretch/>
        </p:blipFill>
        <p:spPr>
          <a:xfrm>
            <a:off x="971550" y="1443037"/>
            <a:ext cx="5364162" cy="4784725"/>
          </a:xfrm>
          <a:prstGeom prst="rect">
            <a:avLst/>
          </a:prstGeom>
          <a:noFill/>
          <a:ln>
            <a:noFill/>
          </a:ln>
        </p:spPr>
      </p:pic>
      <p:sp>
        <p:nvSpPr>
          <p:cNvPr id="2253" name="Google Shape;2253;p31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325</a:t>
            </a:fld>
            <a:endParaRPr/>
          </a:p>
        </p:txBody>
      </p:sp>
      <p:sp>
        <p:nvSpPr>
          <p:cNvPr id="2254" name="Google Shape;2254;p316"/>
          <p:cNvSpPr txBox="1"/>
          <p:nvPr/>
        </p:nvSpPr>
        <p:spPr>
          <a:xfrm>
            <a:off x="630237" y="3046412"/>
            <a:ext cx="6048375" cy="365125"/>
          </a:xfrm>
          <a:prstGeom prst="rect">
            <a:avLst/>
          </a:prstGeom>
          <a:noFill/>
          <a:ln w="25400" cap="flat" cmpd="sng">
            <a:solidFill>
              <a:srgbClr val="2626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2255" name="Google Shape;2255;p316"/>
          <p:cNvSpPr/>
          <p:nvPr/>
        </p:nvSpPr>
        <p:spPr>
          <a:xfrm>
            <a:off x="6875462" y="1916112"/>
            <a:ext cx="1568450" cy="920750"/>
          </a:xfrm>
          <a:prstGeom prst="wedgeRectCallout">
            <a:avLst>
              <a:gd name="adj1" fmla="val -2105"/>
              <a:gd name="adj2" fmla="val 29060"/>
            </a:avLst>
          </a:prstGeom>
          <a:solidFill>
            <a:srgbClr val="C2FFF0"/>
          </a:solidFill>
          <a:ln w="127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ahoma"/>
              <a:buNone/>
            </a:pPr>
            <a:r>
              <a:rPr lang="en-US" sz="2400" b="0" i="0" u="none">
                <a:solidFill>
                  <a:schemeClr val="dk1"/>
                </a:solidFill>
                <a:latin typeface="Tahoma"/>
                <a:ea typeface="Tahoma"/>
                <a:cs typeface="Tahoma"/>
                <a:sym typeface="Tahoma"/>
              </a:rPr>
              <a:t>오른쪽 버튼 눌러서 가동을 눌러주자</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31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MySQL과 연동하기</a:t>
            </a:r>
            <a:endParaRPr/>
          </a:p>
        </p:txBody>
      </p:sp>
      <p:sp>
        <p:nvSpPr>
          <p:cNvPr id="2261" name="Google Shape;2261;p31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mysql -u root -p --port=</a:t>
            </a:r>
            <a:r>
              <a:rPr lang="en-US"/>
              <a:t>3</a:t>
            </a:r>
            <a:r>
              <a:rPr lang="en-US" sz="1800" b="0" i="0" u="none">
                <a:solidFill>
                  <a:schemeClr val="dk1"/>
                </a:solidFill>
                <a:latin typeface="Malgun Gothic"/>
                <a:ea typeface="Malgun Gothic"/>
                <a:cs typeface="Malgun Gothic"/>
                <a:sym typeface="Malgun Gothic"/>
              </a:rPr>
              <a:t>306</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패스워드 : 1234  </a:t>
            </a:r>
            <a:endParaRPr/>
          </a:p>
        </p:txBody>
      </p:sp>
      <p:sp>
        <p:nvSpPr>
          <p:cNvPr id="2262" name="Google Shape;2262;p31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326</a:t>
            </a:fld>
            <a:endParaRPr/>
          </a:p>
        </p:txBody>
      </p:sp>
      <p:pic>
        <p:nvPicPr>
          <p:cNvPr id="2263" name="Google Shape;2263;p317"/>
          <p:cNvPicPr preferRelativeResize="0"/>
          <p:nvPr/>
        </p:nvPicPr>
        <p:blipFill rotWithShape="1">
          <a:blip r:embed="rId3">
            <a:alphaModFix/>
          </a:blip>
          <a:srcRect/>
          <a:stretch/>
        </p:blipFill>
        <p:spPr>
          <a:xfrm>
            <a:off x="1017587" y="2492375"/>
            <a:ext cx="7515225" cy="3295650"/>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1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디비 시작하기</a:t>
            </a:r>
            <a:endParaRPr/>
          </a:p>
        </p:txBody>
      </p:sp>
      <p:sp>
        <p:nvSpPr>
          <p:cNvPr id="2269" name="Google Shape;2269;p31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디비연결하기</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mysql</a:t>
            </a:r>
            <a:r>
              <a:rPr lang="en-US" sz="1800" b="0" i="0" u="none" dirty="0">
                <a:solidFill>
                  <a:schemeClr val="dk1"/>
                </a:solidFill>
                <a:latin typeface="Malgun Gothic"/>
                <a:ea typeface="Malgun Gothic"/>
                <a:cs typeface="Malgun Gothic"/>
                <a:sym typeface="Malgun Gothic"/>
              </a:rPr>
              <a:t> -u root -p --port=5306</a:t>
            </a:r>
            <a:endParaRPr dirty="0"/>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Enter your password :1234</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디비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생성</a:t>
            </a:r>
            <a:r>
              <a:rPr lang="en-US" sz="1800" b="0" i="0" u="none" dirty="0">
                <a:solidFill>
                  <a:schemeClr val="dk1"/>
                </a:solidFill>
                <a:latin typeface="Malgun Gothic"/>
                <a:ea typeface="Malgun Gothic"/>
                <a:cs typeface="Malgun Gothic"/>
                <a:sym typeface="Malgun Gothic"/>
              </a:rPr>
              <a:t> </a:t>
            </a:r>
            <a:endParaRPr dirty="0"/>
          </a:p>
          <a:p>
            <a:pPr marL="342900">
              <a:lnSpc>
                <a:spcPct val="100000"/>
              </a:lnSpc>
              <a:buNone/>
            </a:pPr>
            <a:r>
              <a:rPr lang="en-US" altLang="ko-KR" b="0" dirty="0">
                <a:solidFill>
                  <a:srgbClr val="0F4A85"/>
                </a:solidFill>
                <a:effectLst/>
                <a:latin typeface="Consolas" panose="020B0609020204030204" pitchFamily="49" charset="0"/>
              </a:rPr>
              <a:t>CREATE</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DATABASE</a:t>
            </a:r>
            <a:r>
              <a:rPr lang="en-US" altLang="ko-KR" b="0" dirty="0">
                <a:solidFill>
                  <a:srgbClr val="292929"/>
                </a:solidFill>
                <a:effectLst/>
                <a:latin typeface="Consolas" panose="020B0609020204030204" pitchFamily="49" charset="0"/>
              </a:rPr>
              <a:t> </a:t>
            </a:r>
            <a:r>
              <a:rPr lang="en-US" altLang="ko-KR" b="0" dirty="0" err="1">
                <a:solidFill>
                  <a:srgbClr val="5E2CBC"/>
                </a:solidFill>
                <a:effectLst/>
                <a:latin typeface="Consolas" panose="020B0609020204030204" pitchFamily="49" charset="0"/>
              </a:rPr>
              <a:t>mydb</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DEFAULT</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CHARACTER</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SET</a:t>
            </a:r>
            <a:r>
              <a:rPr lang="en-US" altLang="ko-KR" b="0" dirty="0">
                <a:solidFill>
                  <a:srgbClr val="292929"/>
                </a:solidFill>
                <a:effectLst/>
                <a:latin typeface="Consolas" panose="020B0609020204030204" pitchFamily="49" charset="0"/>
              </a:rPr>
              <a:t> </a:t>
            </a:r>
            <a:r>
              <a:rPr lang="en-US" altLang="ko-KR" b="0" dirty="0" err="1">
                <a:solidFill>
                  <a:srgbClr val="292929"/>
                </a:solidFill>
                <a:effectLst/>
                <a:latin typeface="Consolas" panose="020B0609020204030204" pitchFamily="49" charset="0"/>
              </a:rPr>
              <a:t>utf8</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COLLATE</a:t>
            </a:r>
            <a:r>
              <a:rPr lang="en-US" altLang="ko-KR" b="0" dirty="0">
                <a:solidFill>
                  <a:srgbClr val="292929"/>
                </a:solidFill>
                <a:effectLst/>
                <a:latin typeface="Consolas" panose="020B0609020204030204" pitchFamily="49" charset="0"/>
              </a:rPr>
              <a:t> </a:t>
            </a:r>
            <a:r>
              <a:rPr lang="en-US" altLang="ko-KR" b="0" dirty="0" err="1">
                <a:solidFill>
                  <a:srgbClr val="292929"/>
                </a:solidFill>
                <a:effectLst/>
                <a:latin typeface="Consolas" panose="020B0609020204030204" pitchFamily="49" charset="0"/>
              </a:rPr>
              <a:t>utf8_general_ci</a:t>
            </a:r>
            <a:r>
              <a:rPr lang="en-US" altLang="ko-KR" b="0" dirty="0">
                <a:solidFill>
                  <a:srgbClr val="292929"/>
                </a:solidFill>
                <a:effectLst/>
                <a:latin typeface="Consolas" panose="020B0609020204030204" pitchFamily="49" charset="0"/>
              </a:rPr>
              <a:t>;</a:t>
            </a:r>
          </a:p>
          <a:p>
            <a:pPr marL="342900" marR="0" lvl="0" indent="-342900" algn="l" rtl="0">
              <a:lnSpc>
                <a:spcPct val="100000"/>
              </a:lnSpc>
              <a:spcBef>
                <a:spcPts val="360"/>
              </a:spcBef>
              <a:spcAft>
                <a:spcPts val="0"/>
              </a:spcAft>
              <a:buClr>
                <a:schemeClr val="dk1"/>
              </a:buClr>
              <a:buSzPts val="1800"/>
              <a:buFont typeface="Malgun Gothic"/>
              <a:buNone/>
            </a:pPr>
            <a:endParaRPr dirty="0"/>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SHOW DATABAS</a:t>
            </a:r>
            <a:r>
              <a:rPr lang="en-US" dirty="0"/>
              <a:t>ES</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계정만들기</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GRANT ALL PRIVILEGES ON </a:t>
            </a:r>
            <a:r>
              <a:rPr lang="en-US" sz="1800" b="0" i="0" u="none" dirty="0" err="1">
                <a:solidFill>
                  <a:schemeClr val="dk1"/>
                </a:solidFill>
                <a:latin typeface="Malgun Gothic"/>
                <a:ea typeface="Malgun Gothic"/>
                <a:cs typeface="Malgun Gothic"/>
                <a:sym typeface="Malgun Gothic"/>
              </a:rPr>
              <a:t>mydb</a:t>
            </a:r>
            <a:r>
              <a:rPr lang="en-US" sz="1800" b="0" i="0" u="none" dirty="0">
                <a:solidFill>
                  <a:schemeClr val="dk1"/>
                </a:solidFill>
                <a:latin typeface="Malgun Gothic"/>
                <a:ea typeface="Malgun Gothic"/>
                <a:cs typeface="Malgun Gothic"/>
                <a:sym typeface="Malgun Gothic"/>
              </a:rPr>
              <a:t>.* TO </a:t>
            </a:r>
            <a:r>
              <a:rPr lang="en-US" sz="1800" b="0" i="0" u="none" dirty="0" err="1">
                <a:solidFill>
                  <a:schemeClr val="dk1"/>
                </a:solidFill>
                <a:latin typeface="Malgun Gothic"/>
                <a:ea typeface="Malgun Gothic"/>
                <a:cs typeface="Malgun Gothic"/>
                <a:sym typeface="Malgun Gothic"/>
              </a:rPr>
              <a:t>user01@localhost</a:t>
            </a:r>
            <a:r>
              <a:rPr lang="en-US" sz="1800" b="0" i="0" u="none" dirty="0">
                <a:solidFill>
                  <a:schemeClr val="dk1"/>
                </a:solidFill>
                <a:latin typeface="Malgun Gothic"/>
                <a:ea typeface="Malgun Gothic"/>
                <a:cs typeface="Malgun Gothic"/>
                <a:sym typeface="Malgun Gothic"/>
              </a:rPr>
              <a:t> IDENTIFIED BY '1234'; </a:t>
            </a:r>
            <a:endParaRPr dirty="0"/>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EXIT;</a:t>
            </a:r>
          </a:p>
          <a:p>
            <a:pPr marL="342900">
              <a:lnSpc>
                <a:spcPct val="100000"/>
              </a:lnSpc>
              <a:buNone/>
            </a:pPr>
            <a:r>
              <a:rPr lang="en-US" altLang="ko-KR" b="0" dirty="0">
                <a:solidFill>
                  <a:srgbClr val="292929"/>
                </a:solidFill>
                <a:effectLst/>
                <a:latin typeface="Consolas" panose="020B0609020204030204" pitchFamily="49" charset="0"/>
              </a:rPr>
              <a:t>flush privileges; </a:t>
            </a:r>
          </a:p>
          <a:p>
            <a:pPr marL="342900" marR="0" lvl="0" indent="-34290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a:t>
            </a:r>
            <a:endParaRPr dirty="0"/>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
        <p:nvSpPr>
          <p:cNvPr id="2270" name="Google Shape;2270;p31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327</a:t>
            </a:fld>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1EE4E1-5930-3997-734F-123B8B044143}"/>
              </a:ext>
            </a:extLst>
          </p:cNvPr>
          <p:cNvSpPr>
            <a:spLocks noGrp="1"/>
          </p:cNvSpPr>
          <p:nvPr>
            <p:ph type="title"/>
          </p:nvPr>
        </p:nvSpPr>
        <p:spPr/>
        <p:txBody>
          <a:bodyPr/>
          <a:lstStyle/>
          <a:p>
            <a:r>
              <a:rPr lang="en-US" altLang="ko-KR" dirty="0" err="1"/>
              <a:t>mysql</a:t>
            </a:r>
            <a:r>
              <a:rPr lang="en-US" altLang="ko-KR" dirty="0"/>
              <a:t> </a:t>
            </a:r>
            <a:r>
              <a:rPr lang="ko-KR" altLang="en-US" dirty="0"/>
              <a:t>시작하기</a:t>
            </a:r>
          </a:p>
        </p:txBody>
      </p:sp>
      <p:sp>
        <p:nvSpPr>
          <p:cNvPr id="3" name="텍스트 개체 틀 2">
            <a:extLst>
              <a:ext uri="{FF2B5EF4-FFF2-40B4-BE49-F238E27FC236}">
                <a16:creationId xmlns:a16="http://schemas.microsoft.com/office/drawing/2014/main" id="{1AE2F61A-488E-956D-A5F2-7A7456D02722}"/>
              </a:ext>
            </a:extLst>
          </p:cNvPr>
          <p:cNvSpPr>
            <a:spLocks noGrp="1"/>
          </p:cNvSpPr>
          <p:nvPr>
            <p:ph type="body" idx="1"/>
          </p:nvPr>
        </p:nvSpPr>
        <p:spPr/>
        <p:txBody>
          <a:bodyPr/>
          <a:lstStyle/>
          <a:p>
            <a:pPr marL="342900" marR="0" lvl="0" indent="-228600" algn="l" rtl="0">
              <a:lnSpc>
                <a:spcPct val="100000"/>
              </a:lnSpc>
              <a:spcBef>
                <a:spcPts val="360"/>
              </a:spcBef>
              <a:spcAft>
                <a:spcPts val="0"/>
              </a:spcAft>
              <a:buClr>
                <a:schemeClr val="dk1"/>
              </a:buClr>
              <a:buSzPts val="1800"/>
              <a:buFont typeface="Tahoma"/>
              <a:buNone/>
            </a:pPr>
            <a:endParaRPr lang="ko-KR" altLang="en-US"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ko-KR" altLang="en-US" sz="1800" b="0" i="0" u="none" dirty="0">
                <a:solidFill>
                  <a:schemeClr val="dk1"/>
                </a:solidFill>
                <a:latin typeface="Malgun Gothic"/>
                <a:ea typeface="Malgun Gothic"/>
                <a:cs typeface="Malgun Gothic"/>
                <a:sym typeface="Malgun Gothic"/>
              </a:rPr>
              <a:t>새로운 계정으로 시작하기 </a:t>
            </a:r>
            <a:endParaRPr lang="ko-KR" altLang="en-US" dirty="0"/>
          </a:p>
          <a:p>
            <a:pPr marL="342900" marR="0" lvl="0" indent="-342900" algn="l" rtl="0">
              <a:lnSpc>
                <a:spcPct val="100000"/>
              </a:lnSpc>
              <a:spcBef>
                <a:spcPts val="360"/>
              </a:spcBef>
              <a:spcAft>
                <a:spcPts val="0"/>
              </a:spcAft>
              <a:buClr>
                <a:schemeClr val="dk1"/>
              </a:buClr>
              <a:buSzPts val="1800"/>
              <a:buFont typeface="Malgun Gothic"/>
              <a:buNone/>
            </a:pPr>
            <a:r>
              <a:rPr lang="en-US" altLang="ko-KR" sz="1800" b="0" i="0" u="none" dirty="0" err="1">
                <a:solidFill>
                  <a:schemeClr val="dk1"/>
                </a:solidFill>
                <a:latin typeface="Malgun Gothic"/>
                <a:ea typeface="Malgun Gothic"/>
                <a:cs typeface="Malgun Gothic"/>
                <a:sym typeface="Malgun Gothic"/>
              </a:rPr>
              <a:t>mysql</a:t>
            </a:r>
            <a:r>
              <a:rPr lang="ko-KR" altLang="en-US" sz="1800" b="0" i="0" u="none" dirty="0">
                <a:solidFill>
                  <a:schemeClr val="dk1"/>
                </a:solidFill>
                <a:latin typeface="Malgun Gothic"/>
                <a:ea typeface="Malgun Gothic"/>
                <a:cs typeface="Malgun Gothic"/>
                <a:sym typeface="Malgun Gothic"/>
              </a:rPr>
              <a:t> </a:t>
            </a:r>
            <a:r>
              <a:rPr lang="en-US" altLang="ko-KR" sz="1800" b="0" i="0" u="none" dirty="0">
                <a:solidFill>
                  <a:schemeClr val="dk1"/>
                </a:solidFill>
                <a:latin typeface="Malgun Gothic"/>
                <a:ea typeface="Malgun Gothic"/>
                <a:cs typeface="Malgun Gothic"/>
                <a:sym typeface="Malgun Gothic"/>
              </a:rPr>
              <a:t>-u </a:t>
            </a:r>
            <a:r>
              <a:rPr lang="en-US" altLang="ko-KR" sz="1800" b="0" i="0" u="none" dirty="0" err="1">
                <a:solidFill>
                  <a:schemeClr val="dk1"/>
                </a:solidFill>
                <a:latin typeface="Malgun Gothic"/>
                <a:ea typeface="Malgun Gothic"/>
                <a:cs typeface="Malgun Gothic"/>
                <a:sym typeface="Malgun Gothic"/>
              </a:rPr>
              <a:t>user01</a:t>
            </a:r>
            <a:r>
              <a:rPr lang="ko-KR" altLang="en-US" sz="1800" b="0" i="0" u="none" dirty="0">
                <a:solidFill>
                  <a:schemeClr val="dk1"/>
                </a:solidFill>
                <a:latin typeface="Malgun Gothic"/>
                <a:ea typeface="Malgun Gothic"/>
                <a:cs typeface="Malgun Gothic"/>
                <a:sym typeface="Malgun Gothic"/>
              </a:rPr>
              <a:t> </a:t>
            </a:r>
            <a:r>
              <a:rPr lang="en-US" altLang="ko-KR" sz="1800" b="0" i="0" u="none" dirty="0">
                <a:solidFill>
                  <a:schemeClr val="dk1"/>
                </a:solidFill>
                <a:latin typeface="Malgun Gothic"/>
                <a:ea typeface="Malgun Gothic"/>
                <a:cs typeface="Malgun Gothic"/>
                <a:sym typeface="Malgun Gothic"/>
              </a:rPr>
              <a:t>-p --port=</a:t>
            </a:r>
            <a:r>
              <a:rPr lang="en-US" altLang="ko-KR" dirty="0"/>
              <a:t>3</a:t>
            </a:r>
            <a:r>
              <a:rPr lang="en-US" altLang="ko-KR" sz="1800" b="0" i="0" u="none" dirty="0">
                <a:solidFill>
                  <a:schemeClr val="dk1"/>
                </a:solidFill>
                <a:latin typeface="Malgun Gothic"/>
                <a:ea typeface="Malgun Gothic"/>
                <a:cs typeface="Malgun Gothic"/>
                <a:sym typeface="Malgun Gothic"/>
              </a:rPr>
              <a:t>306</a:t>
            </a:r>
            <a:endParaRPr lang="ko-KR" altLang="en-US" dirty="0"/>
          </a:p>
          <a:p>
            <a:pPr marL="342900" marR="0" lvl="0" indent="-342900" algn="l" rtl="0">
              <a:lnSpc>
                <a:spcPct val="100000"/>
              </a:lnSpc>
              <a:spcBef>
                <a:spcPts val="360"/>
              </a:spcBef>
              <a:spcAft>
                <a:spcPts val="0"/>
              </a:spcAft>
              <a:buClr>
                <a:schemeClr val="dk1"/>
              </a:buClr>
              <a:buSzPts val="1800"/>
              <a:buFont typeface="Malgun Gothic"/>
              <a:buNone/>
            </a:pPr>
            <a:r>
              <a:rPr lang="en-US" altLang="ko-KR" sz="1800" b="0" i="0" u="none" dirty="0">
                <a:solidFill>
                  <a:schemeClr val="dk1"/>
                </a:solidFill>
                <a:latin typeface="Malgun Gothic"/>
                <a:ea typeface="Malgun Gothic"/>
                <a:cs typeface="Malgun Gothic"/>
                <a:sym typeface="Malgun Gothic"/>
              </a:rPr>
              <a:t>use </a:t>
            </a:r>
            <a:r>
              <a:rPr lang="en-US" altLang="ko-KR" sz="1800" b="0" i="0" u="none" dirty="0" err="1">
                <a:solidFill>
                  <a:schemeClr val="dk1"/>
                </a:solidFill>
                <a:latin typeface="Malgun Gothic"/>
                <a:ea typeface="Malgun Gothic"/>
                <a:cs typeface="Malgun Gothic"/>
                <a:sym typeface="Malgun Gothic"/>
              </a:rPr>
              <a:t>mydb</a:t>
            </a:r>
            <a:endParaRPr lang="en-US" altLang="ko-KR" dirty="0"/>
          </a:p>
          <a:p>
            <a:pPr marL="342900" marR="0" lvl="0" indent="-342900" algn="l" rtl="0">
              <a:lnSpc>
                <a:spcPct val="100000"/>
              </a:lnSpc>
              <a:spcBef>
                <a:spcPts val="360"/>
              </a:spcBef>
              <a:spcAft>
                <a:spcPts val="0"/>
              </a:spcAft>
              <a:buClr>
                <a:schemeClr val="dk1"/>
              </a:buClr>
              <a:buSzPts val="1800"/>
              <a:buFont typeface="Malgun Gothic"/>
              <a:buNone/>
            </a:pPr>
            <a:endParaRPr lang="en-US" altLang="ko-K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ko-KR" altLang="en-US" sz="1800" b="0" i="0" u="none" dirty="0">
                <a:solidFill>
                  <a:schemeClr val="dk1"/>
                </a:solidFill>
                <a:latin typeface="Malgun Gothic"/>
                <a:ea typeface="Malgun Gothic"/>
                <a:cs typeface="Malgun Gothic"/>
                <a:sym typeface="Malgun Gothic"/>
              </a:rPr>
              <a:t>외부로부터 서버에 접근하려면 </a:t>
            </a:r>
            <a:endParaRPr lang="en-US" altLang="ko-KR" sz="1800" b="0" i="0" u="none" dirty="0">
              <a:solidFill>
                <a:schemeClr val="dk1"/>
              </a:solidFill>
              <a:latin typeface="Malgun Gothic"/>
              <a:ea typeface="Malgun Gothic"/>
              <a:cs typeface="Malgun Gothic"/>
              <a:sym typeface="Malgun Gothic"/>
            </a:endParaRPr>
          </a:p>
          <a:p>
            <a:pPr marL="342900">
              <a:lnSpc>
                <a:spcPct val="100000"/>
              </a:lnSpc>
              <a:buNone/>
            </a:pPr>
            <a:r>
              <a:rPr lang="en-US" altLang="ko-KR" b="0" dirty="0">
                <a:solidFill>
                  <a:srgbClr val="0F4A85"/>
                </a:solidFill>
                <a:effectLst/>
                <a:latin typeface="Consolas" panose="020B0609020204030204" pitchFamily="49" charset="0"/>
              </a:rPr>
              <a:t>create</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user</a:t>
            </a:r>
            <a:r>
              <a:rPr lang="en-US" altLang="ko-KR" b="0" dirty="0">
                <a:solidFill>
                  <a:srgbClr val="292929"/>
                </a:solidFill>
                <a:effectLst/>
                <a:latin typeface="Consolas" panose="020B0609020204030204" pitchFamily="49" charset="0"/>
              </a:rPr>
              <a:t> </a:t>
            </a:r>
            <a:r>
              <a:rPr lang="en-US" altLang="ko-KR" sz="1800" b="0" i="0" u="none" dirty="0" err="1">
                <a:solidFill>
                  <a:schemeClr val="dk1"/>
                </a:solidFill>
                <a:latin typeface="Malgun Gothic"/>
                <a:ea typeface="Malgun Gothic"/>
                <a:cs typeface="Malgun Gothic"/>
                <a:sym typeface="Malgun Gothic"/>
              </a:rPr>
              <a:t>user01</a:t>
            </a:r>
            <a:r>
              <a:rPr lang="en-US" altLang="ko-KR" sz="1800" b="0" i="0" u="none" dirty="0">
                <a:solidFill>
                  <a:schemeClr val="dk1"/>
                </a:solidFill>
                <a:latin typeface="Malgun Gothic"/>
                <a:ea typeface="Malgun Gothic"/>
                <a:cs typeface="Malgun Gothic"/>
                <a:sym typeface="Malgun Gothic"/>
              </a:rPr>
              <a:t>@’%’ </a:t>
            </a:r>
            <a:r>
              <a:rPr lang="en-US" altLang="ko-KR" b="0" dirty="0">
                <a:solidFill>
                  <a:srgbClr val="292929"/>
                </a:solidFill>
                <a:effectLst/>
                <a:latin typeface="Consolas" panose="020B0609020204030204" pitchFamily="49" charset="0"/>
              </a:rPr>
              <a:t>identified </a:t>
            </a:r>
            <a:r>
              <a:rPr lang="en-US" altLang="ko-KR" b="0" dirty="0">
                <a:solidFill>
                  <a:srgbClr val="0F4A85"/>
                </a:solidFill>
                <a:effectLst/>
                <a:latin typeface="Consolas" panose="020B0609020204030204" pitchFamily="49" charset="0"/>
              </a:rPr>
              <a:t>by</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'1234'</a:t>
            </a:r>
            <a:r>
              <a:rPr lang="en-US" altLang="ko-KR" b="0" dirty="0">
                <a:solidFill>
                  <a:srgbClr val="292929"/>
                </a:solidFill>
                <a:effectLst/>
                <a:latin typeface="Consolas" panose="020B0609020204030204" pitchFamily="49" charset="0"/>
              </a:rPr>
              <a:t>;</a:t>
            </a:r>
          </a:p>
          <a:p>
            <a:pPr marL="342900" marR="0" lvl="0" indent="-342900" algn="l" rtl="0">
              <a:lnSpc>
                <a:spcPct val="100000"/>
              </a:lnSpc>
              <a:spcBef>
                <a:spcPts val="360"/>
              </a:spcBef>
              <a:spcAft>
                <a:spcPts val="0"/>
              </a:spcAft>
              <a:buClr>
                <a:schemeClr val="dk1"/>
              </a:buClr>
              <a:buSzPts val="1800"/>
              <a:buFont typeface="Malgun Gothic"/>
              <a:buNone/>
            </a:pPr>
            <a:r>
              <a:rPr lang="en-US" altLang="ko-KR" sz="1800" b="0" i="0" u="none" dirty="0">
                <a:solidFill>
                  <a:schemeClr val="dk1"/>
                </a:solidFill>
                <a:latin typeface="Malgun Gothic"/>
                <a:ea typeface="Malgun Gothic"/>
                <a:cs typeface="Malgun Gothic"/>
                <a:sym typeface="Malgun Gothic"/>
              </a:rPr>
              <a:t>GRANT ALL PRIVILEGES ON </a:t>
            </a:r>
            <a:r>
              <a:rPr lang="en-US" altLang="ko-KR" sz="1800" b="0" i="0" u="none" dirty="0" err="1">
                <a:solidFill>
                  <a:schemeClr val="dk1"/>
                </a:solidFill>
                <a:latin typeface="Malgun Gothic"/>
                <a:ea typeface="Malgun Gothic"/>
                <a:cs typeface="Malgun Gothic"/>
                <a:sym typeface="Malgun Gothic"/>
              </a:rPr>
              <a:t>mydb</a:t>
            </a:r>
            <a:r>
              <a:rPr lang="en-US" altLang="ko-KR" sz="1800" b="0" i="0" u="none" dirty="0">
                <a:solidFill>
                  <a:schemeClr val="dk1"/>
                </a:solidFill>
                <a:latin typeface="Malgun Gothic"/>
                <a:ea typeface="Malgun Gothic"/>
                <a:cs typeface="Malgun Gothic"/>
                <a:sym typeface="Malgun Gothic"/>
              </a:rPr>
              <a:t>.* TO </a:t>
            </a:r>
            <a:r>
              <a:rPr lang="en-US" altLang="ko-KR" sz="1800" b="0" i="0" u="none" dirty="0" err="1">
                <a:solidFill>
                  <a:schemeClr val="dk1"/>
                </a:solidFill>
                <a:latin typeface="Malgun Gothic"/>
                <a:ea typeface="Malgun Gothic"/>
                <a:cs typeface="Malgun Gothic"/>
                <a:sym typeface="Malgun Gothic"/>
              </a:rPr>
              <a:t>user01</a:t>
            </a:r>
            <a:r>
              <a:rPr lang="en-US" altLang="ko-KR" sz="1800" b="0" i="0" u="none" dirty="0">
                <a:solidFill>
                  <a:schemeClr val="dk1"/>
                </a:solidFill>
                <a:latin typeface="Malgun Gothic"/>
                <a:ea typeface="Malgun Gothic"/>
                <a:cs typeface="Malgun Gothic"/>
                <a:sym typeface="Malgun Gothic"/>
              </a:rPr>
              <a:t>@’%’ IDENTIFIED BY '1234'; </a:t>
            </a:r>
            <a:endParaRPr lang="en-US" altLang="ko-KR" dirty="0"/>
          </a:p>
          <a:p>
            <a:pPr marL="342900" marR="0" lvl="0" indent="-342900" algn="l" rtl="0">
              <a:lnSpc>
                <a:spcPct val="100000"/>
              </a:lnSpc>
              <a:spcBef>
                <a:spcPts val="360"/>
              </a:spcBef>
              <a:spcAft>
                <a:spcPts val="0"/>
              </a:spcAft>
              <a:buClr>
                <a:schemeClr val="dk1"/>
              </a:buClr>
              <a:buSzPts val="1800"/>
              <a:buFont typeface="Malgun Gothic"/>
              <a:buNone/>
            </a:pPr>
            <a:r>
              <a:rPr lang="en-US" altLang="ko-KR" sz="1800" b="0" i="0" u="none" dirty="0">
                <a:solidFill>
                  <a:schemeClr val="dk1"/>
                </a:solidFill>
                <a:latin typeface="Malgun Gothic"/>
                <a:ea typeface="Malgun Gothic"/>
                <a:cs typeface="Malgun Gothic"/>
                <a:sym typeface="Malgun Gothic"/>
              </a:rPr>
              <a:t>EXIT;</a:t>
            </a:r>
          </a:p>
          <a:p>
            <a:pPr marL="342900">
              <a:lnSpc>
                <a:spcPct val="100000"/>
              </a:lnSpc>
              <a:buNone/>
            </a:pPr>
            <a:r>
              <a:rPr lang="en-US" altLang="ko-KR" b="0" dirty="0">
                <a:solidFill>
                  <a:srgbClr val="292929"/>
                </a:solidFill>
                <a:effectLst/>
                <a:latin typeface="Consolas" panose="020B0609020204030204" pitchFamily="49" charset="0"/>
              </a:rPr>
              <a:t>flush privileges; </a:t>
            </a:r>
          </a:p>
          <a:p>
            <a:pPr marL="342900" marR="0" lvl="0" indent="-342900" algn="l" rtl="0">
              <a:lnSpc>
                <a:spcPct val="100000"/>
              </a:lnSpc>
              <a:spcBef>
                <a:spcPts val="360"/>
              </a:spcBef>
              <a:spcAft>
                <a:spcPts val="0"/>
              </a:spcAft>
              <a:buClr>
                <a:schemeClr val="dk1"/>
              </a:buClr>
              <a:buSzPts val="1800"/>
              <a:buFont typeface="Malgun Gothic"/>
              <a:buNone/>
            </a:pPr>
            <a:endParaRPr lang="en-US" altLang="ko-K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endParaRPr lang="en-US" altLang="ko-KR" dirty="0"/>
          </a:p>
          <a:p>
            <a:pPr marL="342900" marR="0" lvl="0" indent="-342900" algn="l" rtl="0">
              <a:lnSpc>
                <a:spcPct val="100000"/>
              </a:lnSpc>
              <a:spcBef>
                <a:spcPts val="360"/>
              </a:spcBef>
              <a:spcAft>
                <a:spcPts val="0"/>
              </a:spcAft>
              <a:buClr>
                <a:schemeClr val="dk1"/>
              </a:buClr>
              <a:buSzPts val="1800"/>
              <a:buFont typeface="Malgun Gothic"/>
              <a:buNone/>
            </a:pPr>
            <a:endParaRPr lang="ko-KR" altLang="en-US" dirty="0"/>
          </a:p>
          <a:p>
            <a:endParaRPr lang="ko-KR" altLang="en-US" dirty="0"/>
          </a:p>
        </p:txBody>
      </p:sp>
    </p:spTree>
    <p:extLst>
      <p:ext uri="{BB962C8B-B14F-4D97-AF65-F5344CB8AC3E}">
        <p14:creationId xmlns:p14="http://schemas.microsoft.com/office/powerpoint/2010/main" val="35032613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1EEE5D-8C78-7EE5-90CD-2684D137D430}"/>
              </a:ext>
            </a:extLst>
          </p:cNvPr>
          <p:cNvSpPr>
            <a:spLocks noGrp="1"/>
          </p:cNvSpPr>
          <p:nvPr>
            <p:ph type="title"/>
          </p:nvPr>
        </p:nvSpPr>
        <p:spPr/>
        <p:txBody>
          <a:bodyPr/>
          <a:lstStyle/>
          <a:p>
            <a:r>
              <a:rPr lang="en-US" altLang="ko-KR" dirty="0" err="1"/>
              <a:t>mysql</a:t>
            </a:r>
            <a:r>
              <a:rPr lang="en-US" altLang="ko-KR" dirty="0"/>
              <a:t> </a:t>
            </a:r>
            <a:r>
              <a:rPr lang="ko-KR" altLang="en-US" dirty="0"/>
              <a:t>환경변수 설정하기</a:t>
            </a:r>
          </a:p>
        </p:txBody>
      </p:sp>
      <p:sp>
        <p:nvSpPr>
          <p:cNvPr id="3" name="텍스트 개체 틀 2">
            <a:extLst>
              <a:ext uri="{FF2B5EF4-FFF2-40B4-BE49-F238E27FC236}">
                <a16:creationId xmlns:a16="http://schemas.microsoft.com/office/drawing/2014/main" id="{D76BF174-665C-E0A0-B93E-00E2BE75D575}"/>
              </a:ext>
            </a:extLst>
          </p:cNvPr>
          <p:cNvSpPr>
            <a:spLocks noGrp="1"/>
          </p:cNvSpPr>
          <p:nvPr>
            <p:ph type="body" idx="1"/>
          </p:nvPr>
        </p:nvSpPr>
        <p:spPr/>
        <p:txBody>
          <a:bodyPr/>
          <a:lstStyle/>
          <a:p>
            <a:pPr marL="114300" indent="0">
              <a:buNone/>
            </a:pPr>
            <a:r>
              <a:rPr lang="ko-KR" altLang="en-US" b="0" dirty="0">
                <a:solidFill>
                  <a:srgbClr val="515151"/>
                </a:solidFill>
                <a:effectLst/>
                <a:latin typeface="Consolas" panose="020B0609020204030204" pitchFamily="49" charset="0"/>
              </a:rPr>
              <a:t>콘솔상에서 </a:t>
            </a:r>
            <a:r>
              <a:rPr lang="en-US" altLang="ko-KR" b="0" dirty="0" err="1">
                <a:solidFill>
                  <a:srgbClr val="515151"/>
                </a:solidFill>
                <a:effectLst/>
                <a:latin typeface="Consolas" panose="020B0609020204030204" pitchFamily="49" charset="0"/>
              </a:rPr>
              <a:t>mysql</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을 작동시킬 수 있다</a:t>
            </a:r>
            <a:r>
              <a:rPr lang="en-US" altLang="ko-KR" b="0" dirty="0">
                <a:solidFill>
                  <a:srgbClr val="515151"/>
                </a:solidFill>
                <a:effectLst/>
                <a:latin typeface="Consolas" panose="020B0609020204030204" pitchFamily="49" charset="0"/>
              </a:rPr>
              <a:t>. </a:t>
            </a:r>
            <a:endParaRPr lang="ko-KR" altLang="en-US" b="0" dirty="0">
              <a:solidFill>
                <a:srgbClr val="292929"/>
              </a:solidFill>
              <a:effectLst/>
              <a:latin typeface="Consolas" panose="020B0609020204030204" pitchFamily="49" charset="0"/>
            </a:endParaRPr>
          </a:p>
          <a:p>
            <a:pPr marL="114300" indent="0">
              <a:buNone/>
            </a:pPr>
            <a:r>
              <a:rPr lang="en-US" altLang="ko-KR" b="0" dirty="0" err="1">
                <a:solidFill>
                  <a:srgbClr val="515151"/>
                </a:solidFill>
                <a:effectLst/>
                <a:latin typeface="Consolas" panose="020B0609020204030204" pitchFamily="49" charset="0"/>
              </a:rPr>
              <a:t>mysql</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설치 위치가 </a:t>
            </a:r>
            <a:r>
              <a:rPr lang="en-US" altLang="ko-KR" b="0" dirty="0">
                <a:solidFill>
                  <a:srgbClr val="515151"/>
                </a:solidFill>
                <a:effectLst/>
                <a:latin typeface="Consolas" panose="020B0609020204030204" pitchFamily="49" charset="0"/>
              </a:rPr>
              <a:t>(</a:t>
            </a:r>
            <a:r>
              <a:rPr lang="ko-KR" altLang="en-US" b="0" dirty="0">
                <a:solidFill>
                  <a:srgbClr val="515151"/>
                </a:solidFill>
                <a:effectLst/>
                <a:latin typeface="Consolas" panose="020B0609020204030204" pitchFamily="49" charset="0"/>
              </a:rPr>
              <a:t>오라클 </a:t>
            </a:r>
            <a:r>
              <a:rPr lang="en-US" altLang="ko-KR" b="0" dirty="0" err="1">
                <a:solidFill>
                  <a:srgbClr val="515151"/>
                </a:solidFill>
                <a:effectLst/>
                <a:latin typeface="Consolas" panose="020B0609020204030204" pitchFamily="49" charset="0"/>
              </a:rPr>
              <a:t>mysql</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설치시</a:t>
            </a:r>
            <a:r>
              <a:rPr lang="en-US" altLang="ko-KR" b="0" dirty="0">
                <a:solidFill>
                  <a:srgbClr val="515151"/>
                </a:solidFill>
                <a:effectLst/>
                <a:latin typeface="Consolas" panose="020B0609020204030204" pitchFamily="49" charset="0"/>
              </a:rPr>
              <a:t>)</a:t>
            </a:r>
          </a:p>
          <a:p>
            <a:pPr marL="114300" indent="0">
              <a:buNone/>
            </a:pPr>
            <a:r>
              <a:rPr lang="en-US" altLang="ko-KR" b="0" dirty="0">
                <a:solidFill>
                  <a:srgbClr val="515151"/>
                </a:solidFill>
                <a:effectLst/>
                <a:latin typeface="Consolas" panose="020B0609020204030204" pitchFamily="49" charset="0"/>
              </a:rPr>
              <a:t>C:\Program Files\MySQL\MySQL Server 8.0\bin</a:t>
            </a:r>
          </a:p>
          <a:p>
            <a:pPr marL="114300" indent="0">
              <a:buNone/>
            </a:pPr>
            <a:r>
              <a:rPr lang="en-US" altLang="ko-KR" dirty="0" err="1"/>
              <a:t>mariadb</a:t>
            </a:r>
            <a:r>
              <a:rPr lang="en-US" altLang="ko-KR" dirty="0"/>
              <a:t> </a:t>
            </a:r>
            <a:r>
              <a:rPr lang="ko-KR" altLang="en-US" dirty="0"/>
              <a:t>설치시 </a:t>
            </a:r>
            <a:r>
              <a:rPr lang="en-US" altLang="ko-KR" dirty="0"/>
              <a:t>c:\</a:t>
            </a:r>
            <a:r>
              <a:rPr lang="en-US" altLang="ko-KR" sz="1800" b="0" i="0" u="none" dirty="0" err="1">
                <a:solidFill>
                  <a:schemeClr val="dk1"/>
                </a:solidFill>
                <a:latin typeface="Malgun Gothic"/>
                <a:ea typeface="Malgun Gothic"/>
                <a:cs typeface="Malgun Gothic"/>
                <a:sym typeface="Malgun Gothic"/>
              </a:rPr>
              <a:t>mariadb</a:t>
            </a:r>
            <a:r>
              <a:rPr lang="en-US" altLang="ko-KR" sz="1800" b="0" i="0" u="none" dirty="0">
                <a:solidFill>
                  <a:schemeClr val="dk1"/>
                </a:solidFill>
                <a:latin typeface="Malgun Gothic"/>
                <a:ea typeface="Malgun Gothic"/>
                <a:cs typeface="Malgun Gothic"/>
                <a:sym typeface="Malgun Gothic"/>
              </a:rPr>
              <a:t>\bin</a:t>
            </a:r>
          </a:p>
          <a:p>
            <a:pPr marL="114300" indent="0">
              <a:buNone/>
            </a:pPr>
            <a:endParaRPr lang="ko-KR" altLang="en-US" b="0" dirty="0">
              <a:solidFill>
                <a:srgbClr val="292929"/>
              </a:solidFill>
              <a:effectLst/>
              <a:latin typeface="Consolas" panose="020B0609020204030204" pitchFamily="49" charset="0"/>
            </a:endParaRPr>
          </a:p>
          <a:p>
            <a:pPr marL="114300" indent="0">
              <a:buNone/>
            </a:pPr>
            <a:r>
              <a:rPr lang="en-US" altLang="ko-KR" b="0" dirty="0">
                <a:solidFill>
                  <a:srgbClr val="515151"/>
                </a:solidFill>
                <a:effectLst/>
                <a:latin typeface="Consolas" panose="020B0609020204030204" pitchFamily="49" charset="0"/>
              </a:rPr>
              <a:t>[</a:t>
            </a:r>
            <a:r>
              <a:rPr lang="ko-KR" altLang="en-US" b="0" dirty="0">
                <a:solidFill>
                  <a:srgbClr val="515151"/>
                </a:solidFill>
                <a:effectLst/>
                <a:latin typeface="Consolas" panose="020B0609020204030204" pitchFamily="49" charset="0"/>
              </a:rPr>
              <a:t>환경변수등록</a:t>
            </a:r>
            <a:r>
              <a:rPr lang="en-US" altLang="ko-KR" b="0" dirty="0">
                <a:solidFill>
                  <a:srgbClr val="515151"/>
                </a:solidFill>
                <a:effectLst/>
                <a:latin typeface="Consolas" panose="020B0609020204030204" pitchFamily="49" charset="0"/>
              </a:rPr>
              <a:t>]</a:t>
            </a:r>
          </a:p>
          <a:p>
            <a:pPr marL="114300" indent="0">
              <a:buNone/>
            </a:pPr>
            <a:r>
              <a:rPr lang="ko-KR" altLang="en-US" b="0" dirty="0">
                <a:solidFill>
                  <a:srgbClr val="515151"/>
                </a:solidFill>
                <a:effectLst/>
                <a:latin typeface="Consolas" panose="020B0609020204030204" pitchFamily="49" charset="0"/>
              </a:rPr>
              <a:t>내</a:t>
            </a:r>
            <a:r>
              <a:rPr lang="en-US" altLang="ko-KR" b="0" dirty="0">
                <a:solidFill>
                  <a:srgbClr val="515151"/>
                </a:solidFill>
                <a:effectLst/>
                <a:latin typeface="Consolas" panose="020B0609020204030204" pitchFamily="49" charset="0"/>
              </a:rPr>
              <a:t>PC - </a:t>
            </a:r>
            <a:r>
              <a:rPr lang="ko-KR" altLang="en-US" b="0" dirty="0">
                <a:solidFill>
                  <a:srgbClr val="515151"/>
                </a:solidFill>
                <a:effectLst/>
                <a:latin typeface="Consolas" panose="020B0609020204030204" pitchFamily="49" charset="0"/>
              </a:rPr>
              <a:t>마우스 오른쪽 </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속성 </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고급시스템 설정 </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환경변수  </a:t>
            </a:r>
            <a:endParaRPr lang="ko-KR" altLang="en-US" b="0" dirty="0">
              <a:solidFill>
                <a:srgbClr val="292929"/>
              </a:solidFill>
              <a:effectLst/>
              <a:latin typeface="Consolas" panose="020B0609020204030204" pitchFamily="49" charset="0"/>
            </a:endParaRPr>
          </a:p>
          <a:p>
            <a:pPr marL="114300" indent="0">
              <a:buNone/>
            </a:pPr>
            <a:r>
              <a:rPr lang="ko-KR" altLang="en-US" b="0" dirty="0">
                <a:solidFill>
                  <a:srgbClr val="515151"/>
                </a:solidFill>
                <a:effectLst/>
                <a:latin typeface="Consolas" panose="020B0609020204030204" pitchFamily="49" charset="0"/>
              </a:rPr>
              <a:t>시스템 선택 후  </a:t>
            </a:r>
            <a:r>
              <a:rPr lang="en-US" altLang="ko-KR" b="0" dirty="0">
                <a:solidFill>
                  <a:srgbClr val="515151"/>
                </a:solidFill>
                <a:effectLst/>
                <a:latin typeface="Consolas" panose="020B0609020204030204" pitchFamily="49" charset="0"/>
              </a:rPr>
              <a:t>path </a:t>
            </a:r>
            <a:r>
              <a:rPr lang="ko-KR" altLang="en-US" b="0" dirty="0">
                <a:solidFill>
                  <a:srgbClr val="515151"/>
                </a:solidFill>
                <a:effectLst/>
                <a:latin typeface="Consolas" panose="020B0609020204030204" pitchFamily="49" charset="0"/>
              </a:rPr>
              <a:t>수정</a:t>
            </a:r>
            <a:r>
              <a:rPr lang="en-US" altLang="ko-KR" b="0" dirty="0">
                <a:solidFill>
                  <a:srgbClr val="515151"/>
                </a:solidFill>
                <a:effectLst/>
                <a:latin typeface="Consolas" panose="020B0609020204030204" pitchFamily="49" charset="0"/>
              </a:rPr>
              <a:t>[</a:t>
            </a:r>
            <a:r>
              <a:rPr lang="ko-KR" altLang="en-US" b="0" dirty="0">
                <a:solidFill>
                  <a:srgbClr val="515151"/>
                </a:solidFill>
                <a:effectLst/>
                <a:latin typeface="Consolas" panose="020B0609020204030204" pitchFamily="49" charset="0"/>
              </a:rPr>
              <a:t>편집</a:t>
            </a:r>
            <a:r>
              <a:rPr lang="en-US" altLang="ko-KR" b="0" dirty="0">
                <a:solidFill>
                  <a:srgbClr val="515151"/>
                </a:solidFill>
                <a:effectLst/>
                <a:latin typeface="Consolas" panose="020B0609020204030204" pitchFamily="49" charset="0"/>
              </a:rPr>
              <a:t>]  </a:t>
            </a:r>
            <a:r>
              <a:rPr lang="ko-KR" altLang="en-US" b="0" dirty="0">
                <a:solidFill>
                  <a:srgbClr val="515151"/>
                </a:solidFill>
                <a:effectLst/>
                <a:latin typeface="Consolas" panose="020B0609020204030204" pitchFamily="49" charset="0"/>
              </a:rPr>
              <a:t>누르고  </a:t>
            </a:r>
            <a:r>
              <a:rPr lang="ko-KR" altLang="en-US" b="0" dirty="0" err="1">
                <a:solidFill>
                  <a:srgbClr val="515151"/>
                </a:solidFill>
                <a:effectLst/>
                <a:latin typeface="Consolas" panose="020B0609020204030204" pitchFamily="49" charset="0"/>
              </a:rPr>
              <a:t>새로만들기</a:t>
            </a:r>
            <a:r>
              <a:rPr lang="ko-KR" altLang="en-US" b="0" dirty="0">
                <a:solidFill>
                  <a:srgbClr val="515151"/>
                </a:solidFill>
                <a:effectLst/>
                <a:latin typeface="Consolas" panose="020B0609020204030204" pitchFamily="49" charset="0"/>
              </a:rPr>
              <a:t> 에 위 경로를 붙인다</a:t>
            </a:r>
            <a:r>
              <a:rPr lang="en-US" altLang="ko-KR" b="0" dirty="0">
                <a:solidFill>
                  <a:srgbClr val="515151"/>
                </a:solidFill>
                <a:effectLst/>
                <a:latin typeface="Consolas" panose="020B0609020204030204" pitchFamily="49" charset="0"/>
              </a:rPr>
              <a:t>. </a:t>
            </a:r>
            <a:endParaRPr lang="ko-KR" altLang="en-US" b="0" dirty="0">
              <a:solidFill>
                <a:srgbClr val="292929"/>
              </a:solidFill>
              <a:effectLst/>
              <a:latin typeface="Consolas" panose="020B0609020204030204" pitchFamily="49" charset="0"/>
            </a:endParaRPr>
          </a:p>
          <a:p>
            <a:pPr marL="114300" indent="0">
              <a:buNone/>
            </a:pPr>
            <a:endParaRPr lang="ko-KR" altLang="en-US" dirty="0"/>
          </a:p>
        </p:txBody>
      </p:sp>
    </p:spTree>
    <p:extLst>
      <p:ext uri="{BB962C8B-B14F-4D97-AF65-F5344CB8AC3E}">
        <p14:creationId xmlns:p14="http://schemas.microsoft.com/office/powerpoint/2010/main" val="3844065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visual studio code 설치</a:t>
            </a:r>
            <a:endParaRPr/>
          </a:p>
        </p:txBody>
      </p:sp>
      <p:sp>
        <p:nvSpPr>
          <p:cNvPr id="277" name="Google Shape;277;p3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https://code.visualstudio.com/Download</a:t>
            </a:r>
            <a:endParaRPr/>
          </a:p>
          <a:p>
            <a:pPr marL="342900" marR="0" lvl="0" indent="-228600" algn="l" rtl="0">
              <a:spcBef>
                <a:spcPts val="360"/>
              </a:spcBef>
              <a:spcAft>
                <a:spcPts val="0"/>
              </a:spcAft>
              <a:buClr>
                <a:schemeClr val="dk1"/>
              </a:buClr>
              <a:buSzPts val="1800"/>
              <a:buFont typeface="Tahoma"/>
              <a:buNone/>
            </a:pPr>
            <a:endParaRPr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endParaRPr>
          </a:p>
        </p:txBody>
      </p:sp>
      <p:pic>
        <p:nvPicPr>
          <p:cNvPr id="278" name="Google Shape;278;p33"/>
          <p:cNvPicPr preferRelativeResize="0"/>
          <p:nvPr/>
        </p:nvPicPr>
        <p:blipFill rotWithShape="1">
          <a:blip r:embed="rId4">
            <a:alphaModFix/>
          </a:blip>
          <a:srcRect/>
          <a:stretch/>
        </p:blipFill>
        <p:spPr>
          <a:xfrm>
            <a:off x="938212" y="2230437"/>
            <a:ext cx="6661150" cy="3359150"/>
          </a:xfrm>
          <a:prstGeom prst="rect">
            <a:avLst/>
          </a:prstGeom>
          <a:noFill/>
          <a:ln>
            <a:noFill/>
          </a:ln>
        </p:spPr>
      </p:pic>
      <p:sp>
        <p:nvSpPr>
          <p:cNvPr id="279" name="Google Shape;279;p3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a:t>
            </a:fld>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D1EB66-90E6-4761-0675-B8EFF881F9B5}"/>
              </a:ext>
            </a:extLst>
          </p:cNvPr>
          <p:cNvSpPr>
            <a:spLocks noGrp="1"/>
          </p:cNvSpPr>
          <p:nvPr>
            <p:ph type="title"/>
          </p:nvPr>
        </p:nvSpPr>
        <p:spPr/>
        <p:txBody>
          <a:bodyPr/>
          <a:lstStyle/>
          <a:p>
            <a:r>
              <a:rPr lang="en-US" altLang="ko-KR" dirty="0" err="1"/>
              <a:t>mysql</a:t>
            </a:r>
            <a:r>
              <a:rPr lang="en-US" altLang="ko-KR" dirty="0"/>
              <a:t> </a:t>
            </a:r>
            <a:r>
              <a:rPr lang="ko-KR" altLang="en-US" dirty="0"/>
              <a:t>환경변수 설정하기</a:t>
            </a:r>
          </a:p>
        </p:txBody>
      </p:sp>
      <p:sp>
        <p:nvSpPr>
          <p:cNvPr id="3" name="텍스트 개체 틀 2">
            <a:extLst>
              <a:ext uri="{FF2B5EF4-FFF2-40B4-BE49-F238E27FC236}">
                <a16:creationId xmlns:a16="http://schemas.microsoft.com/office/drawing/2014/main" id="{1DBE9ACE-1186-3979-BBA1-A11AF1EB90D7}"/>
              </a:ext>
            </a:extLst>
          </p:cNvPr>
          <p:cNvSpPr>
            <a:spLocks noGrp="1"/>
          </p:cNvSpPr>
          <p:nvPr>
            <p:ph type="body" idx="1"/>
          </p:nvPr>
        </p:nvSpPr>
        <p:spPr>
          <a:xfrm>
            <a:off x="6157665" y="1196975"/>
            <a:ext cx="2735509" cy="5256212"/>
          </a:xfrm>
        </p:spPr>
        <p:txBody>
          <a:bodyPr/>
          <a:lstStyle/>
          <a:p>
            <a:r>
              <a:rPr lang="en-US" altLang="ko-KR" dirty="0"/>
              <a:t>c:\</a:t>
            </a:r>
            <a:r>
              <a:rPr lang="en-US" altLang="ko-KR" dirty="0" err="1"/>
              <a:t>maridb</a:t>
            </a:r>
            <a:r>
              <a:rPr lang="en-US" altLang="ko-KR" dirty="0"/>
              <a:t>\bin;</a:t>
            </a:r>
            <a:endParaRPr lang="ko-KR" altLang="en-US" dirty="0"/>
          </a:p>
        </p:txBody>
      </p:sp>
      <p:pic>
        <p:nvPicPr>
          <p:cNvPr id="5" name="그림 4">
            <a:extLst>
              <a:ext uri="{FF2B5EF4-FFF2-40B4-BE49-F238E27FC236}">
                <a16:creationId xmlns:a16="http://schemas.microsoft.com/office/drawing/2014/main" id="{30E9B55F-5843-38C0-CE2A-87D62D09BA58}"/>
              </a:ext>
            </a:extLst>
          </p:cNvPr>
          <p:cNvPicPr>
            <a:picLocks noChangeAspect="1"/>
          </p:cNvPicPr>
          <p:nvPr/>
        </p:nvPicPr>
        <p:blipFill>
          <a:blip r:embed="rId2"/>
          <a:stretch>
            <a:fillRect/>
          </a:stretch>
        </p:blipFill>
        <p:spPr>
          <a:xfrm>
            <a:off x="1183963" y="1147422"/>
            <a:ext cx="4477538" cy="4981567"/>
          </a:xfrm>
          <a:prstGeom prst="rect">
            <a:avLst/>
          </a:prstGeom>
        </p:spPr>
      </p:pic>
    </p:spTree>
    <p:extLst>
      <p:ext uri="{BB962C8B-B14F-4D97-AF65-F5344CB8AC3E}">
        <p14:creationId xmlns:p14="http://schemas.microsoft.com/office/powerpoint/2010/main" val="351163779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31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HeidiSql</a:t>
            </a:r>
            <a:endParaRPr/>
          </a:p>
        </p:txBody>
      </p:sp>
      <p:sp>
        <p:nvSpPr>
          <p:cNvPr id="2276" name="Google Shape;2276;p31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https://www.heidisql.com/</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77" name="Google Shape;2277;p31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331</a:t>
            </a:fld>
            <a:endParaRPr/>
          </a:p>
        </p:txBody>
      </p:sp>
      <p:pic>
        <p:nvPicPr>
          <p:cNvPr id="2278" name="Google Shape;2278;p319"/>
          <p:cNvPicPr preferRelativeResize="0"/>
          <p:nvPr/>
        </p:nvPicPr>
        <p:blipFill rotWithShape="1">
          <a:blip r:embed="rId4">
            <a:alphaModFix/>
          </a:blip>
          <a:srcRect/>
          <a:stretch/>
        </p:blipFill>
        <p:spPr>
          <a:xfrm>
            <a:off x="684212" y="2073275"/>
            <a:ext cx="7775575" cy="4052887"/>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32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HeidiSql </a:t>
            </a:r>
            <a:endParaRPr/>
          </a:p>
        </p:txBody>
      </p:sp>
      <p:pic>
        <p:nvPicPr>
          <p:cNvPr id="2284" name="Google Shape;2284;p320"/>
          <p:cNvPicPr preferRelativeResize="0">
            <a:picLocks noGrp="1"/>
          </p:cNvPicPr>
          <p:nvPr>
            <p:ph type="body" idx="1"/>
          </p:nvPr>
        </p:nvPicPr>
        <p:blipFill rotWithShape="1">
          <a:blip r:embed="rId3">
            <a:alphaModFix/>
          </a:blip>
          <a:srcRect/>
          <a:stretch/>
        </p:blipFill>
        <p:spPr>
          <a:xfrm>
            <a:off x="831850" y="1341437"/>
            <a:ext cx="7480300" cy="4784725"/>
          </a:xfrm>
          <a:prstGeom prst="rect">
            <a:avLst/>
          </a:prstGeom>
          <a:noFill/>
          <a:ln>
            <a:noFill/>
          </a:ln>
        </p:spPr>
      </p:pic>
      <p:sp>
        <p:nvSpPr>
          <p:cNvPr id="2285" name="Google Shape;2285;p3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332</a:t>
            </a:fld>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Google Shape;2290;p32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guestbook table 작성</a:t>
            </a:r>
            <a:endParaRPr/>
          </a:p>
        </p:txBody>
      </p:sp>
      <p:sp>
        <p:nvSpPr>
          <p:cNvPr id="2291" name="Google Shape;2291;p32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CREATE TABLE guestbook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id INT(11) NOT NULL AUTO_INCREMENT,</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title VARCHAR(300)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contents LONGTEXT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writer VARCHAR(50)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wdate DATE NULL DEFAULT NULL,</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PRIMARY KEY (id)</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92" name="Google Shape;2292;p32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333</a:t>
            </a:fld>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296"/>
        <p:cNvGrpSpPr/>
        <p:nvPr/>
      </p:nvGrpSpPr>
      <p:grpSpPr>
        <a:xfrm>
          <a:off x="0" y="0"/>
          <a:ext cx="0" cy="0"/>
          <a:chOff x="0" y="0"/>
          <a:chExt cx="0" cy="0"/>
        </a:xfrm>
      </p:grpSpPr>
      <p:sp>
        <p:nvSpPr>
          <p:cNvPr id="2297" name="Google Shape;2297;p32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데이터추가</a:t>
            </a:r>
            <a:endParaRPr/>
          </a:p>
        </p:txBody>
      </p:sp>
      <p:sp>
        <p:nvSpPr>
          <p:cNvPr id="2298" name="Google Shape;2298;p322"/>
          <p:cNvSpPr txBox="1">
            <a:spLocks noGrp="1"/>
          </p:cNvSpPr>
          <p:nvPr>
            <p:ph type="body" idx="1"/>
          </p:nvPr>
        </p:nvSpPr>
        <p:spPr>
          <a:xfrm>
            <a:off x="250825" y="1196975"/>
            <a:ext cx="8642400" cy="525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('제목1', '내용1', '홍길동1',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('제목2', '내용2', '홍길동2',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('제목3', '내용3', '홍길동3',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('제목4', '내용4', '홍길동4', now());</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insert into guestbook(title, contents, writer, wdate) values</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('제목5', '내용5', '홍길동5', now());</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select * from guestbook;</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299" name="Google Shape;2299;p32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334</a:t>
            </a:fld>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32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mysql연동</a:t>
            </a:r>
            <a:endParaRPr/>
          </a:p>
        </p:txBody>
      </p:sp>
      <p:sp>
        <p:nvSpPr>
          <p:cNvPr id="2305" name="Google Shape;2305;p32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335</a:t>
            </a:fld>
            <a:endParaRPr/>
          </a:p>
        </p:txBody>
      </p:sp>
      <p:pic>
        <p:nvPicPr>
          <p:cNvPr id="2306" name="Google Shape;2306;p323"/>
          <p:cNvPicPr preferRelativeResize="0">
            <a:picLocks noGrp="1"/>
          </p:cNvPicPr>
          <p:nvPr>
            <p:ph type="body" idx="1"/>
          </p:nvPr>
        </p:nvPicPr>
        <p:blipFill rotWithShape="1">
          <a:blip r:embed="rId3">
            <a:alphaModFix/>
          </a:blip>
          <a:srcRect/>
          <a:stretch/>
        </p:blipFill>
        <p:spPr>
          <a:xfrm>
            <a:off x="971550" y="1382712"/>
            <a:ext cx="5305425" cy="4562475"/>
          </a:xfrm>
          <a:prstGeom prst="rect">
            <a:avLst/>
          </a:prstGeom>
          <a:noFill/>
          <a:ln>
            <a:noFill/>
          </a:ln>
        </p:spPr>
      </p:pic>
      <p:sp>
        <p:nvSpPr>
          <p:cNvPr id="6" name="TextBox 5">
            <a:extLst>
              <a:ext uri="{FF2B5EF4-FFF2-40B4-BE49-F238E27FC236}">
                <a16:creationId xmlns:a16="http://schemas.microsoft.com/office/drawing/2014/main" id="{EB521FB8-989C-E8AA-861C-E5302FDD23BE}"/>
              </a:ext>
            </a:extLst>
          </p:cNvPr>
          <p:cNvSpPr txBox="1"/>
          <p:nvPr/>
        </p:nvSpPr>
        <p:spPr>
          <a:xfrm>
            <a:off x="2613401" y="286870"/>
            <a:ext cx="6174137" cy="523220"/>
          </a:xfrm>
          <a:prstGeom prst="rect">
            <a:avLst/>
          </a:prstGeom>
          <a:noFill/>
        </p:spPr>
        <p:txBody>
          <a:bodyPr wrap="square">
            <a:spAutoFit/>
          </a:bodyPr>
          <a:lstStyle/>
          <a:p>
            <a:r>
              <a:rPr lang="en-US" altLang="ko-KR" b="1">
                <a:solidFill>
                  <a:srgbClr val="D4D4D4"/>
                </a:solidFill>
                <a:effectLst/>
                <a:latin typeface="Consolas" panose="020B0609020204030204" pitchFamily="49" charset="0"/>
              </a:rPr>
              <a:t> </a:t>
            </a:r>
            <a:r>
              <a:rPr lang="en-US" altLang="ko-KR" b="1">
                <a:solidFill>
                  <a:schemeClr val="tx1"/>
                </a:solidFill>
                <a:effectLst/>
                <a:latin typeface="Consolas" panose="020B0609020204030204" pitchFamily="49" charset="0"/>
              </a:rPr>
              <a:t>ALTER USER 'root'@'localhost' IDENTIFIED WITH mysql_native_password BY '1234';</a:t>
            </a:r>
            <a:r>
              <a:rPr lang="en-US" altLang="ko-KR" b="1">
                <a:solidFill>
                  <a:srgbClr val="D4D4D4"/>
                </a:solidFill>
                <a:effectLst/>
                <a:latin typeface="Consolas" panose="020B0609020204030204" pitchFamily="49" charset="0"/>
              </a:rPr>
              <a:t>  </a:t>
            </a:r>
            <a:r>
              <a:rPr lang="ko-KR" altLang="en-US" b="1">
                <a:solidFill>
                  <a:srgbClr val="D4D4D4"/>
                </a:solidFill>
                <a:effectLst/>
                <a:latin typeface="Consolas" panose="020B0609020204030204" pitchFamily="49" charset="0"/>
              </a:rPr>
              <a:t>권한에러발생시</a:t>
            </a:r>
            <a:endParaRPr lang="en-US" altLang="ko-KR" b="1">
              <a:solidFill>
                <a:srgbClr val="D4D4D4"/>
              </a:solidFill>
              <a:effectLst/>
              <a:latin typeface="Consolas" panose="020B0609020204030204" pitchFamily="49" charset="0"/>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32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mysql연동</a:t>
            </a:r>
            <a:endParaRPr/>
          </a:p>
        </p:txBody>
      </p:sp>
      <p:sp>
        <p:nvSpPr>
          <p:cNvPr id="2312" name="Google Shape;2312;p32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br>
              <a:rPr lang="en-US" sz="1800" b="1" i="0" u="none">
                <a:solidFill>
                  <a:schemeClr val="dk1"/>
                </a:solidFill>
                <a:latin typeface="Malgun Gothic"/>
                <a:ea typeface="Malgun Gothic"/>
                <a:cs typeface="Malgun Gothic"/>
                <a:sym typeface="Malgun Gothic"/>
              </a:rPr>
            </a:br>
            <a:endParaRPr/>
          </a:p>
        </p:txBody>
      </p:sp>
      <p:sp>
        <p:nvSpPr>
          <p:cNvPr id="2313" name="Google Shape;2313;p3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336</a:t>
            </a:fld>
            <a:endParaRPr/>
          </a:p>
        </p:txBody>
      </p:sp>
      <p:pic>
        <p:nvPicPr>
          <p:cNvPr id="2314" name="Google Shape;2314;p324"/>
          <p:cNvPicPr preferRelativeResize="0"/>
          <p:nvPr/>
        </p:nvPicPr>
        <p:blipFill rotWithShape="1">
          <a:blip r:embed="rId3">
            <a:alphaModFix/>
          </a:blip>
          <a:srcRect/>
          <a:stretch/>
        </p:blipFill>
        <p:spPr>
          <a:xfrm>
            <a:off x="611187" y="1341437"/>
            <a:ext cx="7343775" cy="4398962"/>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F9DE6D-8E48-0FF2-74E5-A97F2FD4625B}"/>
              </a:ext>
            </a:extLst>
          </p:cNvPr>
          <p:cNvSpPr>
            <a:spLocks noGrp="1"/>
          </p:cNvSpPr>
          <p:nvPr>
            <p:ph type="title"/>
          </p:nvPr>
        </p:nvSpPr>
        <p:spPr/>
        <p:txBody>
          <a:bodyPr/>
          <a:lstStyle/>
          <a:p>
            <a:r>
              <a:rPr lang="en-US" altLang="ko-KR" dirty="0" err="1"/>
              <a:t>mysql2</a:t>
            </a:r>
            <a:r>
              <a:rPr lang="en-US" altLang="ko-KR" dirty="0"/>
              <a:t> </a:t>
            </a:r>
            <a:r>
              <a:rPr lang="ko-KR" altLang="en-US" dirty="0"/>
              <a:t>사용하기</a:t>
            </a:r>
          </a:p>
        </p:txBody>
      </p:sp>
      <p:sp>
        <p:nvSpPr>
          <p:cNvPr id="3" name="텍스트 개체 틀 2">
            <a:extLst>
              <a:ext uri="{FF2B5EF4-FFF2-40B4-BE49-F238E27FC236}">
                <a16:creationId xmlns:a16="http://schemas.microsoft.com/office/drawing/2014/main" id="{DC64E93A-5753-D4A7-7FCB-48AC08C4AD72}"/>
              </a:ext>
            </a:extLst>
          </p:cNvPr>
          <p:cNvSpPr>
            <a:spLocks noGrp="1"/>
          </p:cNvSpPr>
          <p:nvPr>
            <p:ph type="body" idx="1"/>
          </p:nvPr>
        </p:nvSpPr>
        <p:spPr/>
        <p:txBody>
          <a:bodyPr/>
          <a:lstStyle/>
          <a:p>
            <a:r>
              <a:rPr lang="ko-KR" altLang="en-US" dirty="0"/>
              <a:t>기존의 비동기 모드 처리방식이 지나치게 </a:t>
            </a:r>
            <a:r>
              <a:rPr lang="en-US" altLang="ko-KR" dirty="0"/>
              <a:t>callback</a:t>
            </a:r>
            <a:r>
              <a:rPr lang="ko-KR" altLang="en-US" dirty="0"/>
              <a:t> 함수를 호출해서 </a:t>
            </a:r>
            <a:r>
              <a:rPr lang="ko-KR" altLang="en-US" dirty="0" err="1"/>
              <a:t>트랜잭션등의</a:t>
            </a:r>
            <a:r>
              <a:rPr lang="ko-KR" altLang="en-US" dirty="0"/>
              <a:t> 처리에 적합하지 못해서 새로운 방식이 나왔음</a:t>
            </a:r>
            <a:endParaRPr lang="en-US" altLang="ko-KR" dirty="0"/>
          </a:p>
          <a:p>
            <a:r>
              <a:rPr lang="en-US" altLang="ko-KR" dirty="0" err="1"/>
              <a:t>npm</a:t>
            </a:r>
            <a:r>
              <a:rPr lang="en-US" altLang="ko-KR" dirty="0"/>
              <a:t> install </a:t>
            </a:r>
            <a:r>
              <a:rPr lang="en-US" altLang="ko-KR" dirty="0" err="1"/>
              <a:t>mysql2</a:t>
            </a:r>
            <a:endParaRPr lang="ko-KR" altLang="en-US" dirty="0"/>
          </a:p>
        </p:txBody>
      </p:sp>
    </p:spTree>
    <p:extLst>
      <p:ext uri="{BB962C8B-B14F-4D97-AF65-F5344CB8AC3E}">
        <p14:creationId xmlns:p14="http://schemas.microsoft.com/office/powerpoint/2010/main" val="175197111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82EC90-BED2-A52D-3290-801FE8B3D336}"/>
              </a:ext>
            </a:extLst>
          </p:cNvPr>
          <p:cNvSpPr>
            <a:spLocks noGrp="1"/>
          </p:cNvSpPr>
          <p:nvPr>
            <p:ph type="title"/>
          </p:nvPr>
        </p:nvSpPr>
        <p:spPr/>
        <p:txBody>
          <a:bodyPr/>
          <a:lstStyle/>
          <a:p>
            <a:r>
              <a:rPr lang="en-US" altLang="ko-KR" dirty="0" err="1"/>
              <a:t>mysql2</a:t>
            </a:r>
            <a:r>
              <a:rPr lang="en-US" altLang="ko-KR" dirty="0"/>
              <a:t> </a:t>
            </a:r>
            <a:r>
              <a:rPr lang="ko-KR" altLang="en-US" dirty="0"/>
              <a:t>연동</a:t>
            </a:r>
          </a:p>
        </p:txBody>
      </p:sp>
      <p:pic>
        <p:nvPicPr>
          <p:cNvPr id="7" name="그림 6">
            <a:extLst>
              <a:ext uri="{FF2B5EF4-FFF2-40B4-BE49-F238E27FC236}">
                <a16:creationId xmlns:a16="http://schemas.microsoft.com/office/drawing/2014/main" id="{C3B2B667-86E3-6FF2-34DC-5F0B2393077E}"/>
              </a:ext>
            </a:extLst>
          </p:cNvPr>
          <p:cNvPicPr>
            <a:picLocks noChangeAspect="1"/>
          </p:cNvPicPr>
          <p:nvPr/>
        </p:nvPicPr>
        <p:blipFill>
          <a:blip r:embed="rId2"/>
          <a:stretch>
            <a:fillRect/>
          </a:stretch>
        </p:blipFill>
        <p:spPr>
          <a:xfrm>
            <a:off x="566764" y="1294489"/>
            <a:ext cx="7407922" cy="4691866"/>
          </a:xfrm>
          <a:prstGeom prst="rect">
            <a:avLst/>
          </a:prstGeom>
        </p:spPr>
      </p:pic>
    </p:spTree>
    <p:extLst>
      <p:ext uri="{BB962C8B-B14F-4D97-AF65-F5344CB8AC3E}">
        <p14:creationId xmlns:p14="http://schemas.microsoft.com/office/powerpoint/2010/main" val="278653851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82EC90-BED2-A52D-3290-801FE8B3D336}"/>
              </a:ext>
            </a:extLst>
          </p:cNvPr>
          <p:cNvSpPr>
            <a:spLocks noGrp="1"/>
          </p:cNvSpPr>
          <p:nvPr>
            <p:ph type="title"/>
          </p:nvPr>
        </p:nvSpPr>
        <p:spPr/>
        <p:txBody>
          <a:bodyPr/>
          <a:lstStyle/>
          <a:p>
            <a:r>
              <a:rPr lang="en-US" altLang="ko-KR" dirty="0" err="1"/>
              <a:t>mysql2</a:t>
            </a:r>
            <a:r>
              <a:rPr lang="en-US" altLang="ko-KR" dirty="0"/>
              <a:t> </a:t>
            </a:r>
            <a:r>
              <a:rPr lang="ko-KR" altLang="en-US" dirty="0"/>
              <a:t>연동</a:t>
            </a:r>
          </a:p>
        </p:txBody>
      </p:sp>
      <p:pic>
        <p:nvPicPr>
          <p:cNvPr id="10" name="그림 9">
            <a:extLst>
              <a:ext uri="{FF2B5EF4-FFF2-40B4-BE49-F238E27FC236}">
                <a16:creationId xmlns:a16="http://schemas.microsoft.com/office/drawing/2014/main" id="{73D66A3A-E754-D187-CE2A-7A4BA7591909}"/>
              </a:ext>
            </a:extLst>
          </p:cNvPr>
          <p:cNvPicPr>
            <a:picLocks noChangeAspect="1"/>
          </p:cNvPicPr>
          <p:nvPr/>
        </p:nvPicPr>
        <p:blipFill>
          <a:blip r:embed="rId2"/>
          <a:stretch>
            <a:fillRect/>
          </a:stretch>
        </p:blipFill>
        <p:spPr>
          <a:xfrm>
            <a:off x="354132" y="1219813"/>
            <a:ext cx="5877530" cy="4851898"/>
          </a:xfrm>
          <a:prstGeom prst="rect">
            <a:avLst/>
          </a:prstGeom>
        </p:spPr>
      </p:pic>
    </p:spTree>
    <p:extLst>
      <p:ext uri="{BB962C8B-B14F-4D97-AF65-F5344CB8AC3E}">
        <p14:creationId xmlns:p14="http://schemas.microsoft.com/office/powerpoint/2010/main" val="2518230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 설치</a:t>
            </a:r>
            <a:endParaRPr/>
          </a:p>
        </p:txBody>
      </p:sp>
      <p:pic>
        <p:nvPicPr>
          <p:cNvPr id="285" name="Google Shape;285;p34"/>
          <p:cNvPicPr preferRelativeResize="0">
            <a:picLocks noGrp="1"/>
          </p:cNvPicPr>
          <p:nvPr>
            <p:ph type="body" idx="1"/>
          </p:nvPr>
        </p:nvPicPr>
        <p:blipFill rotWithShape="1">
          <a:blip r:embed="rId3">
            <a:alphaModFix/>
          </a:blip>
          <a:srcRect/>
          <a:stretch/>
        </p:blipFill>
        <p:spPr>
          <a:xfrm>
            <a:off x="1504950" y="1760537"/>
            <a:ext cx="6134100" cy="3729037"/>
          </a:xfrm>
          <a:prstGeom prst="rect">
            <a:avLst/>
          </a:prstGeom>
          <a:noFill/>
          <a:ln>
            <a:noFill/>
          </a:ln>
        </p:spPr>
      </p:pic>
      <p:sp>
        <p:nvSpPr>
          <p:cNvPr id="286" name="Google Shape;286;p34"/>
          <p:cNvSpPr/>
          <p:nvPr/>
        </p:nvSpPr>
        <p:spPr>
          <a:xfrm>
            <a:off x="1392237" y="3786187"/>
            <a:ext cx="525462" cy="420687"/>
          </a:xfrm>
          <a:prstGeom prst="ellipse">
            <a:avLst/>
          </a:prstGeom>
          <a:noFill/>
          <a:ln w="571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ahoma"/>
              <a:ea typeface="Tahoma"/>
              <a:cs typeface="Tahoma"/>
              <a:sym typeface="Tahoma"/>
            </a:endParaRPr>
          </a:p>
        </p:txBody>
      </p:sp>
      <p:sp>
        <p:nvSpPr>
          <p:cNvPr id="287" name="Google Shape;287;p3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a:t>
            </a:fld>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5E5534-1838-7C02-472B-2ADB2A556081}"/>
              </a:ext>
            </a:extLst>
          </p:cNvPr>
          <p:cNvSpPr>
            <a:spLocks noGrp="1"/>
          </p:cNvSpPr>
          <p:nvPr>
            <p:ph type="title"/>
          </p:nvPr>
        </p:nvSpPr>
        <p:spPr/>
        <p:txBody>
          <a:bodyPr/>
          <a:lstStyle/>
          <a:p>
            <a:r>
              <a:rPr lang="en-US" altLang="ko-KR" dirty="0"/>
              <a:t>file upload</a:t>
            </a:r>
            <a:endParaRPr lang="ko-KR" altLang="en-US" dirty="0"/>
          </a:p>
        </p:txBody>
      </p:sp>
      <p:sp>
        <p:nvSpPr>
          <p:cNvPr id="3" name="텍스트 개체 틀 2">
            <a:extLst>
              <a:ext uri="{FF2B5EF4-FFF2-40B4-BE49-F238E27FC236}">
                <a16:creationId xmlns:a16="http://schemas.microsoft.com/office/drawing/2014/main" id="{20AF4B9F-6CEE-15F8-61C6-B6F130E8F14C}"/>
              </a:ext>
            </a:extLst>
          </p:cNvPr>
          <p:cNvSpPr>
            <a:spLocks noGrp="1"/>
          </p:cNvSpPr>
          <p:nvPr>
            <p:ph type="body" idx="1"/>
          </p:nvPr>
        </p:nvSpPr>
        <p:spPr/>
        <p:txBody>
          <a:bodyPr/>
          <a:lstStyle/>
          <a:p>
            <a:r>
              <a:rPr lang="en-US" altLang="ko-KR" b="1" dirty="0">
                <a:hlinkClick r:id="rId2"/>
              </a:rPr>
              <a:t>https://</a:t>
            </a:r>
            <a:r>
              <a:rPr lang="en-US" altLang="ko-KR" b="1" dirty="0" err="1">
                <a:hlinkClick r:id="rId2"/>
              </a:rPr>
              <a:t>www.npmjs.com</a:t>
            </a:r>
            <a:r>
              <a:rPr lang="en-US" altLang="ko-KR" b="1" dirty="0">
                <a:hlinkClick r:id="rId2"/>
              </a:rPr>
              <a:t>/package/express-</a:t>
            </a:r>
            <a:r>
              <a:rPr lang="en-US" altLang="ko-KR" b="1" dirty="0" err="1">
                <a:hlinkClick r:id="rId2"/>
              </a:rPr>
              <a:t>fileupload</a:t>
            </a:r>
            <a:endParaRPr lang="en-US" altLang="ko-KR" b="1" dirty="0"/>
          </a:p>
          <a:p>
            <a:r>
              <a:rPr lang="en-US" altLang="ko-KR" b="1" dirty="0"/>
              <a:t>express-</a:t>
            </a:r>
            <a:r>
              <a:rPr lang="en-US" altLang="ko-KR" b="1" dirty="0" err="1"/>
              <a:t>fileupload</a:t>
            </a:r>
            <a:r>
              <a:rPr lang="en-US" altLang="ko-KR" b="1" dirty="0"/>
              <a:t>(</a:t>
            </a:r>
            <a:r>
              <a:rPr lang="ko-KR" altLang="en-US" b="1" dirty="0" err="1"/>
              <a:t>여러개를</a:t>
            </a:r>
            <a:r>
              <a:rPr lang="ko-KR" altLang="en-US" b="1" dirty="0"/>
              <a:t> 동시에 </a:t>
            </a:r>
            <a:r>
              <a:rPr lang="ko-KR" altLang="en-US" b="1" dirty="0" err="1"/>
              <a:t>보낼때</a:t>
            </a:r>
            <a:r>
              <a:rPr lang="ko-KR" altLang="en-US" b="1" dirty="0"/>
              <a:t> 유리</a:t>
            </a:r>
            <a:r>
              <a:rPr lang="en-US" altLang="ko-KR" b="1" dirty="0"/>
              <a:t>) </a:t>
            </a:r>
            <a:r>
              <a:rPr lang="ko-KR" altLang="en-US" b="1" dirty="0"/>
              <a:t>와 </a:t>
            </a:r>
            <a:r>
              <a:rPr lang="en-US" altLang="ko-KR" b="1" dirty="0" err="1"/>
              <a:t>multer</a:t>
            </a:r>
            <a:r>
              <a:rPr lang="en-US" altLang="ko-KR" b="1" dirty="0"/>
              <a:t> </a:t>
            </a:r>
            <a:r>
              <a:rPr lang="ko-KR" altLang="en-US" b="1" dirty="0"/>
              <a:t>사용하기 </a:t>
            </a:r>
            <a:r>
              <a:rPr lang="en-US" altLang="ko-KR" b="1" dirty="0"/>
              <a:t> </a:t>
            </a:r>
          </a:p>
          <a:p>
            <a:r>
              <a:rPr lang="en-US" altLang="ko-KR" b="1" dirty="0" err="1"/>
              <a:t>npm</a:t>
            </a:r>
            <a:r>
              <a:rPr lang="en-US" altLang="ko-KR" b="1" dirty="0"/>
              <a:t> install </a:t>
            </a:r>
            <a:r>
              <a:rPr lang="en-US" altLang="ko-KR" b="1" i="0" u="none" strike="noStrike" dirty="0">
                <a:solidFill>
                  <a:srgbClr val="000000"/>
                </a:solidFill>
                <a:effectLst/>
                <a:latin typeface="Source Sans Pro" panose="020B0503030403020204" pitchFamily="34" charset="0"/>
              </a:rPr>
              <a:t>express-</a:t>
            </a:r>
            <a:r>
              <a:rPr lang="en-US" altLang="ko-KR" b="1" i="0" u="none" strike="noStrike" dirty="0" err="1">
                <a:solidFill>
                  <a:srgbClr val="000000"/>
                </a:solidFill>
                <a:effectLst/>
                <a:latin typeface="Source Sans Pro" panose="020B0503030403020204" pitchFamily="34" charset="0"/>
              </a:rPr>
              <a:t>fileupload</a:t>
            </a:r>
            <a:endParaRPr lang="en-US" altLang="ko-KR" b="1" i="0" u="none" strike="noStrike" dirty="0">
              <a:solidFill>
                <a:srgbClr val="000000"/>
              </a:solidFill>
              <a:effectLst/>
              <a:latin typeface="Source Sans Pro" panose="020B0503030403020204" pitchFamily="34" charset="0"/>
            </a:endParaRPr>
          </a:p>
          <a:p>
            <a:r>
              <a:rPr lang="en-US" altLang="ko-KR" b="1" dirty="0" err="1">
                <a:solidFill>
                  <a:srgbClr val="000000"/>
                </a:solidFill>
                <a:latin typeface="Source Sans Pro" panose="020B0503030403020204" pitchFamily="34" charset="0"/>
              </a:rPr>
              <a:t>app.js</a:t>
            </a:r>
            <a:r>
              <a:rPr lang="en-US" altLang="ko-KR" b="1" dirty="0">
                <a:solidFill>
                  <a:srgbClr val="000000"/>
                </a:solidFill>
                <a:latin typeface="Source Sans Pro" panose="020B0503030403020204" pitchFamily="34" charset="0"/>
              </a:rPr>
              <a:t> </a:t>
            </a:r>
            <a:r>
              <a:rPr lang="ko-KR" altLang="en-US" b="1" dirty="0">
                <a:solidFill>
                  <a:srgbClr val="000000"/>
                </a:solidFill>
                <a:latin typeface="Source Sans Pro" panose="020B0503030403020204" pitchFamily="34" charset="0"/>
              </a:rPr>
              <a:t>파일수정</a:t>
            </a:r>
            <a:endParaRPr lang="en-US" altLang="ko-KR" b="1" dirty="0">
              <a:solidFill>
                <a:srgbClr val="000000"/>
              </a:solidFill>
              <a:latin typeface="Source Sans Pro" panose="020B0503030403020204" pitchFamily="34" charset="0"/>
            </a:endParaRPr>
          </a:p>
          <a:p>
            <a:pPr marL="114300" indent="0">
              <a:buNone/>
            </a:pPr>
            <a:br>
              <a:rPr lang="en-US" altLang="ko-KR" b="1" i="0" u="none" strike="noStrike" dirty="0">
                <a:solidFill>
                  <a:srgbClr val="000000"/>
                </a:solidFill>
                <a:effectLst/>
                <a:latin typeface="Source Sans Pro" panose="020B0503030403020204" pitchFamily="34" charset="0"/>
              </a:rPr>
            </a:br>
            <a:endParaRPr lang="ko-KR" altLang="en-US" dirty="0"/>
          </a:p>
        </p:txBody>
      </p:sp>
    </p:spTree>
    <p:extLst>
      <p:ext uri="{BB962C8B-B14F-4D97-AF65-F5344CB8AC3E}">
        <p14:creationId xmlns:p14="http://schemas.microsoft.com/office/powerpoint/2010/main" val="16669217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44C2CC-AA94-D1A1-97C9-DF0158D5F700}"/>
              </a:ext>
            </a:extLst>
          </p:cNvPr>
          <p:cNvSpPr>
            <a:spLocks noGrp="1"/>
          </p:cNvSpPr>
          <p:nvPr>
            <p:ph type="title"/>
          </p:nvPr>
        </p:nvSpPr>
        <p:spPr/>
        <p:txBody>
          <a:bodyPr/>
          <a:lstStyle/>
          <a:p>
            <a:r>
              <a:rPr lang="en-US" altLang="ko-KR" dirty="0"/>
              <a:t>file upload(</a:t>
            </a:r>
            <a:r>
              <a:rPr lang="en-US" altLang="ko-KR" dirty="0" err="1"/>
              <a:t>app.js</a:t>
            </a:r>
            <a:r>
              <a:rPr lang="en-US" altLang="ko-KR" dirty="0"/>
              <a:t>)</a:t>
            </a:r>
            <a:endParaRPr lang="ko-KR" altLang="en-US" dirty="0"/>
          </a:p>
        </p:txBody>
      </p:sp>
      <p:sp>
        <p:nvSpPr>
          <p:cNvPr id="3" name="텍스트 개체 틀 2">
            <a:extLst>
              <a:ext uri="{FF2B5EF4-FFF2-40B4-BE49-F238E27FC236}">
                <a16:creationId xmlns:a16="http://schemas.microsoft.com/office/drawing/2014/main" id="{73BBE1A4-73DF-E4A5-3D49-07CC1899AB12}"/>
              </a:ext>
            </a:extLst>
          </p:cNvPr>
          <p:cNvSpPr>
            <a:spLocks noGrp="1"/>
          </p:cNvSpPr>
          <p:nvPr>
            <p:ph type="body" idx="1"/>
          </p:nvPr>
        </p:nvSpPr>
        <p:spPr/>
        <p:txBody>
          <a:bodyPr/>
          <a:lstStyle/>
          <a:p>
            <a:pPr marL="114300" indent="0">
              <a:buNone/>
            </a:pPr>
            <a:r>
              <a:rPr lang="en-US" altLang="ko-KR" b="0" dirty="0">
                <a:solidFill>
                  <a:srgbClr val="0F4A85"/>
                </a:solidFill>
                <a:effectLst/>
                <a:latin typeface="Consolas" panose="020B0609020204030204" pitchFamily="49" charset="0"/>
              </a:rPr>
              <a:t>const</a:t>
            </a:r>
            <a:r>
              <a:rPr lang="en-US" altLang="ko-KR" b="0" dirty="0">
                <a:solidFill>
                  <a:srgbClr val="292929"/>
                </a:solidFill>
                <a:effectLst/>
                <a:latin typeface="Consolas" panose="020B0609020204030204" pitchFamily="49" charset="0"/>
              </a:rPr>
              <a:t> </a:t>
            </a:r>
            <a:r>
              <a:rPr lang="en-US" altLang="ko-KR" b="0" dirty="0" err="1">
                <a:solidFill>
                  <a:srgbClr val="02715D"/>
                </a:solidFill>
                <a:effectLst/>
                <a:latin typeface="Consolas" panose="020B0609020204030204" pitchFamily="49" charset="0"/>
              </a:rPr>
              <a:t>fileUpload</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5E2CBC"/>
                </a:solidFill>
                <a:effectLst/>
                <a:latin typeface="Consolas" panose="020B0609020204030204" pitchFamily="49" charset="0"/>
              </a:rPr>
              <a:t>require</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'express-</a:t>
            </a:r>
            <a:r>
              <a:rPr lang="en-US" altLang="ko-KR" b="0" dirty="0" err="1">
                <a:solidFill>
                  <a:srgbClr val="0F4A85"/>
                </a:solidFill>
                <a:effectLst/>
                <a:latin typeface="Consolas" panose="020B0609020204030204" pitchFamily="49" charset="0"/>
              </a:rPr>
              <a:t>fileupload</a:t>
            </a:r>
            <a:r>
              <a:rPr lang="en-US" altLang="ko-KR" b="0" dirty="0">
                <a:solidFill>
                  <a:srgbClr val="0F4A85"/>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a:t>
            </a:r>
          </a:p>
          <a:p>
            <a:pPr marL="114300" indent="0">
              <a:buNone/>
            </a:pPr>
            <a:r>
              <a:rPr lang="en-US" altLang="ko-KR" dirty="0">
                <a:solidFill>
                  <a:srgbClr val="292929"/>
                </a:solidFill>
                <a:latin typeface="Consolas" panose="020B0609020204030204" pitchFamily="49" charset="0"/>
              </a:rPr>
              <a:t>.........</a:t>
            </a:r>
          </a:p>
          <a:p>
            <a:pPr marL="114300" indent="0">
              <a:buNone/>
            </a:pPr>
            <a:r>
              <a:rPr lang="en-US" altLang="ko-KR" b="0" dirty="0">
                <a:solidFill>
                  <a:srgbClr val="515151"/>
                </a:solidFill>
                <a:effectLst/>
                <a:latin typeface="Consolas" panose="020B0609020204030204" pitchFamily="49" charset="0"/>
              </a:rPr>
              <a:t>//</a:t>
            </a:r>
            <a:r>
              <a:rPr lang="ko-KR" altLang="en-US" b="0" dirty="0" err="1">
                <a:solidFill>
                  <a:srgbClr val="515151"/>
                </a:solidFill>
                <a:effectLst/>
                <a:latin typeface="Consolas" panose="020B0609020204030204" pitchFamily="49" charset="0"/>
              </a:rPr>
              <a:t>파일업로드</a:t>
            </a:r>
            <a:r>
              <a:rPr lang="ko-KR" altLang="en-US" b="0" dirty="0">
                <a:solidFill>
                  <a:srgbClr val="515151"/>
                </a:solidFill>
                <a:effectLst/>
                <a:latin typeface="Consolas" panose="020B0609020204030204" pitchFamily="49" charset="0"/>
              </a:rPr>
              <a:t> 경로를 외부로 노출시킨다</a:t>
            </a:r>
            <a:r>
              <a:rPr lang="en-US" altLang="ko-KR" b="0" dirty="0">
                <a:solidFill>
                  <a:srgbClr val="515151"/>
                </a:solidFill>
                <a:effectLst/>
                <a:latin typeface="Consolas" panose="020B0609020204030204" pitchFamily="49" charset="0"/>
              </a:rPr>
              <a:t>. </a:t>
            </a:r>
            <a:endParaRPr lang="ko-KR" altLang="en-US" b="0" dirty="0">
              <a:solidFill>
                <a:srgbClr val="292929"/>
              </a:solidFill>
              <a:effectLst/>
              <a:latin typeface="Consolas" panose="020B0609020204030204" pitchFamily="49" charset="0"/>
            </a:endParaRPr>
          </a:p>
          <a:p>
            <a:pPr marL="114300" indent="0">
              <a:buNone/>
            </a:pPr>
            <a:r>
              <a:rPr lang="en-US" altLang="ko-KR" b="0" dirty="0">
                <a:solidFill>
                  <a:srgbClr val="515151"/>
                </a:solidFill>
                <a:effectLst/>
                <a:latin typeface="Consolas" panose="020B0609020204030204" pitchFamily="49" charset="0"/>
              </a:rPr>
              <a:t>//http://</a:t>
            </a:r>
            <a:r>
              <a:rPr lang="en-US" altLang="ko-KR" b="0" dirty="0" err="1">
                <a:solidFill>
                  <a:srgbClr val="515151"/>
                </a:solidFill>
                <a:effectLst/>
                <a:latin typeface="Consolas" panose="020B0609020204030204" pitchFamily="49" charset="0"/>
              </a:rPr>
              <a:t>localhost:3000</a:t>
            </a:r>
            <a:r>
              <a:rPr lang="en-US" altLang="ko-KR" b="0" dirty="0">
                <a:solidFill>
                  <a:srgbClr val="515151"/>
                </a:solidFill>
                <a:effectLst/>
                <a:latin typeface="Consolas" panose="020B0609020204030204" pitchFamily="49" charset="0"/>
              </a:rPr>
              <a:t>/upload/ </a:t>
            </a:r>
            <a:r>
              <a:rPr lang="ko-KR" altLang="en-US" b="0" dirty="0">
                <a:solidFill>
                  <a:srgbClr val="515151"/>
                </a:solidFill>
                <a:effectLst/>
                <a:latin typeface="Consolas" panose="020B0609020204030204" pitchFamily="49" charset="0"/>
              </a:rPr>
              <a:t>로 </a:t>
            </a:r>
            <a:r>
              <a:rPr lang="ko-KR" altLang="en-US" b="0" dirty="0" err="1">
                <a:solidFill>
                  <a:srgbClr val="515151"/>
                </a:solidFill>
                <a:effectLst/>
                <a:latin typeface="Consolas" panose="020B0609020204030204" pitchFamily="49" charset="0"/>
              </a:rPr>
              <a:t>접근가능하도록</a:t>
            </a:r>
            <a:r>
              <a:rPr lang="ko-KR" altLang="en-US" b="0" dirty="0">
                <a:solidFill>
                  <a:srgbClr val="515151"/>
                </a:solidFill>
                <a:effectLst/>
                <a:latin typeface="Consolas" panose="020B0609020204030204" pitchFamily="49" charset="0"/>
              </a:rPr>
              <a:t> 한다 </a:t>
            </a:r>
            <a:endParaRPr lang="ko-KR" altLang="en-US" b="0" dirty="0">
              <a:solidFill>
                <a:srgbClr val="292929"/>
              </a:solidFill>
              <a:effectLst/>
              <a:latin typeface="Consolas" panose="020B0609020204030204" pitchFamily="49" charset="0"/>
            </a:endParaRPr>
          </a:p>
          <a:p>
            <a:pPr marL="114300" indent="0">
              <a:buNone/>
            </a:pPr>
            <a:r>
              <a:rPr lang="en-US" altLang="ko-KR" b="0" dirty="0" err="1">
                <a:solidFill>
                  <a:srgbClr val="001080"/>
                </a:solidFill>
                <a:effectLst/>
                <a:latin typeface="Consolas" panose="020B0609020204030204" pitchFamily="49" charset="0"/>
              </a:rPr>
              <a:t>app</a:t>
            </a:r>
            <a:r>
              <a:rPr lang="en-US" altLang="ko-KR" b="0" dirty="0" err="1">
                <a:solidFill>
                  <a:srgbClr val="292929"/>
                </a:solidFill>
                <a:effectLst/>
                <a:latin typeface="Consolas" panose="020B0609020204030204" pitchFamily="49" charset="0"/>
              </a:rPr>
              <a:t>.</a:t>
            </a:r>
            <a:r>
              <a:rPr lang="en-US" altLang="ko-KR" b="0" dirty="0" err="1">
                <a:solidFill>
                  <a:srgbClr val="5E2CBC"/>
                </a:solidFill>
                <a:effectLst/>
                <a:latin typeface="Consolas" panose="020B0609020204030204" pitchFamily="49" charset="0"/>
              </a:rPr>
              <a:t>use</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"/upload"</a:t>
            </a:r>
            <a:r>
              <a:rPr lang="en-US" altLang="ko-KR" b="0" dirty="0">
                <a:solidFill>
                  <a:srgbClr val="292929"/>
                </a:solidFill>
                <a:effectLst/>
                <a:latin typeface="Consolas" panose="020B0609020204030204" pitchFamily="49" charset="0"/>
              </a:rPr>
              <a:t>,</a:t>
            </a:r>
            <a:r>
              <a:rPr lang="en-US" altLang="ko-KR" b="0" dirty="0" err="1">
                <a:solidFill>
                  <a:srgbClr val="001080"/>
                </a:solidFill>
                <a:effectLst/>
                <a:latin typeface="Consolas" panose="020B0609020204030204" pitchFamily="49" charset="0"/>
              </a:rPr>
              <a:t>express</a:t>
            </a:r>
            <a:r>
              <a:rPr lang="en-US" altLang="ko-KR" b="0" dirty="0" err="1">
                <a:solidFill>
                  <a:srgbClr val="292929"/>
                </a:solidFill>
                <a:effectLst/>
                <a:latin typeface="Consolas" panose="020B0609020204030204" pitchFamily="49" charset="0"/>
              </a:rPr>
              <a:t>.</a:t>
            </a:r>
            <a:r>
              <a:rPr lang="en-US" altLang="ko-KR" b="0" dirty="0" err="1">
                <a:solidFill>
                  <a:srgbClr val="5E2CBC"/>
                </a:solidFill>
                <a:effectLst/>
                <a:latin typeface="Consolas" panose="020B0609020204030204" pitchFamily="49" charset="0"/>
              </a:rPr>
              <a:t>static</a:t>
            </a:r>
            <a:r>
              <a:rPr lang="en-US" altLang="ko-KR" b="0" dirty="0">
                <a:solidFill>
                  <a:srgbClr val="292929"/>
                </a:solidFill>
                <a:effectLst/>
                <a:latin typeface="Consolas" panose="020B0609020204030204" pitchFamily="49" charset="0"/>
              </a:rPr>
              <a:t>(</a:t>
            </a:r>
            <a:r>
              <a:rPr lang="en-US" altLang="ko-KR" b="0" dirty="0" err="1">
                <a:solidFill>
                  <a:srgbClr val="001080"/>
                </a:solidFill>
                <a:effectLst/>
                <a:latin typeface="Consolas" panose="020B0609020204030204" pitchFamily="49" charset="0"/>
              </a:rPr>
              <a:t>path</a:t>
            </a:r>
            <a:r>
              <a:rPr lang="en-US" altLang="ko-KR" b="0" dirty="0" err="1">
                <a:solidFill>
                  <a:srgbClr val="292929"/>
                </a:solidFill>
                <a:effectLst/>
                <a:latin typeface="Consolas" panose="020B0609020204030204" pitchFamily="49" charset="0"/>
              </a:rPr>
              <a:t>.</a:t>
            </a:r>
            <a:r>
              <a:rPr lang="en-US" altLang="ko-KR" b="0" dirty="0" err="1">
                <a:solidFill>
                  <a:srgbClr val="5E2CBC"/>
                </a:solidFill>
                <a:effectLst/>
                <a:latin typeface="Consolas" panose="020B0609020204030204" pitchFamily="49" charset="0"/>
              </a:rPr>
              <a:t>join</a:t>
            </a:r>
            <a:r>
              <a:rPr lang="en-US" altLang="ko-KR" b="0" dirty="0">
                <a:solidFill>
                  <a:srgbClr val="292929"/>
                </a:solidFill>
                <a:effectLst/>
                <a:latin typeface="Consolas" panose="020B0609020204030204" pitchFamily="49" charset="0"/>
              </a:rPr>
              <a:t>(</a:t>
            </a:r>
            <a:r>
              <a:rPr lang="en-US" altLang="ko-KR" b="0" dirty="0">
                <a:solidFill>
                  <a:srgbClr val="001080"/>
                </a:solidFill>
                <a:effectLst/>
                <a:latin typeface="Consolas" panose="020B0609020204030204" pitchFamily="49" charset="0"/>
              </a:rPr>
              <a:t>__</a:t>
            </a:r>
            <a:r>
              <a:rPr lang="en-US" altLang="ko-KR" b="0" dirty="0" err="1">
                <a:solidFill>
                  <a:srgbClr val="001080"/>
                </a:solidFill>
                <a:effectLst/>
                <a:latin typeface="Consolas" panose="020B0609020204030204" pitchFamily="49" charset="0"/>
              </a:rPr>
              <a:t>dirname</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"upload"</a:t>
            </a:r>
            <a:r>
              <a:rPr lang="en-US" altLang="ko-KR" b="0" dirty="0">
                <a:solidFill>
                  <a:srgbClr val="292929"/>
                </a:solidFill>
                <a:effectLst/>
                <a:latin typeface="Consolas" panose="020B0609020204030204" pitchFamily="49" charset="0"/>
              </a:rPr>
              <a:t>))); </a:t>
            </a:r>
          </a:p>
          <a:p>
            <a:pPr marL="114300" indent="0">
              <a:buNone/>
            </a:pPr>
            <a:r>
              <a:rPr lang="en-US" altLang="ko-KR" b="0" dirty="0">
                <a:solidFill>
                  <a:srgbClr val="515151"/>
                </a:solidFill>
                <a:effectLst/>
                <a:latin typeface="Consolas" panose="020B0609020204030204" pitchFamily="49" charset="0"/>
              </a:rPr>
              <a:t>//use</a:t>
            </a:r>
            <a:r>
              <a:rPr lang="ko-KR" altLang="en-US" b="0" dirty="0">
                <a:solidFill>
                  <a:srgbClr val="515151"/>
                </a:solidFill>
                <a:effectLst/>
                <a:latin typeface="Consolas" panose="020B0609020204030204" pitchFamily="49" charset="0"/>
              </a:rPr>
              <a:t>앞은 가상주소</a:t>
            </a:r>
            <a:r>
              <a:rPr lang="en-US" altLang="ko-KR" b="0" dirty="0">
                <a:solidFill>
                  <a:srgbClr val="515151"/>
                </a:solidFill>
                <a:effectLst/>
                <a:latin typeface="Consolas" panose="020B0609020204030204" pitchFamily="49" charset="0"/>
              </a:rPr>
              <a:t>(upload) / </a:t>
            </a:r>
            <a:r>
              <a:rPr lang="ko-KR" altLang="en-US" b="0" dirty="0">
                <a:solidFill>
                  <a:srgbClr val="515151"/>
                </a:solidFill>
                <a:effectLst/>
                <a:latin typeface="Consolas" panose="020B0609020204030204" pitchFamily="49" charset="0"/>
              </a:rPr>
              <a:t>뒤에는 실제 주소 </a:t>
            </a:r>
            <a:r>
              <a:rPr lang="en-US" altLang="ko-KR" b="0" dirty="0">
                <a:solidFill>
                  <a:srgbClr val="515151"/>
                </a:solidFill>
                <a:effectLst/>
                <a:latin typeface="Consolas" panose="020B0609020204030204" pitchFamily="49" charset="0"/>
              </a:rPr>
              <a:t>(uploads)</a:t>
            </a:r>
            <a:endParaRPr lang="ko-KR" altLang="en-US" b="0" dirty="0">
              <a:solidFill>
                <a:srgbClr val="292929"/>
              </a:solidFill>
              <a:effectLst/>
              <a:latin typeface="Consolas" panose="020B0609020204030204" pitchFamily="49" charset="0"/>
            </a:endParaRPr>
          </a:p>
          <a:p>
            <a:pPr marL="114300" indent="0">
              <a:buNone/>
            </a:pPr>
            <a:endParaRPr lang="en-US" altLang="ko-KR" b="0" dirty="0">
              <a:solidFill>
                <a:srgbClr val="292929"/>
              </a:solidFill>
              <a:effectLst/>
              <a:latin typeface="Consolas" panose="020B0609020204030204" pitchFamily="49" charset="0"/>
            </a:endParaRPr>
          </a:p>
          <a:p>
            <a:pPr marL="114300" indent="0">
              <a:buNone/>
            </a:pPr>
            <a:r>
              <a:rPr lang="en-US" altLang="ko-KR" b="0" dirty="0" err="1">
                <a:solidFill>
                  <a:srgbClr val="001080"/>
                </a:solidFill>
                <a:effectLst/>
                <a:latin typeface="Consolas" panose="020B0609020204030204" pitchFamily="49" charset="0"/>
              </a:rPr>
              <a:t>app</a:t>
            </a:r>
            <a:r>
              <a:rPr lang="en-US" altLang="ko-KR" b="0" dirty="0" err="1">
                <a:solidFill>
                  <a:srgbClr val="292929"/>
                </a:solidFill>
                <a:effectLst/>
                <a:latin typeface="Consolas" panose="020B0609020204030204" pitchFamily="49" charset="0"/>
              </a:rPr>
              <a:t>.</a:t>
            </a:r>
            <a:r>
              <a:rPr lang="en-US" altLang="ko-KR" b="0" dirty="0" err="1">
                <a:solidFill>
                  <a:srgbClr val="5E2CBC"/>
                </a:solidFill>
                <a:effectLst/>
                <a:latin typeface="Consolas" panose="020B0609020204030204" pitchFamily="49" charset="0"/>
              </a:rPr>
              <a:t>use</a:t>
            </a:r>
            <a:r>
              <a:rPr lang="en-US" altLang="ko-KR" b="0" dirty="0">
                <a:solidFill>
                  <a:srgbClr val="292929"/>
                </a:solidFill>
                <a:effectLst/>
                <a:latin typeface="Consolas" panose="020B0609020204030204" pitchFamily="49" charset="0"/>
              </a:rPr>
              <a:t>(</a:t>
            </a:r>
            <a:r>
              <a:rPr lang="en-US" altLang="ko-KR" b="0" dirty="0" err="1">
                <a:solidFill>
                  <a:srgbClr val="5E2CBC"/>
                </a:solidFill>
                <a:effectLst/>
                <a:latin typeface="Consolas" panose="020B0609020204030204" pitchFamily="49" charset="0"/>
              </a:rPr>
              <a:t>fileUpload</a:t>
            </a:r>
            <a:r>
              <a:rPr lang="en-US" altLang="ko-KR" b="0" dirty="0">
                <a:solidFill>
                  <a:srgbClr val="292929"/>
                </a:solidFill>
                <a:effectLst/>
                <a:latin typeface="Consolas" panose="020B0609020204030204" pitchFamily="49" charset="0"/>
              </a:rPr>
              <a:t>(</a:t>
            </a:r>
            <a:r>
              <a:rPr lang="en-US" altLang="ko-KR" b="0" dirty="0">
                <a:solidFill>
                  <a:srgbClr val="001080"/>
                </a:solidFill>
                <a:effectLst/>
                <a:latin typeface="Consolas" panose="020B0609020204030204" pitchFamily="49" charset="0"/>
              </a:rPr>
              <a:t>limits</a:t>
            </a:r>
            <a:r>
              <a:rPr lang="en-US" altLang="ko-KR" b="0" dirty="0">
                <a:solidFill>
                  <a:srgbClr val="292929"/>
                </a:solidFill>
                <a:effectLst/>
                <a:latin typeface="Consolas" panose="020B0609020204030204" pitchFamily="49" charset="0"/>
              </a:rPr>
              <a:t>: { </a:t>
            </a:r>
            <a:r>
              <a:rPr lang="en-US" altLang="ko-KR" b="0" dirty="0" err="1">
                <a:solidFill>
                  <a:srgbClr val="001080"/>
                </a:solidFill>
                <a:effectLst/>
                <a:latin typeface="Consolas" panose="020B0609020204030204" pitchFamily="49" charset="0"/>
              </a:rPr>
              <a:t>fileSize</a:t>
            </a:r>
            <a:r>
              <a:rPr lang="en-US" altLang="ko-KR" b="0" dirty="0">
                <a:solidFill>
                  <a:srgbClr val="00108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096D48"/>
                </a:solidFill>
                <a:effectLst/>
                <a:latin typeface="Consolas" panose="020B0609020204030204" pitchFamily="49" charset="0"/>
              </a:rPr>
              <a:t>50</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096D48"/>
                </a:solidFill>
                <a:effectLst/>
                <a:latin typeface="Consolas" panose="020B0609020204030204" pitchFamily="49" charset="0"/>
              </a:rPr>
              <a:t>1024</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096D48"/>
                </a:solidFill>
                <a:effectLst/>
                <a:latin typeface="Consolas" panose="020B0609020204030204" pitchFamily="49" charset="0"/>
              </a:rPr>
              <a:t>1024</a:t>
            </a:r>
            <a:r>
              <a:rPr lang="en-US" altLang="ko-KR" b="0" dirty="0">
                <a:solidFill>
                  <a:srgbClr val="292929"/>
                </a:solidFill>
                <a:effectLst/>
                <a:latin typeface="Consolas" panose="020B0609020204030204" pitchFamily="49" charset="0"/>
              </a:rPr>
              <a:t> }));</a:t>
            </a:r>
          </a:p>
          <a:p>
            <a:endParaRPr lang="ko-KR" altLang="en-US" dirty="0"/>
          </a:p>
        </p:txBody>
      </p:sp>
    </p:spTree>
    <p:extLst>
      <p:ext uri="{BB962C8B-B14F-4D97-AF65-F5344CB8AC3E}">
        <p14:creationId xmlns:p14="http://schemas.microsoft.com/office/powerpoint/2010/main" val="398989676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E38931-3356-6A46-6372-63AB78B3F73E}"/>
              </a:ext>
            </a:extLst>
          </p:cNvPr>
          <p:cNvSpPr>
            <a:spLocks noGrp="1"/>
          </p:cNvSpPr>
          <p:nvPr>
            <p:ph type="title"/>
          </p:nvPr>
        </p:nvSpPr>
        <p:spPr/>
        <p:txBody>
          <a:bodyPr/>
          <a:lstStyle/>
          <a:p>
            <a:r>
              <a:rPr lang="en-US" altLang="ko-KR" dirty="0"/>
              <a:t>file upload(html)</a:t>
            </a:r>
            <a:endParaRPr lang="ko-KR" altLang="en-US" dirty="0"/>
          </a:p>
        </p:txBody>
      </p:sp>
      <p:pic>
        <p:nvPicPr>
          <p:cNvPr id="5" name="그림 4">
            <a:extLst>
              <a:ext uri="{FF2B5EF4-FFF2-40B4-BE49-F238E27FC236}">
                <a16:creationId xmlns:a16="http://schemas.microsoft.com/office/drawing/2014/main" id="{75018B8D-56D9-E340-E4C1-4D420173D29A}"/>
              </a:ext>
            </a:extLst>
          </p:cNvPr>
          <p:cNvPicPr>
            <a:picLocks noChangeAspect="1"/>
          </p:cNvPicPr>
          <p:nvPr/>
        </p:nvPicPr>
        <p:blipFill>
          <a:blip r:embed="rId2"/>
          <a:stretch>
            <a:fillRect/>
          </a:stretch>
        </p:blipFill>
        <p:spPr>
          <a:xfrm>
            <a:off x="524232" y="1250874"/>
            <a:ext cx="5780465" cy="293922"/>
          </a:xfrm>
          <a:prstGeom prst="rect">
            <a:avLst/>
          </a:prstGeom>
        </p:spPr>
      </p:pic>
      <p:pic>
        <p:nvPicPr>
          <p:cNvPr id="7" name="그림 6">
            <a:extLst>
              <a:ext uri="{FF2B5EF4-FFF2-40B4-BE49-F238E27FC236}">
                <a16:creationId xmlns:a16="http://schemas.microsoft.com/office/drawing/2014/main" id="{0CE9B313-7EBE-2E5A-0B68-F58A8B4FB2F6}"/>
              </a:ext>
            </a:extLst>
          </p:cNvPr>
          <p:cNvPicPr>
            <a:picLocks noChangeAspect="1"/>
          </p:cNvPicPr>
          <p:nvPr/>
        </p:nvPicPr>
        <p:blipFill>
          <a:blip r:embed="rId3"/>
          <a:stretch>
            <a:fillRect/>
          </a:stretch>
        </p:blipFill>
        <p:spPr>
          <a:xfrm>
            <a:off x="438284" y="1799707"/>
            <a:ext cx="6427644" cy="4516365"/>
          </a:xfrm>
          <a:prstGeom prst="rect">
            <a:avLst/>
          </a:prstGeom>
        </p:spPr>
      </p:pic>
    </p:spTree>
    <p:extLst>
      <p:ext uri="{BB962C8B-B14F-4D97-AF65-F5344CB8AC3E}">
        <p14:creationId xmlns:p14="http://schemas.microsoft.com/office/powerpoint/2010/main" val="38153480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B8864E-A2C9-50C6-7101-AEAF88EB5924}"/>
              </a:ext>
            </a:extLst>
          </p:cNvPr>
          <p:cNvSpPr>
            <a:spLocks noGrp="1"/>
          </p:cNvSpPr>
          <p:nvPr>
            <p:ph type="title"/>
          </p:nvPr>
        </p:nvSpPr>
        <p:spPr/>
        <p:txBody>
          <a:bodyPr/>
          <a:lstStyle/>
          <a:p>
            <a:r>
              <a:rPr lang="en-US" altLang="ko-KR" dirty="0" err="1"/>
              <a:t>fileupload</a:t>
            </a:r>
            <a:endParaRPr lang="ko-KR" altLang="en-US" dirty="0"/>
          </a:p>
        </p:txBody>
      </p:sp>
      <p:sp>
        <p:nvSpPr>
          <p:cNvPr id="3" name="텍스트 개체 틀 2">
            <a:extLst>
              <a:ext uri="{FF2B5EF4-FFF2-40B4-BE49-F238E27FC236}">
                <a16:creationId xmlns:a16="http://schemas.microsoft.com/office/drawing/2014/main" id="{38C9C9F3-1B89-997B-7E4E-B5CF1D052315}"/>
              </a:ext>
            </a:extLst>
          </p:cNvPr>
          <p:cNvSpPr>
            <a:spLocks noGrp="1"/>
          </p:cNvSpPr>
          <p:nvPr>
            <p:ph type="body" idx="1"/>
          </p:nvPr>
        </p:nvSpPr>
        <p:spPr/>
        <p:txBody>
          <a:bodyPr/>
          <a:lstStyle/>
          <a:p>
            <a:endParaRPr lang="ko-KR" altLang="en-US" dirty="0"/>
          </a:p>
        </p:txBody>
      </p:sp>
      <p:pic>
        <p:nvPicPr>
          <p:cNvPr id="5" name="그림 4">
            <a:extLst>
              <a:ext uri="{FF2B5EF4-FFF2-40B4-BE49-F238E27FC236}">
                <a16:creationId xmlns:a16="http://schemas.microsoft.com/office/drawing/2014/main" id="{EE5E7D6D-0597-D906-4455-4EE804968B93}"/>
              </a:ext>
            </a:extLst>
          </p:cNvPr>
          <p:cNvPicPr>
            <a:picLocks noChangeAspect="1"/>
          </p:cNvPicPr>
          <p:nvPr/>
        </p:nvPicPr>
        <p:blipFill>
          <a:blip r:embed="rId2"/>
          <a:stretch>
            <a:fillRect/>
          </a:stretch>
        </p:blipFill>
        <p:spPr>
          <a:xfrm>
            <a:off x="163852" y="981075"/>
            <a:ext cx="7778243" cy="5203018"/>
          </a:xfrm>
          <a:prstGeom prst="rect">
            <a:avLst/>
          </a:prstGeom>
        </p:spPr>
      </p:pic>
    </p:spTree>
    <p:extLst>
      <p:ext uri="{BB962C8B-B14F-4D97-AF65-F5344CB8AC3E}">
        <p14:creationId xmlns:p14="http://schemas.microsoft.com/office/powerpoint/2010/main" val="420996013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325"/>
          <p:cNvSpPr txBox="1">
            <a:spLocks noGrp="1"/>
          </p:cNvSpPr>
          <p:nvPr>
            <p:ph type="ctrTitle"/>
          </p:nvPr>
        </p:nvSpPr>
        <p:spPr>
          <a:xfrm>
            <a:off x="685800" y="2133600"/>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3366"/>
              </a:buClr>
              <a:buSzPts val="3200"/>
              <a:buFont typeface="Impact"/>
              <a:buNone/>
            </a:pPr>
            <a:r>
              <a:rPr lang="en-US" sz="3200" b="1" i="0" u="none">
                <a:solidFill>
                  <a:srgbClr val="003366"/>
                </a:solidFill>
                <a:latin typeface="Impact"/>
                <a:ea typeface="Impact"/>
                <a:cs typeface="Impact"/>
                <a:sym typeface="Impact"/>
              </a:rPr>
              <a:t>MongoDB</a:t>
            </a:r>
            <a:endParaRPr/>
          </a:p>
        </p:txBody>
      </p:sp>
      <p:sp>
        <p:nvSpPr>
          <p:cNvPr id="2320" name="Google Shape;2320;p325"/>
          <p:cNvSpPr txBox="1">
            <a:spLocks noGrp="1"/>
          </p:cNvSpPr>
          <p:nvPr>
            <p:ph type="subTitle" idx="1"/>
          </p:nvPr>
        </p:nvSpPr>
        <p:spPr>
          <a:xfrm>
            <a:off x="1371600" y="3981450"/>
            <a:ext cx="64008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2400"/>
              <a:buFont typeface="Tahoma"/>
              <a:buNone/>
            </a:pPr>
            <a:endParaRPr sz="2400"/>
          </a:p>
        </p:txBody>
      </p:sp>
      <p:sp>
        <p:nvSpPr>
          <p:cNvPr id="2321" name="Google Shape;2321;p3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344</a:t>
            </a:fld>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32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설치하기</a:t>
            </a:r>
            <a:endParaRPr/>
          </a:p>
        </p:txBody>
      </p:sp>
      <p:sp>
        <p:nvSpPr>
          <p:cNvPr id="2327" name="Google Shape;2327;p32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몽고디비 다운로드및 설치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Tahoma"/>
              <a:buChar char="•"/>
            </a:pPr>
            <a:r>
              <a:rPr lang="en-US" sz="1800" b="0" i="0" u="sng">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https://www.mongodb.com/download-center?jmp=nav#community</a:t>
            </a:r>
            <a:endParaRPr/>
          </a:p>
          <a:p>
            <a:pPr marL="342900" marR="0" lvl="0" indent="-228600" algn="l" rtl="0">
              <a:lnSpc>
                <a:spcPct val="100000"/>
              </a:lnSpc>
              <a:spcBef>
                <a:spcPts val="360"/>
              </a:spcBef>
              <a:spcAft>
                <a:spcPts val="0"/>
              </a:spcAft>
              <a:buClr>
                <a:schemeClr val="dk1"/>
              </a:buClr>
              <a:buSzPts val="1800"/>
              <a:buFont typeface="Tahoma"/>
              <a:buNone/>
            </a:pPr>
            <a:endParaRPr lang="ko-KR" altLang="en-US"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설치후 사용하기 (5.0</a:t>
            </a:r>
            <a:r>
              <a:rPr lang="ko-KR" altLang="en-US" sz="1800" b="0" i="0" u="none">
                <a:solidFill>
                  <a:schemeClr val="dk1"/>
                </a:solidFill>
                <a:latin typeface="Malgun Gothic"/>
                <a:ea typeface="Malgun Gothic"/>
                <a:cs typeface="Malgun Gothic"/>
                <a:sym typeface="Malgun Gothic"/>
              </a:rPr>
              <a:t>미만에서만</a:t>
            </a:r>
            <a:r>
              <a:rPr lang="en-US" altLang="ko-KR" sz="1800" b="0" i="0" u="none">
                <a:solidFill>
                  <a:schemeClr val="dk1"/>
                </a:solidFill>
                <a:latin typeface="Malgun Gothic"/>
                <a:ea typeface="Malgun Gothic"/>
                <a:cs typeface="Malgun Gothic"/>
                <a:sym typeface="Malgun Gothic"/>
              </a:rPr>
              <a: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사용방법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환경변수 path 에 다음 경로 추가하기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C:\Program Files\MongoDB\Server\4.0\bin</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28" name="Google Shape;2328;p3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345</a:t>
            </a:fld>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32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34" name="Google Shape;2334;p32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몽고디비 서버 작동하기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mongod</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들어갈 경로 없다고 함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경로 만들기  c:/data/db</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데이터베이스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c:/data/db</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몽고디비 서버 작동하기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mongod</a:t>
            </a:r>
            <a:endParaRPr/>
          </a:p>
        </p:txBody>
      </p:sp>
      <p:sp>
        <p:nvSpPr>
          <p:cNvPr id="2335" name="Google Shape;2335;p3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346</a:t>
            </a:fld>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32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41" name="Google Shape;2341;p32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서버와 통신하기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mongo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명령어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&gt;db</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test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디비를 모두 보여줘라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&gt;show dbs</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admin   0.000GB</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config  0.000GB</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local   0.000GB</a:t>
            </a:r>
            <a:endParaRPr/>
          </a:p>
        </p:txBody>
      </p:sp>
      <p:sp>
        <p:nvSpPr>
          <p:cNvPr id="2342" name="Google Shape;2342;p32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347</a:t>
            </a:fld>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32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48" name="Google Shape;2348;p329"/>
          <p:cNvSpPr txBox="1">
            <a:spLocks noGrp="1"/>
          </p:cNvSpPr>
          <p:nvPr>
            <p:ph type="body" idx="1"/>
          </p:nvPr>
        </p:nvSpPr>
        <p:spPr>
          <a:xfrm>
            <a:off x="476250" y="1341437"/>
            <a:ext cx="8229600" cy="4784725"/>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디비 사용 명령어 - 없으면 알아서 만들어준다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&gt;use mydb - 오라클은 계정중심, 계정만들고 계정밑에 모든게 속하는데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데이터베이스 만들고, 여기에 계정을 속하게 만든다. </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디비 삭제 명령어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&gt;db.dropDatabase()</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MongoDB에서는 table도 record도 없다.</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대신 비슷한 개념으로 각각 collection과 document가 존재한다.</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RDBMS로 따지면 table과 record와 비슷한개념이다.</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 show collections</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 db.createCollection('person')</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"ok" : 1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&gt; show collections</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person</a:t>
            </a:r>
            <a:endParaRPr/>
          </a:p>
        </p:txBody>
      </p:sp>
      <p:sp>
        <p:nvSpPr>
          <p:cNvPr id="2349" name="Google Shape;2349;p32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348</a:t>
            </a:fld>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33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55" name="Google Shape;2355;p33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데이터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추가하기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형식</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db.&lt;</a:t>
            </a:r>
            <a:r>
              <a:rPr lang="en-US" sz="1800" b="0" i="0" u="none" dirty="0" err="1">
                <a:solidFill>
                  <a:schemeClr val="dk1"/>
                </a:solidFill>
                <a:latin typeface="Malgun Gothic"/>
                <a:ea typeface="Malgun Gothic"/>
                <a:cs typeface="Malgun Gothic"/>
                <a:sym typeface="Malgun Gothic"/>
              </a:rPr>
              <a:t>컬렉션명</a:t>
            </a:r>
            <a:r>
              <a:rPr lang="en-US" sz="1800" b="0" i="0" u="none" dirty="0">
                <a:solidFill>
                  <a:schemeClr val="dk1"/>
                </a:solidFill>
                <a:latin typeface="Malgun Gothic"/>
                <a:ea typeface="Malgun Gothic"/>
                <a:cs typeface="Malgun Gothic"/>
                <a:sym typeface="Malgun Gothic"/>
              </a:rPr>
              <a:t>&gt;.insert(&lt;</a:t>
            </a:r>
            <a:r>
              <a:rPr lang="en-US" sz="1800" b="0" i="0" u="none" dirty="0" err="1">
                <a:solidFill>
                  <a:schemeClr val="dk1"/>
                </a:solidFill>
                <a:latin typeface="Malgun Gothic"/>
                <a:ea typeface="Malgun Gothic"/>
                <a:cs typeface="Malgun Gothic"/>
                <a:sym typeface="Malgun Gothic"/>
              </a:rPr>
              <a:t>json</a:t>
            </a:r>
            <a:r>
              <a:rPr lang="en-US" sz="1800" b="0" i="0" u="none" dirty="0">
                <a:solidFill>
                  <a:schemeClr val="dk1"/>
                </a:solidFill>
                <a:latin typeface="Malgun Gothic"/>
                <a:ea typeface="Malgun Gothic"/>
                <a:cs typeface="Malgun Gothic"/>
                <a:sym typeface="Malgun Gothic"/>
              </a:rPr>
              <a:t>&gt;)</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({'name':'</a:t>
            </a:r>
            <a:r>
              <a:rPr lang="en-US" sz="1800" b="0" i="0" u="none" dirty="0" err="1">
                <a:solidFill>
                  <a:schemeClr val="dk1"/>
                </a:solidFill>
                <a:latin typeface="Malgun Gothic"/>
                <a:ea typeface="Malgun Gothic"/>
                <a:cs typeface="Malgun Gothic"/>
                <a:sym typeface="Malgun Gothic"/>
              </a:rPr>
              <a:t>홍길동</a:t>
            </a:r>
            <a:r>
              <a:rPr lang="en-US" sz="1800" b="0" i="0" u="none" dirty="0">
                <a:solidFill>
                  <a:schemeClr val="dk1"/>
                </a:solidFill>
                <a:latin typeface="Malgun Gothic"/>
                <a:ea typeface="Malgun Gothic"/>
                <a:cs typeface="Malgun Gothic"/>
                <a:sym typeface="Malgun Gothic"/>
              </a:rPr>
              <a:t>', 'age':26, '</a:t>
            </a:r>
            <a:r>
              <a:rPr lang="en-US" sz="1800" b="0" i="0" u="none" dirty="0" err="1">
                <a:solidFill>
                  <a:schemeClr val="dk1"/>
                </a:solidFill>
                <a:latin typeface="Malgun Gothic"/>
                <a:ea typeface="Malgun Gothic"/>
                <a:cs typeface="Malgun Gothic"/>
                <a:sym typeface="Malgun Gothic"/>
              </a:rPr>
              <a:t>gender':'m</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({'name':'</a:t>
            </a:r>
            <a:r>
              <a:rPr lang="en-US" sz="1800" b="0" i="0" u="none" dirty="0" err="1">
                <a:solidFill>
                  <a:schemeClr val="dk1"/>
                </a:solidFill>
                <a:latin typeface="Malgun Gothic"/>
                <a:ea typeface="Malgun Gothic"/>
                <a:cs typeface="Malgun Gothic"/>
                <a:sym typeface="Malgun Gothic"/>
              </a:rPr>
              <a:t>장길산</a:t>
            </a:r>
            <a:r>
              <a:rPr lang="en-US" sz="1800" b="0" i="0" u="none" dirty="0">
                <a:solidFill>
                  <a:schemeClr val="dk1"/>
                </a:solidFill>
                <a:latin typeface="Malgun Gothic"/>
                <a:ea typeface="Malgun Gothic"/>
                <a:cs typeface="Malgun Gothic"/>
                <a:sym typeface="Malgun Gothic"/>
              </a:rPr>
              <a:t>', 'age':62, '</a:t>
            </a:r>
            <a:r>
              <a:rPr lang="en-US" sz="1800" b="0" i="0" u="none" dirty="0" err="1">
                <a:solidFill>
                  <a:schemeClr val="dk1"/>
                </a:solidFill>
                <a:latin typeface="Malgun Gothic"/>
                <a:ea typeface="Malgun Gothic"/>
                <a:cs typeface="Malgun Gothic"/>
                <a:sym typeface="Malgun Gothic"/>
              </a:rPr>
              <a:t>gender':'m</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({'name':'</a:t>
            </a:r>
            <a:r>
              <a:rPr lang="en-US" sz="1800" b="0" i="0" u="none" dirty="0" err="1">
                <a:solidFill>
                  <a:schemeClr val="dk1"/>
                </a:solidFill>
                <a:latin typeface="Malgun Gothic"/>
                <a:ea typeface="Malgun Gothic"/>
                <a:cs typeface="Malgun Gothic"/>
                <a:sym typeface="Malgun Gothic"/>
              </a:rPr>
              <a:t>임꺽정</a:t>
            </a:r>
            <a:r>
              <a:rPr lang="en-US" sz="1800" b="0" i="0" u="none" dirty="0">
                <a:solidFill>
                  <a:schemeClr val="dk1"/>
                </a:solidFill>
                <a:latin typeface="Malgun Gothic"/>
                <a:ea typeface="Malgun Gothic"/>
                <a:cs typeface="Malgun Gothic"/>
                <a:sym typeface="Malgun Gothic"/>
              </a:rPr>
              <a:t>', 'age':28, '</a:t>
            </a:r>
            <a:r>
              <a:rPr lang="en-US" sz="1800" b="0" i="0" u="none" dirty="0" err="1">
                <a:solidFill>
                  <a:schemeClr val="dk1"/>
                </a:solidFill>
                <a:latin typeface="Malgun Gothic"/>
                <a:ea typeface="Malgun Gothic"/>
                <a:cs typeface="Malgun Gothic"/>
                <a:sym typeface="Malgun Gothic"/>
              </a:rPr>
              <a:t>gender':'m</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a:t>
            </a:r>
            <a:endParaRPr dirty="0"/>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
        <p:nvSpPr>
          <p:cNvPr id="2356" name="Google Shape;2356;p33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349</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확장팩</a:t>
            </a:r>
            <a:endParaRPr/>
          </a:p>
        </p:txBody>
      </p:sp>
      <p:sp>
        <p:nvSpPr>
          <p:cNvPr id="293" name="Google Shape;293;p3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16161"/>
              </a:buClr>
              <a:buSzPts val="1800"/>
              <a:buFont typeface="Quattrocento Sans"/>
              <a:buChar char="•"/>
            </a:pPr>
            <a:r>
              <a:rPr lang="en-US" sz="1800" b="1" i="0" u="none">
                <a:solidFill>
                  <a:srgbClr val="616161"/>
                </a:solidFill>
                <a:latin typeface="Quattrocento Sans"/>
                <a:ea typeface="Quattrocento Sans"/>
                <a:cs typeface="Quattrocento Sans"/>
                <a:sym typeface="Quattrocento Sans"/>
              </a:rPr>
              <a:t>HTML Snippets</a:t>
            </a:r>
            <a:endParaRPr/>
          </a:p>
          <a:p>
            <a:pPr marL="342900" marR="0" lvl="0" indent="-342900" algn="l" rtl="0">
              <a:lnSpc>
                <a:spcPct val="100000"/>
              </a:lnSpc>
              <a:spcBef>
                <a:spcPts val="360"/>
              </a:spcBef>
              <a:spcAft>
                <a:spcPts val="0"/>
              </a:spcAft>
              <a:buClr>
                <a:srgbClr val="616161"/>
              </a:buClr>
              <a:buSzPts val="1800"/>
              <a:buFont typeface="Quattrocento Sans"/>
              <a:buChar char="•"/>
            </a:pPr>
            <a:r>
              <a:rPr lang="en-US" sz="1800" b="1" i="0" u="none">
                <a:solidFill>
                  <a:srgbClr val="616161"/>
                </a:solidFill>
                <a:latin typeface="Quattrocento Sans"/>
                <a:ea typeface="Quattrocento Sans"/>
                <a:cs typeface="Quattrocento Sans"/>
                <a:sym typeface="Quattrocento Sans"/>
              </a:rPr>
              <a:t>JavaScript (ES6) code snippets</a:t>
            </a:r>
            <a:endParaRPr/>
          </a:p>
          <a:p>
            <a:pPr marL="342900" marR="0" lvl="0" indent="-342900" algn="l" rtl="0">
              <a:lnSpc>
                <a:spcPct val="100000"/>
              </a:lnSpc>
              <a:spcBef>
                <a:spcPts val="360"/>
              </a:spcBef>
              <a:spcAft>
                <a:spcPts val="0"/>
              </a:spcAft>
              <a:buClr>
                <a:srgbClr val="616161"/>
              </a:buClr>
              <a:buSzPts val="1800"/>
              <a:buFont typeface="Quattrocento Sans"/>
              <a:buChar char="•"/>
            </a:pPr>
            <a:r>
              <a:rPr lang="en-US" sz="1800" b="1" i="0" u="none">
                <a:solidFill>
                  <a:srgbClr val="616161"/>
                </a:solidFill>
                <a:latin typeface="Quattrocento Sans"/>
                <a:ea typeface="Quattrocento Sans"/>
                <a:cs typeface="Quattrocento Sans"/>
                <a:sym typeface="Quattrocento Sans"/>
              </a:rPr>
              <a:t>jQuery Code Snippets</a:t>
            </a:r>
            <a:br>
              <a:rPr lang="en-US" sz="1800" b="0" i="0" u="none">
                <a:solidFill>
                  <a:schemeClr val="dk1"/>
                </a:solidFill>
                <a:latin typeface="Malgun Gothic"/>
                <a:ea typeface="Malgun Gothic"/>
                <a:cs typeface="Malgun Gothic"/>
                <a:sym typeface="Malgun Gothic"/>
              </a:rPr>
            </a:br>
            <a:endParaRPr/>
          </a:p>
        </p:txBody>
      </p:sp>
      <p:sp>
        <p:nvSpPr>
          <p:cNvPr id="294" name="Google Shape;294;p3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a:t>
            </a:fld>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3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62" name="Google Shape;2362;p33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db.createCollection</a:t>
            </a:r>
            <a:r>
              <a:rPr lang="en-US" sz="1800" b="0" i="0" u="none" dirty="0">
                <a:solidFill>
                  <a:schemeClr val="dk1"/>
                </a:solidFill>
                <a:latin typeface="Malgun Gothic"/>
                <a:ea typeface="Malgun Gothic"/>
                <a:cs typeface="Malgun Gothic"/>
                <a:sym typeface="Malgun Gothic"/>
              </a:rPr>
              <a:t>("member");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db.member.insert</a:t>
            </a:r>
            <a:r>
              <a:rPr lang="en-US" sz="1800" b="0" i="0" u="none" dirty="0">
                <a:solidFill>
                  <a:schemeClr val="dk1"/>
                </a:solidFill>
                <a:latin typeface="Malgun Gothic"/>
                <a:ea typeface="Malgun Gothic"/>
                <a:cs typeface="Malgun Gothic"/>
                <a:sym typeface="Malgun Gothic"/>
              </a:rPr>
              <a:t>({'member_id':'test1', 'password':'1234',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'username':'</a:t>
            </a:r>
            <a:r>
              <a:rPr lang="en-US" sz="1800" b="0" i="0" u="none" dirty="0" err="1">
                <a:solidFill>
                  <a:schemeClr val="dk1"/>
                </a:solidFill>
                <a:latin typeface="Malgun Gothic"/>
                <a:ea typeface="Malgun Gothic"/>
                <a:cs typeface="Malgun Gothic"/>
                <a:sym typeface="Malgun Gothic"/>
              </a:rPr>
              <a:t>홍길동</a:t>
            </a:r>
            <a:r>
              <a:rPr lang="en-US" sz="1800" b="0" i="0" u="none" dirty="0">
                <a:solidFill>
                  <a:schemeClr val="dk1"/>
                </a:solidFill>
                <a:latin typeface="Malgun Gothic"/>
                <a:ea typeface="Malgun Gothic"/>
                <a:cs typeface="Malgun Gothic"/>
                <a:sym typeface="Malgun Gothic"/>
              </a:rPr>
              <a:t>', 'phone':'010-0000-0000'});</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db.member.insert</a:t>
            </a:r>
            <a:r>
              <a:rPr lang="en-US" sz="1800" b="0" i="0" u="none" dirty="0">
                <a:solidFill>
                  <a:schemeClr val="dk1"/>
                </a:solidFill>
                <a:latin typeface="Malgun Gothic"/>
                <a:ea typeface="Malgun Gothic"/>
                <a:cs typeface="Malgun Gothic"/>
                <a:sym typeface="Malgun Gothic"/>
              </a:rPr>
              <a:t>({'member_id':'test2', 'password':'1234',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'username':'</a:t>
            </a:r>
            <a:r>
              <a:rPr lang="en-US" sz="1800" b="0" i="0" u="none" dirty="0" err="1">
                <a:solidFill>
                  <a:schemeClr val="dk1"/>
                </a:solidFill>
                <a:latin typeface="Malgun Gothic"/>
                <a:ea typeface="Malgun Gothic"/>
                <a:cs typeface="Malgun Gothic"/>
                <a:sym typeface="Malgun Gothic"/>
              </a:rPr>
              <a:t>김길동</a:t>
            </a:r>
            <a:r>
              <a:rPr lang="en-US" sz="1800" b="0" i="0" u="none" dirty="0">
                <a:solidFill>
                  <a:schemeClr val="dk1"/>
                </a:solidFill>
                <a:latin typeface="Malgun Gothic"/>
                <a:ea typeface="Malgun Gothic"/>
                <a:cs typeface="Malgun Gothic"/>
                <a:sym typeface="Malgun Gothic"/>
              </a:rPr>
              <a:t>', 'phone':'010-1111-1111'});</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db.member.insert</a:t>
            </a:r>
            <a:r>
              <a:rPr lang="en-US" sz="1800" b="0" i="0" u="none" dirty="0">
                <a:solidFill>
                  <a:schemeClr val="dk1"/>
                </a:solidFill>
                <a:latin typeface="Malgun Gothic"/>
                <a:ea typeface="Malgun Gothic"/>
                <a:cs typeface="Malgun Gothic"/>
                <a:sym typeface="Malgun Gothic"/>
              </a:rPr>
              <a:t>({'member_id':'test3', 'password':'1234',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'username':'</a:t>
            </a:r>
            <a:r>
              <a:rPr lang="en-US" sz="1800" b="0" i="0" u="none" dirty="0" err="1">
                <a:solidFill>
                  <a:schemeClr val="dk1"/>
                </a:solidFill>
                <a:latin typeface="Malgun Gothic"/>
                <a:ea typeface="Malgun Gothic"/>
                <a:cs typeface="Malgun Gothic"/>
                <a:sym typeface="Malgun Gothic"/>
              </a:rPr>
              <a:t>이길동</a:t>
            </a:r>
            <a:r>
              <a:rPr lang="en-US" sz="1800" b="0" i="0" u="none" dirty="0">
                <a:solidFill>
                  <a:schemeClr val="dk1"/>
                </a:solidFill>
                <a:latin typeface="Malgun Gothic"/>
                <a:ea typeface="Malgun Gothic"/>
                <a:cs typeface="Malgun Gothic"/>
                <a:sym typeface="Malgun Gothic"/>
              </a:rPr>
              <a:t>', 'phone':'010-2222-2222'});</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db.member.insert</a:t>
            </a:r>
            <a:r>
              <a:rPr lang="en-US" sz="1800" b="0" i="0" u="none" dirty="0">
                <a:solidFill>
                  <a:schemeClr val="dk1"/>
                </a:solidFill>
                <a:latin typeface="Malgun Gothic"/>
                <a:ea typeface="Malgun Gothic"/>
                <a:cs typeface="Malgun Gothic"/>
                <a:sym typeface="Malgun Gothic"/>
              </a:rPr>
              <a:t>({'member_id':'test4', 'password':'1234',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'username':'</a:t>
            </a:r>
            <a:r>
              <a:rPr lang="en-US" sz="1800" b="0" i="0" u="none" dirty="0" err="1">
                <a:solidFill>
                  <a:schemeClr val="dk1"/>
                </a:solidFill>
                <a:latin typeface="Malgun Gothic"/>
                <a:ea typeface="Malgun Gothic"/>
                <a:cs typeface="Malgun Gothic"/>
                <a:sym typeface="Malgun Gothic"/>
              </a:rPr>
              <a:t>장길동</a:t>
            </a:r>
            <a:r>
              <a:rPr lang="en-US" sz="1800" b="0" i="0" u="none" dirty="0">
                <a:solidFill>
                  <a:schemeClr val="dk1"/>
                </a:solidFill>
                <a:latin typeface="Malgun Gothic"/>
                <a:ea typeface="Malgun Gothic"/>
                <a:cs typeface="Malgun Gothic"/>
                <a:sym typeface="Malgun Gothic"/>
              </a:rPr>
              <a:t>', 'phone':'010-3333-3333'});</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db.member.insert</a:t>
            </a:r>
            <a:r>
              <a:rPr lang="en-US" sz="1800" b="0" i="0" u="none" dirty="0">
                <a:solidFill>
                  <a:schemeClr val="dk1"/>
                </a:solidFill>
                <a:latin typeface="Malgun Gothic"/>
                <a:ea typeface="Malgun Gothic"/>
                <a:cs typeface="Malgun Gothic"/>
                <a:sym typeface="Malgun Gothic"/>
              </a:rPr>
              <a:t>({'member_id':'test5', 'password':'1234',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'username':'</a:t>
            </a:r>
            <a:r>
              <a:rPr lang="en-US" sz="1800" b="0" i="0" u="none" dirty="0" err="1">
                <a:solidFill>
                  <a:schemeClr val="dk1"/>
                </a:solidFill>
                <a:latin typeface="Malgun Gothic"/>
                <a:ea typeface="Malgun Gothic"/>
                <a:cs typeface="Malgun Gothic"/>
                <a:sym typeface="Malgun Gothic"/>
              </a:rPr>
              <a:t>고길동</a:t>
            </a:r>
            <a:r>
              <a:rPr lang="en-US" sz="1800" b="0" i="0" u="none" dirty="0">
                <a:solidFill>
                  <a:schemeClr val="dk1"/>
                </a:solidFill>
                <a:latin typeface="Malgun Gothic"/>
                <a:ea typeface="Malgun Gothic"/>
                <a:cs typeface="Malgun Gothic"/>
                <a:sym typeface="Malgun Gothic"/>
              </a:rPr>
              <a:t>', 'phone':'010-4444-4444'});</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a:solidFill>
                  <a:schemeClr val="dk1"/>
                </a:solidFill>
                <a:latin typeface="Malgun Gothic"/>
                <a:ea typeface="Malgun Gothic"/>
                <a:cs typeface="Malgun Gothic"/>
                <a:sym typeface="Malgun Gothic"/>
              </a:rPr>
              <a:t>                                                                                                                                        </a:t>
            </a:r>
            <a:endParaRPr dirty="0"/>
          </a:p>
          <a:p>
            <a:pPr marL="0" marR="0" lvl="0" indent="0" algn="l" rtl="0">
              <a:lnSpc>
                <a:spcPct val="100000"/>
              </a:lnSpc>
              <a:spcBef>
                <a:spcPts val="360"/>
              </a:spcBef>
              <a:spcAft>
                <a:spcPts val="0"/>
              </a:spcAft>
              <a:buClr>
                <a:schemeClr val="dk1"/>
              </a:buClr>
              <a:buSzPts val="1800"/>
              <a:buFont typeface="Malgun Gothic"/>
              <a:buNone/>
            </a:pPr>
            <a:r>
              <a:rPr lang="en-US" sz="1800" b="0" i="0" u="none" dirty="0" err="1">
                <a:solidFill>
                  <a:schemeClr val="dk1"/>
                </a:solidFill>
                <a:latin typeface="Malgun Gothic"/>
                <a:ea typeface="Malgun Gothic"/>
                <a:cs typeface="Malgun Gothic"/>
                <a:sym typeface="Malgun Gothic"/>
              </a:rPr>
              <a:t>db.member.find</a:t>
            </a:r>
            <a:r>
              <a:rPr lang="en-US" sz="1800" b="0" i="0" u="none" dirty="0">
                <a:solidFill>
                  <a:schemeClr val="dk1"/>
                </a:solidFill>
                <a:latin typeface="Malgun Gothic"/>
                <a:ea typeface="Malgun Gothic"/>
                <a:cs typeface="Malgun Gothic"/>
                <a:sym typeface="Malgun Gothic"/>
              </a:rPr>
              <a:t>();</a:t>
            </a:r>
            <a:endParaRPr dirty="0"/>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
        <p:nvSpPr>
          <p:cNvPr id="2363" name="Google Shape;2363;p33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350</a:t>
            </a:fld>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33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69" name="Google Shape;2369;p33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검색하기 </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1.모든 데이터 출력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db.&lt;컬렉션명&gt;.find()</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2.조건 출력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db.&lt;컬렉션명&gt;.find(&lt;json&gt;)</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db.person.find({'name':'홍길동'})    =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find내에 조건을 넣지 않는다면 현제 컬렉션 내의 모든 데이터를 보여준다.</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만약 조건을 건다면 해당 조건에 일치하는 데이터만 보여준다.</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만약 해당조건에 RDBMS처럼 LIKE(부분일치)로 데이터를 보고싶다면 정규표현식을 조건으로 사용하면된다. </a:t>
            </a:r>
            <a:endParaRPr/>
          </a:p>
        </p:txBody>
      </p:sp>
      <p:sp>
        <p:nvSpPr>
          <p:cNvPr id="2370" name="Google Shape;2370;p33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351</a:t>
            </a:fld>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33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76" name="Google Shape;2376;p33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데이터수정하기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db.&lt;컬렉션명&gt;.update(&lt;json1&gt;,&lt;json2&gt;)</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db.person.update( {'name':'홍길동'},   {</a:t>
            </a:r>
            <a:r>
              <a:rPr lang="en-US"/>
              <a:t> </a:t>
            </a:r>
            <a:r>
              <a:rPr lang="en-US" sz="1800" b="0" i="0" u="none">
                <a:solidFill>
                  <a:schemeClr val="dk1"/>
                </a:solidFill>
                <a:latin typeface="Malgun Gothic"/>
                <a:ea typeface="Malgun Gothic"/>
                <a:cs typeface="Malgun Gothic"/>
                <a:sym typeface="Malgun Gothic"/>
              </a:rPr>
              <a:t>$set:{'age':40} }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데이터 삭제하기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db.&lt;컬렉션명&gt;.remove(&lt;json&gt;)</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db.person.remove({'name':'홍길동'})</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77" name="Google Shape;2377;p33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352</a:t>
            </a:fld>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33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83" name="Google Shape;2383;p33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조건 부여하기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$eq	(equals) 주어진 값과 일치하는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	(greater than) 주어진 값보다 큰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$gte	(greather than or equals) 주어진 값보다 크거나 같은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	(less than) 주어진 값보다 작은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$lte	(less than or equals) 주어진 값보다 작거나 같은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$ne	(not equal) 주어진 값과 일치하지 않는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	주어진 배열 안에 속하는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$nin	주어진 배열 안에 속하지 않는 값</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db.person.find({age:{$gte:40, $lt:60}}) // and  </a:t>
            </a:r>
            <a:r>
              <a:rPr lang="ko-KR" altLang="en-US" sz="1800" b="0" i="0" u="none">
                <a:solidFill>
                  <a:schemeClr val="dk1"/>
                </a:solidFill>
                <a:latin typeface="Malgun Gothic"/>
                <a:ea typeface="Malgun Gothic"/>
                <a:cs typeface="Malgun Gothic"/>
                <a:sym typeface="Malgun Gothic"/>
              </a:rPr>
              <a:t>조건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db.person.find({age:{$gte:40}})</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db.person.find({name:{$in:["장길산", "임꺽정"]}})</a:t>
            </a:r>
            <a:br>
              <a:rPr lang="en-US" sz="1800" b="0" i="0" u="none">
                <a:solidFill>
                  <a:schemeClr val="dk1"/>
                </a:solidFill>
                <a:latin typeface="Malgun Gothic"/>
                <a:ea typeface="Malgun Gothic"/>
                <a:cs typeface="Malgun Gothic"/>
                <a:sym typeface="Malgun Gothic"/>
              </a:rPr>
            </a:b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384" name="Google Shape;2384;p33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353</a:t>
            </a:fld>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33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r>
              <a:rPr lang="ko-KR" altLang="en-US" sz="3200" b="1" i="0" u="none">
                <a:solidFill>
                  <a:srgbClr val="003366"/>
                </a:solidFill>
                <a:latin typeface="Tahoma"/>
                <a:ea typeface="Tahoma"/>
                <a:cs typeface="Tahoma"/>
                <a:sym typeface="Tahoma"/>
              </a:rPr>
              <a:t>정규식</a:t>
            </a:r>
            <a:r>
              <a:rPr lang="en-US" altLang="ko-KR" sz="3200" b="1" i="0" u="none">
                <a:solidFill>
                  <a:srgbClr val="003366"/>
                </a:solidFill>
                <a:latin typeface="Tahoma"/>
                <a:ea typeface="Tahoma"/>
                <a:cs typeface="Tahoma"/>
                <a:sym typeface="Tahoma"/>
              </a:rPr>
              <a:t>)</a:t>
            </a:r>
            <a:endParaRPr/>
          </a:p>
        </p:txBody>
      </p:sp>
      <p:sp>
        <p:nvSpPr>
          <p:cNvPr id="2390" name="Google Shape;2390;p33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https://developer.mozilla.org/ko/docs/Web/JavaScript/Guide/Regular_Expressions</a:t>
            </a:r>
          </a:p>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https://curryyou.tistory.com/234</a:t>
            </a:r>
          </a:p>
          <a:p>
            <a:pPr marL="342900" marR="0" lvl="0" indent="-342900" algn="l" rtl="0">
              <a:lnSpc>
                <a:spcPct val="100000"/>
              </a:lnSpc>
              <a:spcBef>
                <a:spcPts val="0"/>
              </a:spcBef>
              <a:spcAft>
                <a:spcPts val="0"/>
              </a:spcAft>
              <a:buClr>
                <a:schemeClr val="dk1"/>
              </a:buClr>
              <a:buSzPts val="1800"/>
              <a:buFont typeface="Malgun Gothic"/>
              <a:buChar char="•"/>
            </a:pPr>
            <a:endParaRPr lang="en-US"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({name:/장/})    /</a:t>
            </a:r>
            <a:r>
              <a:rPr lang="en-US" sz="1800" b="0" i="0" u="none" dirty="0" err="1">
                <a:solidFill>
                  <a:schemeClr val="dk1"/>
                </a:solidFill>
                <a:latin typeface="Malgun Gothic"/>
                <a:ea typeface="Malgun Gothic"/>
                <a:cs typeface="Malgun Gothic"/>
                <a:sym typeface="Malgun Gothic"/>
              </a:rPr>
              <a:t>패턴</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({name:/^장/})  </a:t>
            </a:r>
            <a:r>
              <a:rPr lang="en-US" sz="1800" b="0" i="0" u="none" dirty="0" err="1">
                <a:solidFill>
                  <a:schemeClr val="dk1"/>
                </a:solidFill>
                <a:latin typeface="Malgun Gothic"/>
                <a:ea typeface="Malgun Gothic"/>
                <a:cs typeface="Malgun Gothic"/>
                <a:sym typeface="Malgun Gothic"/>
              </a:rPr>
              <a:t>성이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장인</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사람</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({name:/장$/})  </a:t>
            </a:r>
            <a:r>
              <a:rPr lang="en-US" sz="1800" b="0" i="0" u="none" dirty="0" err="1">
                <a:solidFill>
                  <a:schemeClr val="dk1"/>
                </a:solidFill>
                <a:latin typeface="Malgun Gothic"/>
                <a:ea typeface="Malgun Gothic"/>
                <a:cs typeface="Malgun Gothic"/>
                <a:sym typeface="Malgun Gothic"/>
              </a:rPr>
              <a:t>끝이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장으로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끝나는</a:t>
            </a:r>
            <a:r>
              <a:rPr lang="en-US" sz="1800" b="0" i="0" u="none" dirty="0">
                <a:solidFill>
                  <a:schemeClr val="dk1"/>
                </a:solidFill>
                <a:latin typeface="Malgun Gothic"/>
                <a:ea typeface="Malgun Gothic"/>
                <a:cs typeface="Malgun Gothic"/>
                <a:sym typeface="Malgun Gothic"/>
              </a:rPr>
              <a:t> </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 {name:/[</a:t>
            </a:r>
            <a:r>
              <a:rPr lang="en-US" sz="1800" b="0" i="0" u="none" dirty="0" err="1">
                <a:solidFill>
                  <a:schemeClr val="dk1"/>
                </a:solidFill>
                <a:latin typeface="Malgun Gothic"/>
                <a:ea typeface="Malgun Gothic"/>
                <a:cs typeface="Malgun Gothic"/>
                <a:sym typeface="Malgun Gothic"/>
              </a:rPr>
              <a:t>장홍</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문자</a:t>
            </a:r>
            <a:r>
              <a:rPr lang="en-US" sz="1800" b="0" i="0" u="none" dirty="0">
                <a:solidFill>
                  <a:schemeClr val="dk1"/>
                </a:solidFill>
                <a:latin typeface="Malgun Gothic"/>
                <a:ea typeface="Malgun Gothic"/>
                <a:cs typeface="Malgun Gothic"/>
                <a:sym typeface="Malgun Gothic"/>
              </a:rPr>
              <a:t> 둘</a:t>
            </a:r>
            <a:r>
              <a:rPr lang="ko-KR" altLang="en-US" sz="1800" b="0" i="0" u="none" dirty="0">
                <a:solidFill>
                  <a:schemeClr val="dk1"/>
                </a:solidFill>
                <a:latin typeface="Malgun Gothic"/>
                <a:ea typeface="Malgun Gothic"/>
                <a:cs typeface="Malgun Gothic"/>
                <a:sym typeface="Malgun Gothic"/>
              </a:rPr>
              <a:t>줄의 하나를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포함하는</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({name:/[a-</a:t>
            </a:r>
            <a:r>
              <a:rPr lang="en-US" sz="1800" b="0" i="0" u="none" dirty="0" err="1">
                <a:solidFill>
                  <a:schemeClr val="dk1"/>
                </a:solidFill>
                <a:latin typeface="Malgun Gothic"/>
                <a:ea typeface="Malgun Gothic"/>
                <a:cs typeface="Malgun Gothic"/>
                <a:sym typeface="Malgun Gothic"/>
              </a:rPr>
              <a:t>zA</a:t>
            </a:r>
            <a:r>
              <a:rPr lang="en-US" sz="1800" b="0" i="0" u="none" dirty="0">
                <a:solidFill>
                  <a:schemeClr val="dk1"/>
                </a:solidFill>
                <a:latin typeface="Malgun Gothic"/>
                <a:ea typeface="Malgun Gothic"/>
                <a:cs typeface="Malgun Gothic"/>
                <a:sym typeface="Malgun Gothic"/>
              </a:rPr>
              <a:t>-Z]/}) //</a:t>
            </a:r>
            <a:r>
              <a:rPr lang="en-US" sz="1800" b="0" i="0" u="none" dirty="0" err="1">
                <a:solidFill>
                  <a:schemeClr val="dk1"/>
                </a:solidFill>
                <a:latin typeface="Malgun Gothic"/>
                <a:ea typeface="Malgun Gothic"/>
                <a:cs typeface="Malgun Gothic"/>
                <a:sym typeface="Malgun Gothic"/>
              </a:rPr>
              <a:t>영어를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포함하는</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({name:/^[a-</a:t>
            </a:r>
            <a:r>
              <a:rPr lang="en-US" sz="1800" b="0" i="0" u="none" dirty="0" err="1">
                <a:solidFill>
                  <a:schemeClr val="dk1"/>
                </a:solidFill>
                <a:latin typeface="Malgun Gothic"/>
                <a:ea typeface="Malgun Gothic"/>
                <a:cs typeface="Malgun Gothic"/>
                <a:sym typeface="Malgun Gothic"/>
              </a:rPr>
              <a:t>zA</a:t>
            </a:r>
            <a:r>
              <a:rPr lang="en-US" sz="1800" b="0" i="0" u="none" dirty="0">
                <a:solidFill>
                  <a:schemeClr val="dk1"/>
                </a:solidFill>
                <a:latin typeface="Malgun Gothic"/>
                <a:ea typeface="Malgun Gothic"/>
                <a:cs typeface="Malgun Gothic"/>
                <a:sym typeface="Malgun Gothic"/>
              </a:rPr>
              <a:t>-Z]/}) //</a:t>
            </a:r>
            <a:r>
              <a:rPr lang="en-US" sz="1800" b="0" i="0" u="none" dirty="0" err="1">
                <a:solidFill>
                  <a:schemeClr val="dk1"/>
                </a:solidFill>
                <a:latin typeface="Malgun Gothic"/>
                <a:ea typeface="Malgun Gothic"/>
                <a:cs typeface="Malgun Gothic"/>
                <a:sym typeface="Malgun Gothic"/>
              </a:rPr>
              <a:t>영어로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시작하는</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db.person.find</a:t>
            </a:r>
            <a:r>
              <a:rPr lang="en-US" sz="1800" b="0" i="0" u="none" dirty="0">
                <a:solidFill>
                  <a:schemeClr val="dk1"/>
                </a:solidFill>
                <a:latin typeface="Malgun Gothic"/>
                <a:ea typeface="Malgun Gothic"/>
                <a:cs typeface="Malgun Gothic"/>
                <a:sym typeface="Malgun Gothic"/>
              </a:rPr>
              <a:t>({name:/[^a-</a:t>
            </a:r>
            <a:r>
              <a:rPr lang="en-US" sz="1800" b="0" i="0" u="none" dirty="0" err="1">
                <a:solidFill>
                  <a:schemeClr val="dk1"/>
                </a:solidFill>
                <a:latin typeface="Malgun Gothic"/>
                <a:ea typeface="Malgun Gothic"/>
                <a:cs typeface="Malgun Gothic"/>
                <a:sym typeface="Malgun Gothic"/>
              </a:rPr>
              <a:t>zA</a:t>
            </a:r>
            <a:r>
              <a:rPr lang="en-US" sz="1800" b="0" i="0" u="none" dirty="0">
                <a:solidFill>
                  <a:schemeClr val="dk1"/>
                </a:solidFill>
                <a:latin typeface="Malgun Gothic"/>
                <a:ea typeface="Malgun Gothic"/>
                <a:cs typeface="Malgun Gothic"/>
                <a:sym typeface="Malgun Gothic"/>
              </a:rPr>
              <a:t>-Z]/}) //</a:t>
            </a:r>
            <a:r>
              <a:rPr lang="en-US" sz="1800" b="0" i="0" u="none" dirty="0" err="1">
                <a:solidFill>
                  <a:schemeClr val="dk1"/>
                </a:solidFill>
                <a:latin typeface="Malgun Gothic"/>
                <a:ea typeface="Malgun Gothic"/>
                <a:cs typeface="Malgun Gothic"/>
                <a:sym typeface="Malgun Gothic"/>
              </a:rPr>
              <a:t>영어를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제외하고</a:t>
            </a:r>
            <a:r>
              <a:rPr lang="en-US" sz="1800" b="0" i="0" u="none" dirty="0">
                <a:solidFill>
                  <a:schemeClr val="dk1"/>
                </a:solidFill>
                <a:latin typeface="Malgun Gothic"/>
                <a:ea typeface="Malgun Gothic"/>
                <a:cs typeface="Malgun Gothic"/>
                <a:sym typeface="Malgun Gothic"/>
              </a:rPr>
              <a:t> </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({name:"</a:t>
            </a:r>
            <a:r>
              <a:rPr lang="en-US" sz="1800" b="0" i="0" u="none" dirty="0" err="1">
                <a:solidFill>
                  <a:schemeClr val="dk1"/>
                </a:solidFill>
                <a:latin typeface="Malgun Gothic"/>
                <a:ea typeface="Malgun Gothic"/>
                <a:cs typeface="Malgun Gothic"/>
                <a:sym typeface="Malgun Gothic"/>
              </a:rPr>
              <a:t>김앤장</a:t>
            </a:r>
            <a:r>
              <a:rPr lang="en-US" sz="1800" b="0" i="0" u="none" dirty="0">
                <a:solidFill>
                  <a:schemeClr val="dk1"/>
                </a:solidFill>
                <a:latin typeface="Malgun Gothic"/>
                <a:ea typeface="Malgun Gothic"/>
                <a:cs typeface="Malgun Gothic"/>
                <a:sym typeface="Malgun Gothic"/>
              </a:rPr>
              <a:t>", age:34});</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({name:"</a:t>
            </a:r>
            <a:r>
              <a:rPr lang="en-US" sz="1800" b="0" i="0" u="none" dirty="0" err="1">
                <a:solidFill>
                  <a:schemeClr val="dk1"/>
                </a:solidFill>
                <a:latin typeface="Malgun Gothic"/>
                <a:ea typeface="Malgun Gothic"/>
                <a:cs typeface="Malgun Gothic"/>
                <a:sym typeface="Malgun Gothic"/>
              </a:rPr>
              <a:t>유장자</a:t>
            </a:r>
            <a:r>
              <a:rPr lang="en-US" sz="1800" b="0" i="0" u="none" dirty="0">
                <a:solidFill>
                  <a:schemeClr val="dk1"/>
                </a:solidFill>
                <a:latin typeface="Malgun Gothic"/>
                <a:ea typeface="Malgun Gothic"/>
                <a:cs typeface="Malgun Gothic"/>
                <a:sym typeface="Malgun Gothic"/>
              </a:rPr>
              <a:t>", age:44});</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a:t>
            </a:r>
            <a:r>
              <a:rPr lang="en-US" sz="1800" b="0" i="0" u="none" dirty="0" err="1">
                <a:solidFill>
                  <a:schemeClr val="dk1"/>
                </a:solidFill>
                <a:latin typeface="Malgun Gothic"/>
                <a:ea typeface="Malgun Gothic"/>
                <a:cs typeface="Malgun Gothic"/>
                <a:sym typeface="Malgun Gothic"/>
              </a:rPr>
              <a:t>name:"Tom</a:t>
            </a:r>
            <a:r>
              <a:rPr lang="en-US" sz="1800" b="0" i="0" u="none" dirty="0">
                <a:solidFill>
                  <a:schemeClr val="dk1"/>
                </a:solidFill>
                <a:latin typeface="Malgun Gothic"/>
                <a:ea typeface="Malgun Gothic"/>
                <a:cs typeface="Malgun Gothic"/>
                <a:sym typeface="Malgun Gothic"/>
              </a:rPr>
              <a:t>", age:32});</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db.person.insert</a:t>
            </a:r>
            <a:r>
              <a:rPr lang="en-US" sz="1800" b="0" i="0" u="none" dirty="0">
                <a:solidFill>
                  <a:schemeClr val="dk1"/>
                </a:solidFill>
                <a:latin typeface="Malgun Gothic"/>
                <a:ea typeface="Malgun Gothic"/>
                <a:cs typeface="Malgun Gothic"/>
                <a:sym typeface="Malgun Gothic"/>
              </a:rPr>
              <a:t>({</a:t>
            </a:r>
            <a:r>
              <a:rPr lang="en-US" sz="1800" b="0" i="0" u="none" dirty="0" err="1">
                <a:solidFill>
                  <a:schemeClr val="dk1"/>
                </a:solidFill>
                <a:latin typeface="Malgun Gothic"/>
                <a:ea typeface="Malgun Gothic"/>
                <a:cs typeface="Malgun Gothic"/>
                <a:sym typeface="Malgun Gothic"/>
              </a:rPr>
              <a:t>name:"Jane</a:t>
            </a:r>
            <a:r>
              <a:rPr lang="en-US" sz="1800" b="0" i="0" u="none" dirty="0">
                <a:solidFill>
                  <a:schemeClr val="dk1"/>
                </a:solidFill>
                <a:latin typeface="Malgun Gothic"/>
                <a:ea typeface="Malgun Gothic"/>
                <a:cs typeface="Malgun Gothic"/>
                <a:sym typeface="Malgun Gothic"/>
              </a:rPr>
              <a:t>", age:34});</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dirty="0">
              <a:solidFill>
                <a:schemeClr val="dk1"/>
              </a:solidFill>
              <a:latin typeface="Malgun Gothic"/>
              <a:ea typeface="Malgun Gothic"/>
              <a:cs typeface="Malgun Gothic"/>
              <a:sym typeface="Malgun Gothic"/>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3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396" name="Google Shape;2396;p33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장이라는 글자가 들어가면서 나이가 40대 이상일 경우</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db.person.find({name:/장/, age:{$gte:40}})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홍씨성 가진 사람중에 나이가 20 이상, 40대 이하인 사람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db.person.find({name:/^홍/, age:{$gte:20, $lte:40}})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영어이름을 가진 사람중에 나이가 30이상인 사람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db.person.find({name:/[a-zA-Z]/, age:{$gte:30}})</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member중에 사용자 이름 중에 이, 장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db.member.find({username:/[이장]/})</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member중에 계정이 test3, test4, test5 인 사람 정보만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db.member.find({member_id:{$in:["test3", "test4", "test5"]}})</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sp>
        <p:nvSpPr>
          <p:cNvPr id="2401" name="Google Shape;2401;p33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02" name="Google Shape;2402;p33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db.inventory.insertMany(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"journal", qty: 25, size: { h: 14, w: 21, uom: "cm" }, status: "A" }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"notebook", qty: 50, size: { h: 8.5, w: 11, uom: "in" }, status: "A"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"paper", qty: 100, size: { h: 8.5, w: 11, uom: "in" }, status: "D"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"planner", qty: 75, size: { h: 22.85, w: 30, uom: "cm" }, status: "D"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 { item: "postcard", qty: 45, size: { h: 10, w: 15.25, uom: "cm" }, status: "A" } </a:t>
            </a:r>
            <a:endParaRPr/>
          </a:p>
          <a:p>
            <a:pPr marL="0" marR="0" lvl="0" indent="0" algn="l" rtl="0">
              <a:lnSpc>
                <a:spcPct val="100000"/>
              </a:lnSpc>
              <a:spcBef>
                <a:spcPts val="360"/>
              </a:spcBef>
              <a:spcAft>
                <a:spcPts val="0"/>
              </a:spcAft>
              <a:buClr>
                <a:srgbClr val="666666"/>
              </a:buClr>
              <a:buSzPts val="1800"/>
              <a:buFont typeface="Arial"/>
              <a:buNone/>
            </a:pPr>
            <a:r>
              <a:rPr lang="en-US" sz="1800" b="0" i="0" u="none">
                <a:solidFill>
                  <a:srgbClr val="666666"/>
                </a:solidFill>
                <a:latin typeface="Arial"/>
                <a:ea typeface="Arial"/>
                <a:cs typeface="Arial"/>
                <a:sym typeface="Arial"/>
              </a:rPr>
              <a:t>]);</a:t>
            </a:r>
            <a:br>
              <a:rPr lang="en-US" sz="1800" b="0" i="0" u="none">
                <a:solidFill>
                  <a:schemeClr val="dk1"/>
                </a:solidFill>
                <a:latin typeface="Malgun Gothic"/>
                <a:ea typeface="Malgun Gothic"/>
                <a:cs typeface="Malgun Gothic"/>
                <a:sym typeface="Malgun Gothic"/>
              </a:rPr>
            </a:br>
            <a:br>
              <a:rPr lang="en-US" sz="1800" b="0" i="0" u="none">
                <a:solidFill>
                  <a:schemeClr val="dk1"/>
                </a:solidFill>
                <a:latin typeface="Malgun Gothic"/>
                <a:ea typeface="Malgun Gothic"/>
                <a:cs typeface="Malgun Gothic"/>
                <a:sym typeface="Malgun Gothic"/>
              </a:rPr>
            </a:br>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3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08" name="Google Shape;2408;p33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논리 연산자($and, $or, $not, $nor)</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형식 $and : [ 필드:조건]</a:t>
            </a:r>
            <a:endParaRPr/>
          </a:p>
          <a:p>
            <a:pPr marL="342900" marR="0" lvl="0" indent="-3429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height가 170이상을 만족하고 status 가 C인 직원을 구합니다.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db.employee.find({ $and : [{height : {$gte : 170}}, { status : {$eq : "C"}}]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height가 170이상을 만족 하거나 status가 C인 직원을 구합니다.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db.employee.find({ $or : [{height : {$gte : 170}}, { status : {$eq : "C"}}]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height 가 180이하가 아닌 사람을 구합니다.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db.employee.find({height : {$not : {$lte : 180}}})</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3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14" name="Google Shape;2414;p3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size가 h 14이며 w 가 21 uom 이 cm 인 값을 찾습니다.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 { h: 14, w: 21, uom: "cm" }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하위문서와 특정 필드에 조건을 걸어 구하기</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 아래 문서 중 uom 값이 cm 인 값을 구하자</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"size.uom": "cm"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 값 중 h값이 10보다 작은 값</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"size.h": {$lt : 10}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size 값 중 h값이 10보다 작고 status 가 A 인 문서</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"size.h": {$lt : 10}, status : "A"} )</a:t>
            </a:r>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3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사용하기-배열검색</a:t>
            </a:r>
            <a:endParaRPr/>
          </a:p>
        </p:txBody>
      </p:sp>
      <p:sp>
        <p:nvSpPr>
          <p:cNvPr id="2420" name="Google Shape;2420;p3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db.inventory.insertMany([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"journal", qty: 25, tags: ["blank", "red"], dim_cm: [ 14, 21 ]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"notebook", qty: 50, tags: ["red", "blank"], dim_cm: [ 14, 21 ]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"paper", qty: 100, tags: ["red", "blank", "plain"], dim_cm: [ 14, 21 ]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"planner", qty: 75, tags: ["blank", "red"], dim_cm: [ 22.85, 30 ]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"postcard", qty: 45, tags: ["blue"], dim_cm: [ 10, 15.25 ] }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Hello.html</a:t>
            </a:r>
            <a:endParaRPr/>
          </a:p>
        </p:txBody>
      </p:sp>
      <p:pic>
        <p:nvPicPr>
          <p:cNvPr id="300" name="Google Shape;300;p36"/>
          <p:cNvPicPr preferRelativeResize="0">
            <a:picLocks noGrp="1"/>
          </p:cNvPicPr>
          <p:nvPr>
            <p:ph type="body" idx="1"/>
          </p:nvPr>
        </p:nvPicPr>
        <p:blipFill rotWithShape="1">
          <a:blip r:embed="rId3">
            <a:alphaModFix/>
          </a:blip>
          <a:srcRect/>
          <a:stretch/>
        </p:blipFill>
        <p:spPr>
          <a:xfrm>
            <a:off x="1260475" y="1760537"/>
            <a:ext cx="6623050" cy="3729037"/>
          </a:xfrm>
          <a:prstGeom prst="rect">
            <a:avLst/>
          </a:prstGeom>
          <a:noFill/>
          <a:ln>
            <a:noFill/>
          </a:ln>
        </p:spPr>
      </p:pic>
      <p:sp>
        <p:nvSpPr>
          <p:cNvPr id="301" name="Google Shape;301;p3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36</a:t>
            </a:fld>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3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사용하기-배열검색</a:t>
            </a:r>
            <a:endParaRPr/>
          </a:p>
        </p:txBody>
      </p:sp>
      <p:sp>
        <p:nvSpPr>
          <p:cNvPr id="2426" name="Google Shape;2426;p34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tags 필드에 오직 red값과 blank값만 배열에 존재하는 문서를 조회</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["red", "blank"] }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tags값에 red와 blank 값이 모두 존재하는 문서 조회.</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 $all: ["red", "blank"] } } )</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이 경우는  red와 blank를 포함하고 다른 것들이 포함된 경우도 함께 출력됩니다.</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red가 배열에 포함된 모든 문서를 출력</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"red"}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dim_cm 필드에 25이상 값이 포함된 문서를 출력합니다.</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dim_cm: {$gte : 25}}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dim_cm필드에서 1번째 위치 즉 0번 인덱스에 있는 값 중 14이상인 값을 구합니다.</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"dim_cm.0": {$gte : 14}} )</a:t>
            </a:r>
            <a:endParaRPr/>
          </a:p>
          <a:p>
            <a:pPr marL="342900" marR="0" lvl="0" indent="-241300" algn="l" rtl="0">
              <a:lnSpc>
                <a:spcPct val="100000"/>
              </a:lnSpc>
              <a:spcBef>
                <a:spcPts val="320"/>
              </a:spcBef>
              <a:spcAft>
                <a:spcPts val="0"/>
              </a:spcAft>
              <a:buClr>
                <a:schemeClr val="dk1"/>
              </a:buClr>
              <a:buSzPts val="1600"/>
              <a:buFont typeface="Tahoma"/>
              <a:buNone/>
            </a:pPr>
            <a:endParaRPr sz="16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tags 배열의 크기가 2인 문서를 조회합니다.</a:t>
            </a:r>
            <a:endParaRPr/>
          </a:p>
          <a:p>
            <a:pPr marL="342900" marR="0" lvl="0" indent="-342900" algn="l" rtl="0">
              <a:lnSpc>
                <a:spcPct val="100000"/>
              </a:lnSpc>
              <a:spcBef>
                <a:spcPts val="320"/>
              </a:spcBef>
              <a:spcAft>
                <a:spcPts val="0"/>
              </a:spcAft>
              <a:buClr>
                <a:schemeClr val="dk1"/>
              </a:buClr>
              <a:buSzPts val="1600"/>
              <a:buFont typeface="Malgun Gothic"/>
              <a:buChar char="•"/>
            </a:pPr>
            <a:r>
              <a:rPr lang="en-US" sz="1600" b="0" i="0" u="none">
                <a:solidFill>
                  <a:schemeClr val="dk1"/>
                </a:solidFill>
                <a:latin typeface="Malgun Gothic"/>
                <a:ea typeface="Malgun Gothic"/>
                <a:cs typeface="Malgun Gothic"/>
                <a:sym typeface="Malgun Gothic"/>
              </a:rPr>
              <a:t>db.inventory.find( { tags : {$size : 2}} )</a:t>
            </a:r>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3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32" name="Google Shape;2432;p34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db.inventory.insertMany(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"journal", instock: [ { warehouse: "A", qty: 5 } , { warehouse: "C", qty: 15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"notebook", instock: [ { warehouse: "C", qty: 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"paper", instock: [ { warehouse: "A", qty: 60 }, { warehouse: "B", qty: 15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"planner", instock: [ { warehouse: "A", qty: 40 }, { warehouse: "B", qty: 5 } ]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item: "postcard", instock: [ { warehouse: "B", qty: 15 }, { warehouse: "C", qty: 35 } ] } ]);</a:t>
            </a:r>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3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38" name="Google Shape;2438;p34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instock 필드에서 { warehouse : "A", qty : 5 } 값을 가지는  document를 조회</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 { warehouse: "A", qty: 5 }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그러면 아래의 식은 조회가 될까요?</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 { qty: 5, warehouse: "A"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위의 값은 조회가 되지 않습니다. 문서(객체)를 동등 비교하는 경우 순서 포함하여 모든 값이 일치해야합니다.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instock 1번째 배열의 qty 값이 40 이상인 값을 조회 하겠습니다.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'instock.0.qty': { $gte: 40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다음은  instock 필드에서 qty가 5이고 warehouse 값이 A인 문서를 조회합니다.  순서는 상관 없습니다.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"instock": { $elemMatch: { qty: 5, warehouse: "A" } } } )</a:t>
            </a:r>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34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44" name="Google Shape;2444;p34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조회 결과에서 필드 표시 여부</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find 명령어 두번째 파라미터에서 field 를 표시할지 여부를 지정 합니다. 기본적으로 파라미터가 없으면 모두 표시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document 에  기본적으로 포함된 _id필드를 제외하고 나머지 필드의 경우 '표시할 필드만 입력' 하거나 '표시하지 않을 필드를 표시' 해야 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즉 아래의 식은 에러가 발생합니다.(요소가 전부 0 또는 전부 1만 가능)</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1, status: 0 } )</a:t>
            </a:r>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3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50" name="Google Shape;2450;p34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아래의 식은 item 필드와, status 필드 그리고 _id필드가 표시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1, status: 1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아래의 식은 item필드와 status필드를 제외한 필드가 표시됩니다.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0, status: 0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Embedded(내장) 된 문서의 필드 표시는 아래와 같습니다.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status: "A" }, { item: 1, status: 1, "size.uom": 1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{item:1, status:1})</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{item:0, status:0})</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3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56" name="Google Shape;2456;p34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 값과 필드 존재여부 조회</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$exists	특정 필드를 가지고 있으면 반환</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	특정 타입의 필드가 있으면 반환</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아래의 식은 item 필드가 null 인 값도 조회 하지만, item 필드가 존재하지 않는 문서도 조회가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item: null }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item 필드가 존재하지 않는 문서를 조회합니다.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db.inventory.find( { item : { $exists: false } } )</a:t>
            </a:r>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3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62" name="Google Shape;2462;p34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Cursor 반복문</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find 명령어는 cursor형태의 객체로 반환이 됩니다.</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변수를 할당하고 아래와 같이 javascript 반복문을 활용할 수 있습니다.</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var myCursor = db.inventory.find( { status:"A" } );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while (myCursor.hasNext())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printjson(myCursor.next())</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3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68" name="Google Shape;2468;p34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아래와 같이도 가능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myCursor = db.inventory.find({ status:"A"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myCursor.forEach(printjson);</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cursor객체를 array(배열) 로 변환할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myCursor = db.inventory.find ({ status:"A" } );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documentArray = myCursor.toArray();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var myDocument = documentArray[3];</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3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dirty="0">
                <a:solidFill>
                  <a:srgbClr val="003366"/>
                </a:solidFill>
                <a:latin typeface="Tahoma"/>
                <a:ea typeface="Tahoma"/>
                <a:cs typeface="Tahoma"/>
                <a:sym typeface="Tahoma"/>
              </a:rPr>
              <a:t> </a:t>
            </a:r>
            <a:r>
              <a:rPr lang="en-US" sz="2400" b="1" i="0" u="none" dirty="0">
                <a:solidFill>
                  <a:srgbClr val="003366"/>
                </a:solidFill>
                <a:latin typeface="Tahoma"/>
                <a:ea typeface="Tahoma"/>
                <a:cs typeface="Tahoma"/>
                <a:sym typeface="Tahoma"/>
              </a:rPr>
              <a:t>Auto Sequence (</a:t>
            </a:r>
            <a:r>
              <a:rPr lang="en-US" sz="2400" b="1" i="0" u="none" dirty="0" err="1">
                <a:solidFill>
                  <a:srgbClr val="003366"/>
                </a:solidFill>
                <a:latin typeface="Tahoma"/>
                <a:ea typeface="Tahoma"/>
                <a:cs typeface="Tahoma"/>
                <a:sym typeface="Tahoma"/>
              </a:rPr>
              <a:t>auto_increment</a:t>
            </a:r>
            <a:r>
              <a:rPr lang="en-US" sz="2400" b="1" i="0" u="none" dirty="0">
                <a:solidFill>
                  <a:srgbClr val="003366"/>
                </a:solidFill>
                <a:latin typeface="Tahoma"/>
                <a:ea typeface="Tahoma"/>
                <a:cs typeface="Tahoma"/>
                <a:sym typeface="Tahoma"/>
              </a:rPr>
              <a:t>,</a:t>
            </a:r>
            <a:r>
              <a:rPr lang="en-US" altLang="ko-KR" sz="2400" b="1" i="0" u="none" dirty="0">
                <a:solidFill>
                  <a:srgbClr val="003366"/>
                </a:solidFill>
                <a:latin typeface="Tahoma"/>
                <a:ea typeface="Tahoma"/>
                <a:cs typeface="Tahoma"/>
                <a:sym typeface="Tahoma"/>
              </a:rPr>
              <a:t> sequence...)</a:t>
            </a:r>
            <a:endParaRPr sz="2400" dirty="0"/>
          </a:p>
        </p:txBody>
      </p:sp>
      <p:sp>
        <p:nvSpPr>
          <p:cNvPr id="2474" name="Google Shape;2474;p349"/>
          <p:cNvSpPr txBox="1">
            <a:spLocks noGrp="1"/>
          </p:cNvSpPr>
          <p:nvPr>
            <p:ph type="body" idx="1"/>
          </p:nvPr>
        </p:nvSpPr>
        <p:spPr>
          <a:xfrm>
            <a:off x="254000"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제공하지 않는다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_id 필드가 만들어지고 이 필드는 중복되면 안된다.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시스템한테 맡겨놓으면  ObjectId  함수를 이용해서 중복되지않는값들을 부여한다.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_id  필드의 값을 직접 부여가능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_id가 꼭 숫자일필요가 없다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여기다 컬렉션을 식별하기 위한 키값을 넣고 , seq 정수를 두고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값을 증가 시킨 후 그 값으로 데이터를 입력하자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graphicFrame>
        <p:nvGraphicFramePr>
          <p:cNvPr id="2475" name="Google Shape;2475;p349"/>
          <p:cNvGraphicFramePr/>
          <p:nvPr>
            <p:extLst>
              <p:ext uri="{D42A27DB-BD31-4B8C-83A1-F6EECF244321}">
                <p14:modId xmlns:p14="http://schemas.microsoft.com/office/powerpoint/2010/main" val="2065270734"/>
              </p:ext>
            </p:extLst>
          </p:nvPr>
        </p:nvGraphicFramePr>
        <p:xfrm>
          <a:off x="539750" y="4365625"/>
          <a:ext cx="6096000" cy="1107020"/>
        </p:xfrm>
        <a:graphic>
          <a:graphicData uri="http://schemas.openxmlformats.org/drawingml/2006/table">
            <a:tbl>
              <a:tblPr>
                <a:noFill/>
                <a:tableStyleId>{94EFB15B-CB51-439E-9BBE-475FB3A6CB34}</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p>
                      <a:pPr marL="0" marR="0" lvl="0" indent="0" algn="l" rtl="0">
                        <a:lnSpc>
                          <a:spcPct val="100000"/>
                        </a:lnSpc>
                        <a:spcBef>
                          <a:spcPts val="0"/>
                        </a:spcBef>
                        <a:spcAft>
                          <a:spcPts val="0"/>
                        </a:spcAft>
                        <a:buClr>
                          <a:srgbClr val="FFFFFF"/>
                        </a:buClr>
                        <a:buSzPts val="1800"/>
                        <a:buFont typeface="Tahoma"/>
                        <a:buNone/>
                      </a:pPr>
                      <a:r>
                        <a:rPr lang="en-US" sz="1800" b="1" i="0" u="none" strike="noStrike" cap="none">
                          <a:solidFill>
                            <a:srgbClr val="FFFFFF"/>
                          </a:solidFill>
                          <a:latin typeface="Tahoma"/>
                          <a:ea typeface="Tahoma"/>
                          <a:cs typeface="Tahoma"/>
                          <a:sym typeface="Tahoma"/>
                        </a:rPr>
                        <a:t>_id</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Tahoma"/>
                        <a:buNone/>
                      </a:pPr>
                      <a:r>
                        <a:rPr lang="en-US" sz="1800" b="1" i="0" u="none" strike="noStrike" cap="none">
                          <a:solidFill>
                            <a:srgbClr val="FFFFFF"/>
                          </a:solidFill>
                          <a:latin typeface="Tahoma"/>
                          <a:ea typeface="Tahoma"/>
                          <a:cs typeface="Tahoma"/>
                          <a:sym typeface="Tahoma"/>
                        </a:rPr>
                        <a:t>seq</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1475">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guestbook</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1</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extLst>
                  <a:ext uri="{0D108BD9-81ED-4DB2-BD59-A6C34878D82A}">
                    <a16:rowId xmlns:a16="http://schemas.microsoft.com/office/drawing/2014/main" val="10001"/>
                  </a:ext>
                </a:extLst>
              </a:tr>
              <a:tr h="369875">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member</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l" rtl="0">
                        <a:lnSpc>
                          <a:spcPct val="100000"/>
                        </a:lnSpc>
                        <a:spcBef>
                          <a:spcPts val="0"/>
                        </a:spcBef>
                        <a:spcAft>
                          <a:spcPts val="0"/>
                        </a:spcAft>
                        <a:buClr>
                          <a:srgbClr val="000000"/>
                        </a:buClr>
                        <a:buSzPts val="1800"/>
                        <a:buFont typeface="Tahoma"/>
                        <a:buNone/>
                      </a:pPr>
                      <a:r>
                        <a:rPr lang="en-US" sz="1800" b="0" i="0" u="none" strike="noStrike" cap="none">
                          <a:solidFill>
                            <a:srgbClr val="000000"/>
                          </a:solidFill>
                          <a:latin typeface="Tahoma"/>
                          <a:ea typeface="Tahoma"/>
                          <a:cs typeface="Tahoma"/>
                          <a:sym typeface="Tahoma"/>
                        </a:rPr>
                        <a:t>1</a:t>
                      </a:r>
                      <a:endParaRPr/>
                    </a:p>
                  </a:txBody>
                  <a:tcPr marL="91450" marR="91450" marT="45675" marB="4567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p3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81" name="Google Shape;2481;p35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1700"/>
              <a:buFont typeface="Malgun Gothic"/>
              <a:buChar char="•"/>
            </a:pPr>
            <a:r>
              <a:rPr lang="en-US" sz="1700" b="0" i="0" u="none">
                <a:solidFill>
                  <a:schemeClr val="dk1"/>
                </a:solidFill>
                <a:latin typeface="Malgun Gothic"/>
                <a:ea typeface="Malgun Gothic"/>
                <a:cs typeface="Malgun Gothic"/>
                <a:sym typeface="Malgun Gothic"/>
              </a:rPr>
              <a:t>자동 시퀀스 </a:t>
            </a:r>
            <a:endParaRPr lang="en-US"/>
          </a:p>
          <a:p>
            <a:pPr marL="342900" marR="0" lvl="0" indent="-342900" algn="l" rtl="0">
              <a:lnSpc>
                <a:spcPct val="90000"/>
              </a:lnSpc>
              <a:spcBef>
                <a:spcPts val="0"/>
              </a:spcBef>
              <a:spcAft>
                <a:spcPts val="0"/>
              </a:spcAft>
              <a:buClr>
                <a:schemeClr val="dk1"/>
              </a:buClr>
              <a:buSzPts val="1700"/>
              <a:buFont typeface="Malgun Gothic"/>
              <a:buChar char="•"/>
            </a:pPr>
            <a:r>
              <a:rPr lang="en-US" sz="1700" b="0" i="0" u="none">
                <a:solidFill>
                  <a:schemeClr val="dk1"/>
                </a:solidFill>
                <a:latin typeface="Malgun Gothic"/>
                <a:ea typeface="Malgun Gothic"/>
                <a:cs typeface="Malgun Gothic"/>
                <a:sym typeface="Malgun Gothic"/>
              </a:rPr>
              <a:t>db.createCollection("customSequence");</a:t>
            </a:r>
            <a:endParaRPr sz="1700" b="0" i="0" u="none">
              <a:solidFill>
                <a:schemeClr val="dk1"/>
              </a:solidFill>
              <a:latin typeface="Malgun Gothic"/>
              <a:ea typeface="Malgun Gothic"/>
              <a:cs typeface="Malgun Gothic"/>
              <a:sym typeface="Malgun Gothic"/>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db.customSequences.insert(</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_id: "hero",  // 시퀀스 키 이름(절대 중복안됨)</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seq: 0         // 초기 값</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   }</a:t>
            </a:r>
            <a:endParaRPr/>
          </a:p>
          <a:p>
            <a:pPr marL="342900" marR="0" lvl="0" indent="-34290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a:t>
            </a:r>
            <a:endParaRPr/>
          </a:p>
          <a:p>
            <a:pPr marL="342900" marR="0" lvl="0" indent="-34290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342900" marR="0" lvl="0" indent="-342900" algn="l" rtl="0">
              <a:lnSpc>
                <a:spcPct val="90000"/>
              </a:lnSpc>
              <a:spcBef>
                <a:spcPts val="340"/>
              </a:spcBef>
              <a:spcAft>
                <a:spcPts val="0"/>
              </a:spcAft>
              <a:buClr>
                <a:schemeClr val="dk1"/>
              </a:buClr>
              <a:buSzPts val="1700"/>
              <a:buFont typeface="Malgun Gothic"/>
              <a:buChar char="•"/>
            </a:pPr>
            <a:r>
              <a:rPr lang="en-US" sz="1700" b="0" i="0" u="none">
                <a:solidFill>
                  <a:schemeClr val="dk1"/>
                </a:solidFill>
                <a:latin typeface="Malgun Gothic"/>
                <a:ea typeface="Malgun Gothic"/>
                <a:cs typeface="Malgun Gothic"/>
                <a:sym typeface="Malgun Gothic"/>
              </a:rPr>
              <a:t>db.customSequences.find()</a:t>
            </a:r>
            <a:endParaRPr/>
          </a:p>
          <a:p>
            <a:pPr marL="342900" marR="0" lvl="0" indent="-23495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db.customSequences.findAndModify(</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query: { _id:"hero"},  //query-조건식 조건을 만족하는것을 찾아서</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update: {$inc: { seq:1}}, //업데이트할 항목에 대해서 </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new: true//새로운(바뀐)객체를 반환해라 </a:t>
            </a:r>
            <a:endParaRPr/>
          </a:p>
          <a:p>
            <a:pPr marL="457200" marR="0" lvl="1" indent="0" algn="l" rtl="0">
              <a:lnSpc>
                <a:spcPct val="90000"/>
              </a:lnSpc>
              <a:spcBef>
                <a:spcPts val="340"/>
              </a:spcBef>
              <a:spcAft>
                <a:spcPts val="0"/>
              </a:spcAft>
              <a:buClr>
                <a:schemeClr val="dk1"/>
              </a:buClr>
              <a:buSzPts val="1700"/>
              <a:buFont typeface="Malgun Gothic"/>
              <a:buNone/>
            </a:pPr>
            <a:r>
              <a:rPr lang="en-US" sz="1700" b="0" i="0" u="none" strike="noStrike" cap="none">
                <a:solidFill>
                  <a:schemeClr val="dk1"/>
                </a:solidFill>
                <a:latin typeface="Malgun Gothic"/>
                <a:ea typeface="Malgun Gothic"/>
                <a:cs typeface="Malgun Gothic"/>
                <a:sym typeface="Malgun Gothic"/>
              </a:rPr>
              <a:t>	});</a:t>
            </a:r>
            <a:endParaRPr/>
          </a:p>
          <a:p>
            <a:pPr marL="457200" marR="0" lvl="1" indent="0" algn="l" rtl="0">
              <a:lnSpc>
                <a:spcPct val="90000"/>
              </a:lnSpc>
              <a:spcBef>
                <a:spcPts val="340"/>
              </a:spcBef>
              <a:spcAft>
                <a:spcPts val="0"/>
              </a:spcAft>
              <a:buClr>
                <a:schemeClr val="dk1"/>
              </a:buClr>
              <a:buSzPts val="1700"/>
              <a:buFont typeface="Tahoma"/>
              <a:buNone/>
            </a:pPr>
            <a:endParaRPr sz="1700" b="0" i="0" u="none" strike="noStrike" cap="none">
              <a:solidFill>
                <a:schemeClr val="dk1"/>
              </a:solidFill>
              <a:latin typeface="Malgun Gothic"/>
              <a:ea typeface="Malgun Gothic"/>
              <a:cs typeface="Malgun Gothic"/>
              <a:sym typeface="Malgun Gothic"/>
            </a:endParaRPr>
          </a:p>
          <a:p>
            <a:pPr marL="342900" marR="0" lvl="0" indent="-234950" algn="l" rtl="0">
              <a:spcBef>
                <a:spcPts val="340"/>
              </a:spcBef>
              <a:spcAft>
                <a:spcPts val="0"/>
              </a:spcAft>
              <a:buClr>
                <a:schemeClr val="dk1"/>
              </a:buClr>
              <a:buSzPts val="1700"/>
              <a:buFont typeface="Tahoma"/>
              <a:buNone/>
            </a:pPr>
            <a:endParaRPr sz="1700" b="0" i="0" u="none" strike="noStrike" cap="none">
              <a:solidFill>
                <a:schemeClr val="dk1"/>
              </a:solidFill>
              <a:latin typeface="Malgun Gothic"/>
              <a:ea typeface="Malgun Gothic"/>
              <a:cs typeface="Malgun Gothic"/>
              <a:sym typeface="Malgun Gothic"/>
            </a:endParaRPr>
          </a:p>
        </p:txBody>
      </p:sp>
      <p:sp>
        <p:nvSpPr>
          <p:cNvPr id="2482" name="Google Shape;2482;p3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369</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이전의 자바스크립트 문법</a:t>
            </a:r>
            <a:endParaRPr/>
          </a:p>
        </p:txBody>
      </p:sp>
      <p:sp>
        <p:nvSpPr>
          <p:cNvPr id="307" name="Google Shape;307;p3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&lt;script type="text/javascript"&gt;&lt;!--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//--&gt;&lt;/script&gt;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현재는 이렇게 쓰지 않습니다. 자바스크립트는 &lt;script&gt; 에서 &lt;/script&gt;사이에 코드를 기술하면 됩니다</a:t>
            </a:r>
            <a:endParaRPr/>
          </a:p>
        </p:txBody>
      </p:sp>
      <p:sp>
        <p:nvSpPr>
          <p:cNvPr id="308" name="Google Shape;308;p3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37</a:t>
            </a:fld>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3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88" name="Google Shape;2488;p35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db.system.js.save(  //시스템에 등록</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"_id" : "getNextSequence",  //등록 이름-프로시저이름 </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"value" : function(name) {   //연결될 함수 </a:t>
            </a:r>
            <a:endParaRPr/>
          </a:p>
          <a:p>
            <a:pPr marL="457200" marR="0" lvl="1"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var ret = db.customSequences.findAndModify(</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query: { _id:name},</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update: {$inc: { seq:1}},</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new: true</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a:t>
            </a:r>
            <a:endParaRPr/>
          </a:p>
          <a:p>
            <a:pPr marL="914400" marR="0" lvl="2" indent="0" algn="l" rtl="0">
              <a:lnSpc>
                <a:spcPct val="9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    return ret.seq;</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0" marR="0" lvl="0" indent="0" algn="l" rtl="0">
              <a:lnSpc>
                <a:spcPct val="9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db.loadServerScripts()</a:t>
            </a:r>
            <a:endParaRPr/>
          </a:p>
          <a:p>
            <a:pPr marL="0" marR="0" lvl="0" indent="0" algn="l" rtl="0">
              <a:lnSpc>
                <a:spcPct val="9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getNextSequence("hero");</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2489" name="Google Shape;2489;p3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370</a:t>
            </a:fld>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3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 사용하기</a:t>
            </a:r>
            <a:endParaRPr/>
          </a:p>
        </p:txBody>
      </p:sp>
      <p:sp>
        <p:nvSpPr>
          <p:cNvPr id="2495" name="Google Shape;2495;p35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db.customSequences.insert(</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_id: "person",  // 시퀀스 키 이름(절대 중복안됨)</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seq: 0         // 초기 값</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a:t>
            </a:r>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0" marR="0" lvl="0" indent="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getNextSequence("person");</a:t>
            </a:r>
            <a:endParaRPr/>
          </a:p>
          <a:p>
            <a:pPr marL="0" marR="0" lvl="0" indent="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3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와 몽고디비 연동하기</a:t>
            </a:r>
            <a:endParaRPr/>
          </a:p>
        </p:txBody>
      </p:sp>
      <p:sp>
        <p:nvSpPr>
          <p:cNvPr id="2501" name="Google Shape;2501;p35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npm install --save  mongoose</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use mydb</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db.createCollection("guestbook");</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db.guestbook.remove({});</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db.guestbook.insert({'id':1, 'title':'제목1', 'contents':'내용1', 'writer':'홍길동', 'wdate':'2019-03-15'});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db.guestbook.insert({'id':2, 'title':'제목2', 'contents':'내용2', 'writer':'임꺽정', 'wdate':'2019-03-16'});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db.guestbook.insert({'id':3, 'title':'제목3', 'contents':'내용3', 'writer':'장길산', 'wdate':'2019-03-17'});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db.guestbook.insert({'id':4, 'title':'제목4', 'contents':'내용4', 'writer':'홍경래', 'wdate':'2019-03-18'});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db.guestbook.insert({'id':5, 'title':'제목5', 'contents':'내용5', 'writer':'장승업', 'wdate':new Date()});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db.guestbook.find();</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데이터 전부보기 </a:t>
            </a:r>
            <a:endParaRPr/>
          </a:p>
          <a:p>
            <a:pPr marL="0" marR="0" lvl="0" indent="0" algn="l" rtl="0">
              <a:lnSpc>
                <a:spcPct val="90000"/>
              </a:lnSpc>
              <a:spcBef>
                <a:spcPts val="340"/>
              </a:spcBef>
              <a:spcAft>
                <a:spcPts val="0"/>
              </a:spcAft>
              <a:buClr>
                <a:schemeClr val="dk1"/>
              </a:buClr>
              <a:buSzPts val="1700"/>
              <a:buFont typeface="Malgun Gothic"/>
              <a:buNone/>
            </a:pPr>
            <a:r>
              <a:rPr lang="en-US" sz="1700" b="0" i="0" u="none">
                <a:solidFill>
                  <a:schemeClr val="dk1"/>
                </a:solidFill>
                <a:latin typeface="Malgun Gothic"/>
                <a:ea typeface="Malgun Gothic"/>
                <a:cs typeface="Malgun Gothic"/>
                <a:sym typeface="Malgun Gothic"/>
              </a:rPr>
              <a:t>db.guestbook.find();</a:t>
            </a:r>
            <a:endParaRPr/>
          </a:p>
          <a:p>
            <a:pPr marL="0" marR="0" lvl="0" indent="0" algn="l" rtl="0">
              <a:lnSpc>
                <a:spcPct val="90000"/>
              </a:lnSpc>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a:p>
            <a:pPr marL="342900" marR="0" lvl="0" indent="-234950" algn="l" rtl="0">
              <a:spcBef>
                <a:spcPts val="340"/>
              </a:spcBef>
              <a:spcAft>
                <a:spcPts val="0"/>
              </a:spcAft>
              <a:buClr>
                <a:schemeClr val="dk1"/>
              </a:buClr>
              <a:buSzPts val="1700"/>
              <a:buFont typeface="Tahoma"/>
              <a:buNone/>
            </a:pPr>
            <a:endParaRPr sz="1700" b="0" i="0" u="none">
              <a:solidFill>
                <a:schemeClr val="dk1"/>
              </a:solidFill>
              <a:latin typeface="Malgun Gothic"/>
              <a:ea typeface="Malgun Gothic"/>
              <a:cs typeface="Malgun Gothic"/>
              <a:sym typeface="Malgun Gothic"/>
            </a:endParaRPr>
          </a:p>
        </p:txBody>
      </p:sp>
      <p:sp>
        <p:nvSpPr>
          <p:cNvPr id="2502" name="Google Shape;2502;p35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372</a:t>
            </a:fld>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3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restful api </a:t>
            </a:r>
            <a:endParaRPr/>
          </a:p>
        </p:txBody>
      </p:sp>
      <p:pic>
        <p:nvPicPr>
          <p:cNvPr id="2508" name="Google Shape;2508;p354"/>
          <p:cNvPicPr preferRelativeResize="0">
            <a:picLocks noGrp="1"/>
          </p:cNvPicPr>
          <p:nvPr>
            <p:ph type="body" idx="1"/>
          </p:nvPr>
        </p:nvPicPr>
        <p:blipFill rotWithShape="1">
          <a:blip r:embed="rId3">
            <a:alphaModFix/>
          </a:blip>
          <a:srcRect/>
          <a:stretch/>
        </p:blipFill>
        <p:spPr>
          <a:xfrm>
            <a:off x="250825" y="1639887"/>
            <a:ext cx="8642350" cy="4370387"/>
          </a:xfrm>
          <a:prstGeom prst="rect">
            <a:avLst/>
          </a:prstGeom>
          <a:noFill/>
          <a:ln>
            <a:noFill/>
          </a:ln>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3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MongoDB연동</a:t>
            </a:r>
            <a:endParaRPr/>
          </a:p>
        </p:txBody>
      </p:sp>
      <p:sp>
        <p:nvSpPr>
          <p:cNvPr id="2514" name="Google Shape;2514;p35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npm install mongoose</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2515" name="Google Shape;2515;p355"/>
          <p:cNvPicPr preferRelativeResize="0"/>
          <p:nvPr/>
        </p:nvPicPr>
        <p:blipFill rotWithShape="1">
          <a:blip r:embed="rId3">
            <a:alphaModFix/>
          </a:blip>
          <a:srcRect/>
          <a:stretch/>
        </p:blipFill>
        <p:spPr>
          <a:xfrm>
            <a:off x="611187" y="1916112"/>
            <a:ext cx="6477000" cy="4086225"/>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3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MongoDB연동</a:t>
            </a:r>
            <a:endParaRPr/>
          </a:p>
        </p:txBody>
      </p:sp>
      <p:pic>
        <p:nvPicPr>
          <p:cNvPr id="2521" name="Google Shape;2521;p356"/>
          <p:cNvPicPr preferRelativeResize="0">
            <a:picLocks noGrp="1"/>
          </p:cNvPicPr>
          <p:nvPr>
            <p:ph type="body" idx="1"/>
          </p:nvPr>
        </p:nvPicPr>
        <p:blipFill rotWithShape="1">
          <a:blip r:embed="rId3">
            <a:alphaModFix/>
          </a:blip>
          <a:srcRect/>
          <a:stretch/>
        </p:blipFill>
        <p:spPr>
          <a:xfrm>
            <a:off x="684212" y="1341437"/>
            <a:ext cx="7058025" cy="3981450"/>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3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MongoDB연동</a:t>
            </a:r>
            <a:endParaRPr/>
          </a:p>
        </p:txBody>
      </p:sp>
      <p:pic>
        <p:nvPicPr>
          <p:cNvPr id="2527" name="Google Shape;2527;p357"/>
          <p:cNvPicPr preferRelativeResize="0">
            <a:picLocks noGrp="1"/>
          </p:cNvPicPr>
          <p:nvPr>
            <p:ph type="body" idx="1"/>
          </p:nvPr>
        </p:nvPicPr>
        <p:blipFill rotWithShape="1">
          <a:blip r:embed="rId3">
            <a:alphaModFix/>
          </a:blip>
          <a:srcRect/>
          <a:stretch/>
        </p:blipFill>
        <p:spPr>
          <a:xfrm>
            <a:off x="755650" y="1196975"/>
            <a:ext cx="6888162" cy="5256212"/>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3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restful api</a:t>
            </a:r>
            <a:endParaRPr/>
          </a:p>
        </p:txBody>
      </p:sp>
      <p:pic>
        <p:nvPicPr>
          <p:cNvPr id="2533" name="Google Shape;2533;p358"/>
          <p:cNvPicPr preferRelativeResize="0">
            <a:picLocks noGrp="1"/>
          </p:cNvPicPr>
          <p:nvPr>
            <p:ph type="body" idx="1"/>
          </p:nvPr>
        </p:nvPicPr>
        <p:blipFill rotWithShape="1">
          <a:blip r:embed="rId3">
            <a:alphaModFix/>
          </a:blip>
          <a:srcRect/>
          <a:stretch/>
        </p:blipFill>
        <p:spPr>
          <a:xfrm>
            <a:off x="250825" y="2247900"/>
            <a:ext cx="8642350" cy="3154362"/>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gf68c634825_0_6"/>
          <p:cNvSpPr txBox="1">
            <a:spLocks noGrp="1"/>
          </p:cNvSpPr>
          <p:nvPr>
            <p:ph type="title"/>
          </p:nvPr>
        </p:nvSpPr>
        <p:spPr>
          <a:xfrm>
            <a:off x="250825" y="115887"/>
            <a:ext cx="8424900" cy="865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포트변경(package.json) 수정하기</a:t>
            </a:r>
            <a:endParaRPr/>
          </a:p>
        </p:txBody>
      </p:sp>
      <p:sp>
        <p:nvSpPr>
          <p:cNvPr id="2540" name="Google Shape;2540;gf68c634825_0_6"/>
          <p:cNvSpPr txBox="1">
            <a:spLocks noGrp="1"/>
          </p:cNvSpPr>
          <p:nvPr>
            <p:ph type="body" idx="1"/>
          </p:nvPr>
        </p:nvSpPr>
        <p:spPr>
          <a:xfrm>
            <a:off x="250825" y="1196975"/>
            <a:ext cx="8642400" cy="5256300"/>
          </a:xfrm>
          <a:prstGeom prst="rect">
            <a:avLst/>
          </a:prstGeom>
        </p:spPr>
        <p:txBody>
          <a:bodyPr spcFirstLastPara="1" wrap="square" lIns="91425" tIns="45700" rIns="91425" bIns="45700" anchor="t" anchorCtr="0">
            <a:noAutofit/>
          </a:bodyPr>
          <a:lstStyle/>
          <a:p>
            <a:pPr marL="114300" indent="0">
              <a:buNone/>
            </a:pP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"name"</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"hello"</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"version"</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"0.0.0"</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"private"</a:t>
            </a:r>
            <a:r>
              <a:rPr lang="en-US" altLang="ko-KR" sz="1200" b="1">
                <a:solidFill>
                  <a:srgbClr val="000000"/>
                </a:solidFill>
                <a:effectLst/>
                <a:latin typeface="Consolas" panose="020B0609020204030204" pitchFamily="49" charset="0"/>
              </a:rPr>
              <a:t>: </a:t>
            </a:r>
            <a:r>
              <a:rPr lang="en-US" altLang="ko-KR" sz="1200" b="1">
                <a:solidFill>
                  <a:srgbClr val="0000FF"/>
                </a:solidFill>
                <a:effectLst/>
                <a:latin typeface="Consolas" panose="020B0609020204030204" pitchFamily="49" charset="0"/>
              </a:rPr>
              <a:t>true</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"scripts"</a:t>
            </a: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"start"</a:t>
            </a:r>
            <a:r>
              <a:rPr lang="en-US" altLang="ko-KR" sz="1200" b="1">
                <a:solidFill>
                  <a:srgbClr val="000000"/>
                </a:solidFill>
                <a:effectLst/>
                <a:latin typeface="Consolas" panose="020B0609020204030204" pitchFamily="49" charset="0"/>
              </a:rPr>
              <a:t>: </a:t>
            </a:r>
            <a:r>
              <a:rPr lang="en-US" altLang="ko-KR" sz="1200" b="1">
                <a:solidFill>
                  <a:schemeClr val="tx1"/>
                </a:solidFill>
                <a:effectLst/>
                <a:latin typeface="Consolas" panose="020B0609020204030204" pitchFamily="49" charset="0"/>
              </a:rPr>
              <a:t>"set PORT=4000 &amp;&amp; node ./bin/ww</a:t>
            </a:r>
            <a:r>
              <a:rPr lang="en-US" altLang="ko-KR" sz="1200">
                <a:solidFill>
                  <a:schemeClr val="tx1"/>
                </a:solidFill>
                <a:effectLst/>
                <a:latin typeface="Consolas" panose="020B0609020204030204" pitchFamily="49" charset="0"/>
              </a:rPr>
              <a:t>w</a:t>
            </a:r>
            <a:r>
              <a:rPr lang="en-US" altLang="ko-KR" sz="1200" b="1">
                <a:solidFill>
                  <a:schemeClr val="tx1"/>
                </a:solidFill>
                <a:effectLst/>
                <a:latin typeface="Consolas" panose="020B0609020204030204" pitchFamily="49" charset="0"/>
              </a:rPr>
              <a:t>"  </a:t>
            </a:r>
            <a:r>
              <a:rPr lang="ko-KR" altLang="en-US" sz="1200" b="1">
                <a:solidFill>
                  <a:schemeClr val="tx1"/>
                </a:solidFill>
                <a:effectLst/>
                <a:latin typeface="Consolas" panose="020B0609020204030204" pitchFamily="49" charset="0"/>
              </a:rPr>
              <a:t>포트번호 수정한다 </a:t>
            </a:r>
            <a:endParaRPr lang="en-US" altLang="ko-KR" sz="1200" b="1">
              <a:solidFill>
                <a:schemeClr val="tx1"/>
              </a:solidFill>
              <a:effectLst/>
              <a:latin typeface="Consolas" panose="020B0609020204030204" pitchFamily="49" charset="0"/>
            </a:endParaRPr>
          </a:p>
          <a:p>
            <a:pPr marL="114300" indent="0">
              <a:buNone/>
            </a:pP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"dependencies"</a:t>
            </a: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"cookie-parser"</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"~1.4.4"</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"debug"</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"~2.6.9"</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"ejs"</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"~2.6.1"</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"express"</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"~4.16.1"</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"http-errors"</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"~1.6.3"</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"morgan"</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"~1.9.1"</a:t>
            </a:r>
            <a:r>
              <a:rPr lang="en-US" altLang="ko-KR" sz="1200" b="1">
                <a:solidFill>
                  <a:srgbClr val="000000"/>
                </a:solidFill>
                <a:effectLst/>
                <a:latin typeface="Consolas" panose="020B0609020204030204" pitchFamily="49" charset="0"/>
              </a:rPr>
              <a:t>,</a:t>
            </a:r>
          </a:p>
          <a:p>
            <a:pPr marL="114300" indent="0">
              <a:buNone/>
            </a:pPr>
            <a:r>
              <a:rPr lang="en-US" altLang="ko-KR" sz="1200" b="1">
                <a:solidFill>
                  <a:srgbClr val="000000"/>
                </a:solidFill>
                <a:effectLst/>
                <a:latin typeface="Consolas" panose="020B0609020204030204" pitchFamily="49" charset="0"/>
              </a:rPr>
              <a:t>    </a:t>
            </a:r>
            <a:r>
              <a:rPr lang="en-US" altLang="ko-KR" sz="1200" b="1">
                <a:solidFill>
                  <a:srgbClr val="0451A5"/>
                </a:solidFill>
                <a:effectLst/>
                <a:latin typeface="Consolas" panose="020B0609020204030204" pitchFamily="49" charset="0"/>
              </a:rPr>
              <a:t>"mysql"</a:t>
            </a:r>
            <a:r>
              <a:rPr lang="en-US" altLang="ko-KR" sz="1200" b="1">
                <a:solidFill>
                  <a:srgbClr val="000000"/>
                </a:solidFill>
                <a:effectLst/>
                <a:latin typeface="Consolas" panose="020B0609020204030204" pitchFamily="49" charset="0"/>
              </a:rPr>
              <a:t>: </a:t>
            </a:r>
            <a:r>
              <a:rPr lang="en-US" altLang="ko-KR" sz="1200" b="1">
                <a:solidFill>
                  <a:srgbClr val="A31515"/>
                </a:solidFill>
                <a:effectLst/>
                <a:latin typeface="Consolas" panose="020B0609020204030204" pitchFamily="49" charset="0"/>
              </a:rPr>
              <a:t>"^2.18.1"</a:t>
            </a:r>
            <a:endParaRPr lang="en-US" altLang="ko-KR" sz="1200" b="1">
              <a:solidFill>
                <a:srgbClr val="000000"/>
              </a:solidFill>
              <a:effectLst/>
              <a:latin typeface="Consolas" panose="020B0609020204030204" pitchFamily="49" charset="0"/>
            </a:endParaRPr>
          </a:p>
          <a:p>
            <a:pPr marL="114300" indent="0">
              <a:buNone/>
            </a:pPr>
            <a:r>
              <a:rPr lang="en-US" altLang="ko-KR" sz="1200" b="1">
                <a:solidFill>
                  <a:srgbClr val="000000"/>
                </a:solidFill>
                <a:effectLst/>
                <a:latin typeface="Consolas" panose="020B0609020204030204" pitchFamily="49" charset="0"/>
              </a:rPr>
              <a:t>  }</a:t>
            </a:r>
          </a:p>
          <a:p>
            <a:pPr marL="114300" indent="0">
              <a:buNone/>
            </a:pPr>
            <a:r>
              <a:rPr lang="en-US" altLang="ko-KR" sz="1200" b="1">
                <a:solidFill>
                  <a:srgbClr val="000000"/>
                </a:solidFill>
                <a:effectLst/>
                <a:latin typeface="Consolas" panose="020B0609020204030204" pitchFamily="49" charset="0"/>
              </a:rPr>
              <a:t>}</a:t>
            </a:r>
          </a:p>
          <a:p>
            <a:pPr marL="114300" indent="0">
              <a:buNone/>
            </a:pPr>
            <a:br>
              <a:rPr lang="en-US" altLang="ko-KR" sz="1050" b="1">
                <a:solidFill>
                  <a:srgbClr val="000000"/>
                </a:solidFill>
                <a:effectLst/>
                <a:latin typeface="Consolas" panose="020B0609020204030204" pitchFamily="49" charset="0"/>
              </a:rPr>
            </a:br>
            <a:endParaRPr lang="en-US" altLang="ko-KR" sz="1050" b="1">
              <a:solidFill>
                <a:srgbClr val="000000"/>
              </a:solidFill>
              <a:effectLst/>
              <a:latin typeface="Consolas" panose="020B0609020204030204" pitchFamily="49" charset="0"/>
            </a:endParaRPr>
          </a:p>
          <a:p>
            <a:pPr marL="0" lvl="0" indent="0" algn="l" rtl="0">
              <a:lnSpc>
                <a:spcPct val="135714"/>
              </a:lnSpc>
              <a:spcBef>
                <a:spcPts val="0"/>
              </a:spcBef>
              <a:spcAft>
                <a:spcPts val="0"/>
              </a:spcAft>
              <a:buClr>
                <a:schemeClr val="dk1"/>
              </a:buClr>
              <a:buSzPts val="1100"/>
              <a:buFont typeface="Arial"/>
              <a:buNone/>
            </a:pPr>
            <a:endParaRPr sz="1050">
              <a:solidFill>
                <a:srgbClr val="D4D4D4"/>
              </a:solidFill>
              <a:highlight>
                <a:srgbClr val="1E1E1E"/>
              </a:highlight>
              <a:latin typeface="Consolas"/>
              <a:ea typeface="Consolas"/>
              <a:cs typeface="Consolas"/>
              <a:sym typeface="Consolas"/>
            </a:endParaRPr>
          </a:p>
          <a:p>
            <a:pPr marL="0" lvl="0" indent="0" algn="l" rtl="0">
              <a:spcBef>
                <a:spcPts val="360"/>
              </a:spcBef>
              <a:spcAft>
                <a:spcPts val="0"/>
              </a:spcAft>
              <a:buNone/>
            </a:pPr>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gf68c634825_0_0"/>
          <p:cNvSpPr txBox="1">
            <a:spLocks noGrp="1"/>
          </p:cNvSpPr>
          <p:nvPr>
            <p:ph type="title"/>
          </p:nvPr>
        </p:nvSpPr>
        <p:spPr>
          <a:xfrm>
            <a:off x="250825" y="115887"/>
            <a:ext cx="8424900" cy="865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리액트와 연결하기 </a:t>
            </a:r>
            <a:endParaRPr/>
          </a:p>
        </p:txBody>
      </p:sp>
      <p:sp>
        <p:nvSpPr>
          <p:cNvPr id="2547" name="Google Shape;2547;gf68c634825_0_0"/>
          <p:cNvSpPr txBox="1">
            <a:spLocks noGrp="1"/>
          </p:cNvSpPr>
          <p:nvPr>
            <p:ph type="body" idx="1"/>
          </p:nvPr>
        </p:nvSpPr>
        <p:spPr>
          <a:xfrm>
            <a:off x="250825" y="1196975"/>
            <a:ext cx="8642400" cy="52563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err="1"/>
              <a:t>react_workspace</a:t>
            </a:r>
            <a:r>
              <a:rPr lang="en-US" dirty="0"/>
              <a:t>/</a:t>
            </a:r>
            <a:r>
              <a:rPr lang="en-US" dirty="0" err="1"/>
              <a:t>myhome</a:t>
            </a:r>
            <a:r>
              <a:rPr lang="en-US" dirty="0"/>
              <a:t> </a:t>
            </a:r>
            <a:endParaRPr dirty="0"/>
          </a:p>
          <a:p>
            <a:pPr marL="0" lvl="0" indent="0" algn="l" rtl="0">
              <a:spcBef>
                <a:spcPts val="360"/>
              </a:spcBef>
              <a:spcAft>
                <a:spcPts val="0"/>
              </a:spcAft>
              <a:buNone/>
            </a:pPr>
            <a:r>
              <a:rPr lang="en-US" dirty="0" err="1"/>
              <a:t>npm</a:t>
            </a:r>
            <a:r>
              <a:rPr lang="en-US" dirty="0"/>
              <a:t> install  </a:t>
            </a:r>
            <a:endParaRPr dirty="0"/>
          </a:p>
          <a:p>
            <a:pPr marL="0" lvl="0" indent="0" algn="l" rtl="0">
              <a:spcBef>
                <a:spcPts val="360"/>
              </a:spcBef>
              <a:spcAft>
                <a:spcPts val="0"/>
              </a:spcAft>
              <a:buNone/>
            </a:pPr>
            <a:r>
              <a:rPr lang="en-US" dirty="0" err="1"/>
              <a:t>npm</a:t>
            </a:r>
            <a:r>
              <a:rPr lang="en-US" dirty="0"/>
              <a:t> start </a:t>
            </a:r>
            <a:r>
              <a:rPr lang="en-US" dirty="0" err="1"/>
              <a:t>시작임</a:t>
            </a:r>
            <a:r>
              <a:rPr lang="en-US" dirty="0"/>
              <a:t>  </a:t>
            </a:r>
            <a:endParaRPr dirty="0"/>
          </a:p>
          <a:p>
            <a:pPr marL="0" lvl="0" indent="0" algn="l" rtl="0">
              <a:spcBef>
                <a:spcPts val="360"/>
              </a:spcBef>
              <a:spcAft>
                <a:spcPts val="0"/>
              </a:spcAft>
              <a:buNone/>
            </a:pPr>
            <a:r>
              <a:rPr lang="en-US" dirty="0" err="1"/>
              <a:t>리액트도</a:t>
            </a:r>
            <a:r>
              <a:rPr lang="en-US" dirty="0"/>
              <a:t> </a:t>
            </a:r>
            <a:r>
              <a:rPr lang="en-US" dirty="0" err="1"/>
              <a:t>현재</a:t>
            </a:r>
            <a:r>
              <a:rPr lang="en-US" dirty="0"/>
              <a:t> </a:t>
            </a:r>
            <a:r>
              <a:rPr lang="en-US" dirty="0" err="1"/>
              <a:t>포트번호</a:t>
            </a:r>
            <a:r>
              <a:rPr lang="en-US" dirty="0"/>
              <a:t> </a:t>
            </a:r>
            <a:r>
              <a:rPr lang="en-US" dirty="0" err="1"/>
              <a:t>3000번</a:t>
            </a:r>
            <a:r>
              <a:rPr lang="en-US" dirty="0"/>
              <a:t> </a:t>
            </a:r>
            <a:r>
              <a:rPr lang="en-US" dirty="0" err="1"/>
              <a:t>사용중이라</a:t>
            </a:r>
            <a:r>
              <a:rPr lang="en-US" dirty="0"/>
              <a:t> </a:t>
            </a:r>
            <a:r>
              <a:rPr lang="en-US" dirty="0" err="1"/>
              <a:t>서버와</a:t>
            </a:r>
            <a:r>
              <a:rPr lang="en-US" dirty="0"/>
              <a:t> </a:t>
            </a:r>
            <a:r>
              <a:rPr lang="en-US" dirty="0" err="1"/>
              <a:t>충돌상항</a:t>
            </a:r>
            <a:r>
              <a:rPr lang="en-US" dirty="0"/>
              <a:t> </a:t>
            </a:r>
            <a:endParaRPr dirty="0"/>
          </a:p>
          <a:p>
            <a:pPr marL="0" lvl="0" indent="0" algn="l" rtl="0">
              <a:spcBef>
                <a:spcPts val="360"/>
              </a:spcBef>
              <a:spcAft>
                <a:spcPts val="0"/>
              </a:spcAft>
              <a:buNone/>
            </a:pPr>
            <a:r>
              <a:rPr lang="en-US" dirty="0" err="1"/>
              <a:t>새로운</a:t>
            </a:r>
            <a:r>
              <a:rPr lang="en-US" dirty="0"/>
              <a:t> </a:t>
            </a:r>
            <a:r>
              <a:rPr lang="en-US" dirty="0" err="1"/>
              <a:t>포트번호로</a:t>
            </a:r>
            <a:r>
              <a:rPr lang="en-US" dirty="0"/>
              <a:t> </a:t>
            </a:r>
            <a:r>
              <a:rPr lang="en-US" dirty="0" err="1"/>
              <a:t>동작함</a:t>
            </a:r>
            <a:r>
              <a:rPr lang="en-US" dirty="0"/>
              <a:t> </a:t>
            </a:r>
            <a:endParaRPr dirty="0"/>
          </a:p>
          <a:p>
            <a:pPr marL="0" lvl="0" indent="0" algn="l" rtl="0">
              <a:spcBef>
                <a:spcPts val="360"/>
              </a:spcBef>
              <a:spcAft>
                <a:spcPts val="0"/>
              </a:spcAft>
              <a:buNone/>
            </a:pPr>
            <a:r>
              <a:rPr lang="en-US" dirty="0"/>
              <a:t>Access to </a:t>
            </a:r>
            <a:r>
              <a:rPr lang="en-US" dirty="0" err="1"/>
              <a:t>XMLHttpRequest</a:t>
            </a:r>
            <a:r>
              <a:rPr lang="en-US" dirty="0"/>
              <a:t> at 'http://</a:t>
            </a:r>
            <a:r>
              <a:rPr lang="en-US" dirty="0" err="1"/>
              <a:t>localhost:4000</a:t>
            </a:r>
            <a:r>
              <a:rPr lang="en-US" dirty="0"/>
              <a:t>/</a:t>
            </a:r>
            <a:r>
              <a:rPr lang="en-US" dirty="0" err="1"/>
              <a:t>board_rest</a:t>
            </a:r>
            <a:r>
              <a:rPr lang="en-US" dirty="0"/>
              <a:t>/list/1' from origin 'http://</a:t>
            </a:r>
            <a:r>
              <a:rPr lang="en-US" dirty="0" err="1"/>
              <a:t>localhost:3000</a:t>
            </a:r>
            <a:r>
              <a:rPr lang="en-US" dirty="0"/>
              <a:t>' has been blocked by </a:t>
            </a:r>
            <a:r>
              <a:rPr lang="en-US" dirty="0" err="1"/>
              <a:t>CORS</a:t>
            </a:r>
            <a:r>
              <a:rPr lang="en-US" dirty="0"/>
              <a:t> policy: No 'Access-Control-Allow-Origin' header is present on the requested resource.</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외부스크립트</a:t>
            </a:r>
            <a:endParaRPr/>
          </a:p>
        </p:txBody>
      </p:sp>
      <p:sp>
        <p:nvSpPr>
          <p:cNvPr id="314" name="Google Shape;314;p3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999999"/>
              </a:buClr>
              <a:buSzPts val="1800"/>
              <a:buFont typeface="Consolas"/>
              <a:buChar char="•"/>
            </a:pPr>
            <a:r>
              <a:rPr lang="en-US" sz="1800" b="0" i="0" u="none">
                <a:solidFill>
                  <a:srgbClr val="999999"/>
                </a:solidFill>
                <a:latin typeface="Consolas"/>
                <a:ea typeface="Consolas"/>
                <a:cs typeface="Consolas"/>
                <a:sym typeface="Consolas"/>
              </a:rPr>
              <a:t>sample1.html,  /js/myscript.js</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228600" algn="l" rtl="0">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p:txBody>
      </p:sp>
      <p:pic>
        <p:nvPicPr>
          <p:cNvPr id="315" name="Google Shape;315;p38"/>
          <p:cNvPicPr preferRelativeResize="0"/>
          <p:nvPr/>
        </p:nvPicPr>
        <p:blipFill rotWithShape="1">
          <a:blip r:embed="rId3">
            <a:alphaModFix/>
          </a:blip>
          <a:srcRect/>
          <a:stretch/>
        </p:blipFill>
        <p:spPr>
          <a:xfrm>
            <a:off x="733425" y="2178050"/>
            <a:ext cx="6586537" cy="2894012"/>
          </a:xfrm>
          <a:prstGeom prst="rect">
            <a:avLst/>
          </a:prstGeom>
          <a:noFill/>
          <a:ln>
            <a:noFill/>
          </a:ln>
        </p:spPr>
      </p:pic>
      <p:pic>
        <p:nvPicPr>
          <p:cNvPr id="316" name="Google Shape;316;p38"/>
          <p:cNvPicPr preferRelativeResize="0"/>
          <p:nvPr/>
        </p:nvPicPr>
        <p:blipFill rotWithShape="1">
          <a:blip r:embed="rId4">
            <a:alphaModFix/>
          </a:blip>
          <a:srcRect/>
          <a:stretch/>
        </p:blipFill>
        <p:spPr>
          <a:xfrm>
            <a:off x="4170362" y="5160962"/>
            <a:ext cx="3571875" cy="657225"/>
          </a:xfrm>
          <a:prstGeom prst="rect">
            <a:avLst/>
          </a:prstGeom>
          <a:noFill/>
          <a:ln>
            <a:noFill/>
          </a:ln>
        </p:spPr>
      </p:pic>
      <p:sp>
        <p:nvSpPr>
          <p:cNvPr id="317" name="Google Shape;317;p3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38</a:t>
            </a:fld>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EFD82A-1617-79D9-BDCB-E111B963CF8B}"/>
              </a:ext>
            </a:extLst>
          </p:cNvPr>
          <p:cNvSpPr>
            <a:spLocks noGrp="1"/>
          </p:cNvSpPr>
          <p:nvPr>
            <p:ph type="title"/>
          </p:nvPr>
        </p:nvSpPr>
        <p:spPr/>
        <p:txBody>
          <a:bodyPr/>
          <a:lstStyle/>
          <a:p>
            <a:r>
              <a:rPr lang="en-US" altLang="ko-KR" dirty="0" err="1"/>
              <a:t>CORS</a:t>
            </a:r>
            <a:r>
              <a:rPr lang="ko-KR" altLang="en-US" dirty="0"/>
              <a:t>정책 해제</a:t>
            </a:r>
          </a:p>
        </p:txBody>
      </p:sp>
      <p:sp>
        <p:nvSpPr>
          <p:cNvPr id="3" name="텍스트 개체 틀 2">
            <a:extLst>
              <a:ext uri="{FF2B5EF4-FFF2-40B4-BE49-F238E27FC236}">
                <a16:creationId xmlns:a16="http://schemas.microsoft.com/office/drawing/2014/main" id="{91C7BE67-5E30-8C43-591B-21A3C4AF6CDB}"/>
              </a:ext>
            </a:extLst>
          </p:cNvPr>
          <p:cNvSpPr>
            <a:spLocks noGrp="1"/>
          </p:cNvSpPr>
          <p:nvPr>
            <p:ph type="body" idx="1"/>
          </p:nvPr>
        </p:nvSpPr>
        <p:spPr/>
        <p:txBody>
          <a:bodyPr/>
          <a:lstStyle/>
          <a:p>
            <a:pPr marL="0" lvl="0" indent="0" algn="l" rtl="0">
              <a:spcBef>
                <a:spcPts val="360"/>
              </a:spcBef>
              <a:spcAft>
                <a:spcPts val="0"/>
              </a:spcAft>
              <a:buNone/>
            </a:pPr>
            <a:r>
              <a:rPr lang="en-US" altLang="ko-KR" dirty="0" err="1"/>
              <a:t>nodejs</a:t>
            </a:r>
            <a:r>
              <a:rPr lang="en-US" altLang="ko-KR" dirty="0"/>
              <a:t> </a:t>
            </a:r>
            <a:r>
              <a:rPr lang="ko-KR" altLang="en-US" dirty="0"/>
              <a:t>에서 </a:t>
            </a:r>
            <a:r>
              <a:rPr lang="en-US" altLang="ko-KR" dirty="0" err="1"/>
              <a:t>cors</a:t>
            </a:r>
            <a:r>
              <a:rPr lang="en-US" altLang="ko-KR" dirty="0"/>
              <a:t> </a:t>
            </a:r>
            <a:r>
              <a:rPr lang="ko-KR" altLang="en-US" dirty="0"/>
              <a:t>정책을 해재해야 함 </a:t>
            </a:r>
          </a:p>
          <a:p>
            <a:pPr marL="0" lvl="0" indent="0" algn="l" rtl="0">
              <a:spcBef>
                <a:spcPts val="360"/>
              </a:spcBef>
              <a:spcAft>
                <a:spcPts val="0"/>
              </a:spcAft>
              <a:buNone/>
            </a:pPr>
            <a:r>
              <a:rPr lang="en-US" altLang="ko-KR" dirty="0" err="1"/>
              <a:t>npm</a:t>
            </a:r>
            <a:r>
              <a:rPr lang="en-US" altLang="ko-KR" dirty="0"/>
              <a:t> install </a:t>
            </a:r>
            <a:r>
              <a:rPr lang="en-US" altLang="ko-KR" dirty="0" err="1"/>
              <a:t>cors</a:t>
            </a:r>
            <a:r>
              <a:rPr lang="en-US" altLang="ko-KR" dirty="0"/>
              <a:t> </a:t>
            </a:r>
          </a:p>
          <a:p>
            <a:pPr marL="0" lvl="0" indent="0" algn="l" rtl="0">
              <a:spcBef>
                <a:spcPts val="360"/>
              </a:spcBef>
              <a:spcAft>
                <a:spcPts val="0"/>
              </a:spcAft>
              <a:buNone/>
            </a:pPr>
            <a:r>
              <a:rPr lang="en-US" altLang="ko-KR" dirty="0" err="1"/>
              <a:t>app.js</a:t>
            </a:r>
            <a:r>
              <a:rPr lang="ko-KR" altLang="en-US" dirty="0"/>
              <a:t>에서 작업해야 함 </a:t>
            </a:r>
          </a:p>
          <a:p>
            <a:pPr marL="0" lvl="0" indent="0" algn="l" rtl="0">
              <a:spcBef>
                <a:spcPts val="360"/>
              </a:spcBef>
              <a:spcAft>
                <a:spcPts val="0"/>
              </a:spcAft>
              <a:buNone/>
            </a:pPr>
            <a:r>
              <a:rPr lang="en-US" altLang="ko-KR" dirty="0"/>
              <a:t>var </a:t>
            </a:r>
            <a:r>
              <a:rPr lang="en-US" altLang="ko-KR" dirty="0" err="1"/>
              <a:t>cors</a:t>
            </a:r>
            <a:r>
              <a:rPr lang="en-US" altLang="ko-KR" dirty="0"/>
              <a:t> = require(“</a:t>
            </a:r>
            <a:r>
              <a:rPr lang="en-US" altLang="ko-KR" dirty="0" err="1"/>
              <a:t>cors</a:t>
            </a:r>
            <a:r>
              <a:rPr lang="en-US" altLang="ko-KR" dirty="0"/>
              <a:t>”);</a:t>
            </a:r>
          </a:p>
          <a:p>
            <a:pPr marL="0" lvl="0" indent="0" algn="l" rtl="0">
              <a:spcBef>
                <a:spcPts val="360"/>
              </a:spcBef>
              <a:spcAft>
                <a:spcPts val="0"/>
              </a:spcAft>
              <a:buNone/>
            </a:pPr>
            <a:endParaRPr lang="en-US" altLang="ko-KR" dirty="0"/>
          </a:p>
          <a:p>
            <a:pPr marL="0" lvl="0" indent="0" algn="l" rtl="0">
              <a:spcBef>
                <a:spcPts val="360"/>
              </a:spcBef>
              <a:spcAft>
                <a:spcPts val="0"/>
              </a:spcAft>
              <a:buNone/>
            </a:pPr>
            <a:r>
              <a:rPr lang="en-US" altLang="ko-KR" dirty="0"/>
              <a:t>app </a:t>
            </a:r>
            <a:r>
              <a:rPr lang="ko-KR" altLang="en-US" dirty="0"/>
              <a:t>객체 </a:t>
            </a:r>
            <a:r>
              <a:rPr lang="ko-KR" altLang="en-US" dirty="0" err="1"/>
              <a:t>생성후</a:t>
            </a:r>
            <a:r>
              <a:rPr lang="ko-KR" altLang="en-US" dirty="0"/>
              <a:t> </a:t>
            </a:r>
          </a:p>
          <a:p>
            <a:pPr marL="0" lvl="0" indent="0" algn="l" rtl="0">
              <a:spcBef>
                <a:spcPts val="360"/>
              </a:spcBef>
              <a:spcAft>
                <a:spcPts val="0"/>
              </a:spcAft>
              <a:buNone/>
            </a:pPr>
            <a:r>
              <a:rPr lang="en-US" altLang="ko-KR" dirty="0" err="1"/>
              <a:t>app.use</a:t>
            </a:r>
            <a:r>
              <a:rPr lang="en-US" altLang="ko-KR" dirty="0"/>
              <a:t>(</a:t>
            </a:r>
            <a:r>
              <a:rPr lang="en-US" altLang="ko-KR" dirty="0" err="1"/>
              <a:t>cors</a:t>
            </a:r>
            <a:r>
              <a:rPr lang="en-US" altLang="ko-KR" dirty="0"/>
              <a:t>()); </a:t>
            </a:r>
          </a:p>
          <a:p>
            <a:endParaRPr lang="ko-KR" altLang="en-US" dirty="0"/>
          </a:p>
        </p:txBody>
      </p:sp>
    </p:spTree>
    <p:extLst>
      <p:ext uri="{BB962C8B-B14F-4D97-AF65-F5344CB8AC3E}">
        <p14:creationId xmlns:p14="http://schemas.microsoft.com/office/powerpoint/2010/main" val="2574760784"/>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641001-18B6-428A-AF97-DE6A6013E1F8}"/>
              </a:ext>
            </a:extLst>
          </p:cNvPr>
          <p:cNvSpPr>
            <a:spLocks noGrp="1"/>
          </p:cNvSpPr>
          <p:nvPr>
            <p:ph type="ctrTitle"/>
          </p:nvPr>
        </p:nvSpPr>
        <p:spPr/>
        <p:txBody>
          <a:bodyPr/>
          <a:lstStyle/>
          <a:p>
            <a:r>
              <a:rPr lang="ko-KR" altLang="en-US" dirty="0" err="1"/>
              <a:t>웹소켓</a:t>
            </a:r>
            <a:endParaRPr lang="ko-KR" altLang="en-US" dirty="0"/>
          </a:p>
        </p:txBody>
      </p:sp>
      <p:sp>
        <p:nvSpPr>
          <p:cNvPr id="3" name="부제목 2">
            <a:extLst>
              <a:ext uri="{FF2B5EF4-FFF2-40B4-BE49-F238E27FC236}">
                <a16:creationId xmlns:a16="http://schemas.microsoft.com/office/drawing/2014/main" id="{8F2F7D97-621D-4F7C-B73D-E8C30F284158}"/>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64994783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6DA6E0-6D47-E663-740A-7F28E3A902DC}"/>
              </a:ext>
            </a:extLst>
          </p:cNvPr>
          <p:cNvSpPr>
            <a:spLocks noGrp="1"/>
          </p:cNvSpPr>
          <p:nvPr>
            <p:ph type="title"/>
          </p:nvPr>
        </p:nvSpPr>
        <p:spPr/>
        <p:txBody>
          <a:bodyPr/>
          <a:lstStyle/>
          <a:p>
            <a:r>
              <a:rPr lang="ko-KR" altLang="en-US" dirty="0" err="1"/>
              <a:t>웹소켓이란</a:t>
            </a:r>
            <a:endParaRPr lang="ko-KR" altLang="en-US" dirty="0"/>
          </a:p>
        </p:txBody>
      </p:sp>
      <p:sp>
        <p:nvSpPr>
          <p:cNvPr id="3" name="내용 개체 틀 2">
            <a:extLst>
              <a:ext uri="{FF2B5EF4-FFF2-40B4-BE49-F238E27FC236}">
                <a16:creationId xmlns:a16="http://schemas.microsoft.com/office/drawing/2014/main" id="{EECA3A4E-E4E5-6DBC-6A09-5AB7C2CF7740}"/>
              </a:ext>
            </a:extLst>
          </p:cNvPr>
          <p:cNvSpPr>
            <a:spLocks noGrp="1"/>
          </p:cNvSpPr>
          <p:nvPr>
            <p:ph idx="1"/>
          </p:nvPr>
        </p:nvSpPr>
        <p:spPr/>
        <p:txBody>
          <a:bodyPr>
            <a:normAutofit/>
          </a:bodyPr>
          <a:lstStyle/>
          <a:p>
            <a:pPr algn="l"/>
            <a:r>
              <a:rPr lang="ko-KR" altLang="en-US" b="0" i="0" dirty="0">
                <a:solidFill>
                  <a:srgbClr val="666666"/>
                </a:solidFill>
                <a:effectLst/>
                <a:latin typeface="Noto Sans" panose="020B0502040504020204" pitchFamily="34" charset="0"/>
              </a:rPr>
              <a:t>웹 소켓은 </a:t>
            </a:r>
            <a:r>
              <a:rPr lang="en-US" altLang="ko-KR" b="0" i="0" dirty="0" err="1">
                <a:solidFill>
                  <a:srgbClr val="666666"/>
                </a:solidFill>
                <a:effectLst/>
                <a:latin typeface="Noto Sans" panose="020B0502040504020204" pitchFamily="34" charset="0"/>
              </a:rPr>
              <a:t>HTML5</a:t>
            </a:r>
            <a:r>
              <a:rPr lang="ko-KR" altLang="en-US" b="0" i="0" dirty="0">
                <a:solidFill>
                  <a:srgbClr val="666666"/>
                </a:solidFill>
                <a:effectLst/>
                <a:latin typeface="Noto Sans" panose="020B0502040504020204" pitchFamily="34" charset="0"/>
              </a:rPr>
              <a:t>에 새로 추가된 스펙으로 실시간 양방향 데이터 전송을 위한 기술입니다</a:t>
            </a:r>
            <a:r>
              <a:rPr lang="en-US" altLang="ko-KR" b="0" i="0" dirty="0">
                <a:solidFill>
                  <a:srgbClr val="666666"/>
                </a:solidFill>
                <a:effectLst/>
                <a:latin typeface="Noto Sans" panose="020B0502040504020204" pitchFamily="34" charset="0"/>
              </a:rPr>
              <a:t>. </a:t>
            </a:r>
          </a:p>
          <a:p>
            <a:pPr algn="l"/>
            <a:r>
              <a:rPr lang="ko-KR" altLang="en-US" b="0" dirty="0" err="1">
                <a:solidFill>
                  <a:srgbClr val="666666"/>
                </a:solidFill>
                <a:latin typeface="Noto Sans" panose="020B0502040504020204" pitchFamily="34" charset="0"/>
              </a:rPr>
              <a:t>웹소켓</a:t>
            </a:r>
            <a:r>
              <a:rPr lang="ko-KR" altLang="en-US" b="0" i="0" dirty="0" err="1">
                <a:solidFill>
                  <a:srgbClr val="313130"/>
                </a:solidFill>
                <a:effectLst/>
                <a:latin typeface="BlinkMacSystemFont"/>
              </a:rPr>
              <a:t>을</a:t>
            </a:r>
            <a:r>
              <a:rPr lang="ko-KR" altLang="en-US" b="0" i="0" dirty="0">
                <a:solidFill>
                  <a:srgbClr val="313130"/>
                </a:solidFill>
                <a:effectLst/>
                <a:latin typeface="BlinkMacSystemFont"/>
              </a:rPr>
              <a:t> 사용하면 서버와 브라우저 간에 연결을 유지한 상태로 데이터를 교환할 수 있습니다</a:t>
            </a:r>
            <a:r>
              <a:rPr lang="en-US" altLang="ko-KR" b="0" i="0" dirty="0">
                <a:solidFill>
                  <a:srgbClr val="313130"/>
                </a:solidFill>
                <a:effectLst/>
                <a:latin typeface="BlinkMacSystemFont"/>
              </a:rPr>
              <a:t>. </a:t>
            </a:r>
            <a:r>
              <a:rPr lang="ko-KR" altLang="en-US" b="0" i="0" dirty="0">
                <a:solidFill>
                  <a:srgbClr val="313130"/>
                </a:solidFill>
                <a:effectLst/>
                <a:latin typeface="BlinkMacSystemFont"/>
              </a:rPr>
              <a:t>이때 데이터는 ‘패킷</a:t>
            </a:r>
            <a:r>
              <a:rPr lang="en-US" altLang="ko-KR" b="0" i="0" dirty="0">
                <a:solidFill>
                  <a:srgbClr val="313130"/>
                </a:solidFill>
                <a:effectLst/>
                <a:latin typeface="BlinkMacSystemFont"/>
              </a:rPr>
              <a:t>(packet)’ </a:t>
            </a:r>
            <a:r>
              <a:rPr lang="ko-KR" altLang="en-US" b="0" i="0" dirty="0">
                <a:solidFill>
                  <a:srgbClr val="313130"/>
                </a:solidFill>
                <a:effectLst/>
                <a:latin typeface="BlinkMacSystemFont"/>
              </a:rPr>
              <a:t>형태로 전달되며</a:t>
            </a:r>
            <a:r>
              <a:rPr lang="en-US" altLang="ko-KR" b="0" i="0" dirty="0">
                <a:solidFill>
                  <a:srgbClr val="313130"/>
                </a:solidFill>
                <a:effectLst/>
                <a:latin typeface="BlinkMacSystemFont"/>
              </a:rPr>
              <a:t>, </a:t>
            </a:r>
            <a:r>
              <a:rPr lang="ko-KR" altLang="en-US" b="0" i="0" dirty="0">
                <a:solidFill>
                  <a:srgbClr val="313130"/>
                </a:solidFill>
                <a:effectLst/>
                <a:latin typeface="BlinkMacSystemFont"/>
              </a:rPr>
              <a:t>전송은 커넥션 중단과 추가 </a:t>
            </a:r>
            <a:r>
              <a:rPr lang="en-US" altLang="ko-KR" b="0" i="0" dirty="0">
                <a:solidFill>
                  <a:srgbClr val="313130"/>
                </a:solidFill>
                <a:effectLst/>
                <a:latin typeface="BlinkMacSystemFont"/>
              </a:rPr>
              <a:t>HTTP </a:t>
            </a:r>
            <a:r>
              <a:rPr lang="ko-KR" altLang="en-US" b="0" i="0" dirty="0">
                <a:solidFill>
                  <a:srgbClr val="313130"/>
                </a:solidFill>
                <a:effectLst/>
                <a:latin typeface="BlinkMacSystemFont"/>
              </a:rPr>
              <a:t>요청 없이 양방향으로 이뤄집니다</a:t>
            </a:r>
            <a:r>
              <a:rPr lang="en-US" altLang="ko-KR" b="0" i="0" dirty="0">
                <a:solidFill>
                  <a:srgbClr val="313130"/>
                </a:solidFill>
                <a:effectLst/>
                <a:latin typeface="BlinkMacSystemFont"/>
              </a:rPr>
              <a:t>.</a:t>
            </a:r>
          </a:p>
          <a:p>
            <a:pPr algn="l"/>
            <a:r>
              <a:rPr lang="ko-KR" altLang="en-US" b="0" i="0" dirty="0" err="1">
                <a:solidFill>
                  <a:srgbClr val="313130"/>
                </a:solidFill>
                <a:effectLst/>
                <a:latin typeface="BlinkMacSystemFont"/>
              </a:rPr>
              <a:t>웹소켓은</a:t>
            </a:r>
            <a:r>
              <a:rPr lang="ko-KR" altLang="en-US" b="0" i="0" dirty="0">
                <a:solidFill>
                  <a:srgbClr val="313130"/>
                </a:solidFill>
                <a:effectLst/>
                <a:latin typeface="BlinkMacSystemFont"/>
              </a:rPr>
              <a:t> 온라인 게임이나 주식 트레이딩 시스템같이 데이터 교환이 지속적으로 이뤄져야 하는 서비스에 아주 적합합니다</a:t>
            </a:r>
            <a:r>
              <a:rPr lang="en-US" altLang="ko-KR" b="0" i="0" dirty="0">
                <a:solidFill>
                  <a:srgbClr val="313130"/>
                </a:solidFill>
                <a:effectLst/>
                <a:latin typeface="BlinkMacSystemFont"/>
              </a:rPr>
              <a:t>.</a:t>
            </a:r>
          </a:p>
          <a:p>
            <a:endParaRPr lang="ko-KR" altLang="en-US" dirty="0"/>
          </a:p>
        </p:txBody>
      </p:sp>
    </p:spTree>
    <p:extLst>
      <p:ext uri="{BB962C8B-B14F-4D97-AF65-F5344CB8AC3E}">
        <p14:creationId xmlns:p14="http://schemas.microsoft.com/office/powerpoint/2010/main" val="426153099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5F42DE-9187-C999-AC80-548680D3E89F}"/>
              </a:ext>
            </a:extLst>
          </p:cNvPr>
          <p:cNvSpPr>
            <a:spLocks noGrp="1"/>
          </p:cNvSpPr>
          <p:nvPr>
            <p:ph type="title"/>
          </p:nvPr>
        </p:nvSpPr>
        <p:spPr/>
        <p:txBody>
          <a:bodyPr/>
          <a:lstStyle/>
          <a:p>
            <a:r>
              <a:rPr lang="en-US" altLang="ko-KR" dirty="0" err="1"/>
              <a:t>ws</a:t>
            </a:r>
            <a:r>
              <a:rPr lang="ko-KR" altLang="en-US" dirty="0"/>
              <a:t>와 </a:t>
            </a:r>
            <a:r>
              <a:rPr lang="en-US" altLang="ko-KR" dirty="0" err="1"/>
              <a:t>wss</a:t>
            </a:r>
            <a:r>
              <a:rPr lang="ko-KR" altLang="en-US" dirty="0"/>
              <a:t>프로토콜</a:t>
            </a:r>
          </a:p>
        </p:txBody>
      </p:sp>
      <p:sp>
        <p:nvSpPr>
          <p:cNvPr id="3" name="내용 개체 틀 2">
            <a:extLst>
              <a:ext uri="{FF2B5EF4-FFF2-40B4-BE49-F238E27FC236}">
                <a16:creationId xmlns:a16="http://schemas.microsoft.com/office/drawing/2014/main" id="{5B159798-9EE0-46AA-193F-23CE983151D4}"/>
              </a:ext>
            </a:extLst>
          </p:cNvPr>
          <p:cNvSpPr>
            <a:spLocks noGrp="1"/>
          </p:cNvSpPr>
          <p:nvPr>
            <p:ph idx="1"/>
          </p:nvPr>
        </p:nvSpPr>
        <p:spPr/>
        <p:txBody>
          <a:bodyPr>
            <a:normAutofit/>
          </a:bodyPr>
          <a:lstStyle/>
          <a:p>
            <a:r>
              <a:rPr lang="ko-KR" altLang="en-US" b="0" dirty="0" err="1">
                <a:solidFill>
                  <a:srgbClr val="292929"/>
                </a:solidFill>
                <a:effectLst/>
                <a:latin typeface="Consolas" panose="020B0609020204030204" pitchFamily="49" charset="0"/>
              </a:rPr>
              <a:t>웹소켓은</a:t>
            </a:r>
            <a:r>
              <a:rPr lang="ko-KR" altLang="en-US" b="0" dirty="0">
                <a:solidFill>
                  <a:srgbClr val="292929"/>
                </a:solidFill>
                <a:effectLst/>
                <a:latin typeface="Consolas" panose="020B0609020204030204" pitchFamily="49" charset="0"/>
              </a:rPr>
              <a:t> </a:t>
            </a:r>
            <a:r>
              <a:rPr lang="en-US" altLang="ko-KR" b="0" dirty="0" err="1">
                <a:solidFill>
                  <a:srgbClr val="292929"/>
                </a:solidFill>
                <a:effectLst/>
                <a:latin typeface="Consolas" panose="020B0609020204030204" pitchFamily="49" charset="0"/>
              </a:rPr>
              <a:t>ws</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프로토콜과 </a:t>
            </a:r>
            <a:r>
              <a:rPr lang="en-US" altLang="ko-KR" b="0" dirty="0" err="1">
                <a:solidFill>
                  <a:srgbClr val="292929"/>
                </a:solidFill>
                <a:effectLst/>
                <a:latin typeface="Consolas" panose="020B0609020204030204" pitchFamily="49" charset="0"/>
              </a:rPr>
              <a:t>wss</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프로토콜을 사용합니다</a:t>
            </a:r>
            <a:r>
              <a:rPr lang="en-US" altLang="ko-KR" b="0" dirty="0">
                <a:solidFill>
                  <a:srgbClr val="292929"/>
                </a:solidFill>
                <a:effectLst/>
                <a:latin typeface="Consolas" panose="020B0609020204030204" pitchFamily="49" charset="0"/>
              </a:rPr>
              <a:t>. </a:t>
            </a:r>
          </a:p>
          <a:p>
            <a:r>
              <a:rPr lang="en-US" altLang="ko-KR" b="0" dirty="0" err="1">
                <a:solidFill>
                  <a:srgbClr val="292929"/>
                </a:solidFill>
                <a:effectLst/>
                <a:latin typeface="Consolas" panose="020B0609020204030204" pitchFamily="49" charset="0"/>
              </a:rPr>
              <a:t>wss</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는 보안과 신뢰성</a:t>
            </a:r>
            <a:r>
              <a:rPr lang="en-US" altLang="ko-KR" b="0" dirty="0">
                <a:solidFill>
                  <a:srgbClr val="292929"/>
                </a:solidFill>
                <a:effectLst/>
                <a:latin typeface="Consolas" panose="020B0609020204030204" pitchFamily="49" charset="0"/>
              </a:rPr>
              <a:t>(reliability) </a:t>
            </a:r>
            <a:r>
              <a:rPr lang="ko-KR" altLang="en-US" b="0" dirty="0">
                <a:solidFill>
                  <a:srgbClr val="292929"/>
                </a:solidFill>
                <a:effectLst/>
                <a:latin typeface="Consolas" panose="020B0609020204030204" pitchFamily="49" charset="0"/>
              </a:rPr>
              <a:t>측면에서 </a:t>
            </a:r>
            <a:r>
              <a:rPr lang="en-US" altLang="ko-KR" b="0" dirty="0" err="1">
                <a:solidFill>
                  <a:srgbClr val="292929"/>
                </a:solidFill>
                <a:effectLst/>
                <a:latin typeface="Consolas" panose="020B0609020204030204" pitchFamily="49" charset="0"/>
              </a:rPr>
              <a:t>ws</a:t>
            </a:r>
            <a:r>
              <a:rPr lang="ko-KR" altLang="en-US" b="0" dirty="0">
                <a:solidFill>
                  <a:srgbClr val="292929"/>
                </a:solidFill>
                <a:effectLst/>
                <a:latin typeface="Consolas" panose="020B0609020204030204" pitchFamily="49" charset="0"/>
              </a:rPr>
              <a:t>보다 좀 더 신뢰할만한 프로토콜입니다</a:t>
            </a:r>
            <a:r>
              <a:rPr lang="en-US" altLang="ko-KR" b="0" dirty="0">
                <a:solidFill>
                  <a:srgbClr val="292929"/>
                </a:solidFill>
                <a:effectLst/>
                <a:latin typeface="Consolas" panose="020B0609020204030204" pitchFamily="49" charset="0"/>
              </a:rPr>
              <a:t>.</a:t>
            </a:r>
          </a:p>
          <a:p>
            <a:r>
              <a:rPr lang="en-US" altLang="ko-KR" b="0" dirty="0" err="1">
                <a:solidFill>
                  <a:srgbClr val="292929"/>
                </a:solidFill>
                <a:effectLst/>
                <a:latin typeface="Consolas" panose="020B0609020204030204" pitchFamily="49" charset="0"/>
              </a:rPr>
              <a:t>ws</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를 사용해 데이터를 전송하면 데이터가 </a:t>
            </a:r>
            <a:r>
              <a:rPr lang="ko-KR" altLang="en-US" b="0" dirty="0" err="1">
                <a:solidFill>
                  <a:srgbClr val="292929"/>
                </a:solidFill>
                <a:effectLst/>
                <a:latin typeface="Consolas" panose="020B0609020204030204" pitchFamily="49" charset="0"/>
              </a:rPr>
              <a:t>암호화되어있지</a:t>
            </a:r>
            <a:r>
              <a:rPr lang="ko-KR" altLang="en-US" b="0" dirty="0">
                <a:solidFill>
                  <a:srgbClr val="292929"/>
                </a:solidFill>
                <a:effectLst/>
                <a:latin typeface="Consolas" panose="020B0609020204030204" pitchFamily="49" charset="0"/>
              </a:rPr>
              <a:t> 않은 채로 전송되기 때문에 데이터가 그대로 노출됩니다</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그런데 아주 오래된 </a:t>
            </a:r>
            <a:r>
              <a:rPr lang="ko-KR" altLang="en-US" b="0" dirty="0" err="1">
                <a:solidFill>
                  <a:srgbClr val="292929"/>
                </a:solidFill>
                <a:effectLst/>
                <a:latin typeface="Consolas" panose="020B0609020204030204" pitchFamily="49" charset="0"/>
              </a:rPr>
              <a:t>프락시</a:t>
            </a:r>
            <a:r>
              <a:rPr lang="ko-KR" altLang="en-US" b="0" dirty="0">
                <a:solidFill>
                  <a:srgbClr val="292929"/>
                </a:solidFill>
                <a:effectLst/>
                <a:latin typeface="Consolas" panose="020B0609020204030204" pitchFamily="49" charset="0"/>
              </a:rPr>
              <a:t> 서버는 </a:t>
            </a:r>
            <a:r>
              <a:rPr lang="ko-KR" altLang="en-US" b="0" dirty="0" err="1">
                <a:solidFill>
                  <a:srgbClr val="292929"/>
                </a:solidFill>
                <a:effectLst/>
                <a:latin typeface="Consolas" panose="020B0609020204030204" pitchFamily="49" charset="0"/>
              </a:rPr>
              <a:t>웹소켓이</a:t>
            </a:r>
            <a:r>
              <a:rPr lang="ko-KR" altLang="en-US" b="0" dirty="0">
                <a:solidFill>
                  <a:srgbClr val="292929"/>
                </a:solidFill>
                <a:effectLst/>
                <a:latin typeface="Consolas" panose="020B0609020204030204" pitchFamily="49" charset="0"/>
              </a:rPr>
              <a:t> 무엇인지 몰라서 ‘이상한’ 헤더가 붙은 요청이 들어왔다고 판단하고 연결을 끊어버립니다</a:t>
            </a:r>
            <a:r>
              <a:rPr lang="en-US" altLang="ko-KR" b="0" dirty="0">
                <a:solidFill>
                  <a:srgbClr val="292929"/>
                </a:solidFill>
                <a:effectLst/>
                <a:latin typeface="Consolas" panose="020B0609020204030204" pitchFamily="49" charset="0"/>
              </a:rPr>
              <a:t>.</a:t>
            </a:r>
          </a:p>
          <a:p>
            <a:r>
              <a:rPr lang="ko-KR" altLang="en-US" b="0" dirty="0">
                <a:solidFill>
                  <a:srgbClr val="292929"/>
                </a:solidFill>
                <a:effectLst/>
                <a:latin typeface="Consolas" panose="020B0609020204030204" pitchFamily="49" charset="0"/>
              </a:rPr>
              <a:t>반면 </a:t>
            </a:r>
            <a:r>
              <a:rPr lang="en-US" altLang="ko-KR" b="0" dirty="0" err="1">
                <a:solidFill>
                  <a:srgbClr val="292929"/>
                </a:solidFill>
                <a:effectLst/>
                <a:latin typeface="Consolas" panose="020B0609020204030204" pitchFamily="49" charset="0"/>
              </a:rPr>
              <a:t>wss</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는 </a:t>
            </a:r>
            <a:r>
              <a:rPr lang="en-US" altLang="ko-KR" b="0" dirty="0" err="1">
                <a:solidFill>
                  <a:srgbClr val="292929"/>
                </a:solidFill>
                <a:effectLst/>
                <a:latin typeface="Consolas" panose="020B0609020204030204" pitchFamily="49" charset="0"/>
              </a:rPr>
              <a:t>TSL</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전송 계층 보안</a:t>
            </a:r>
            <a:r>
              <a:rPr lang="en-US" altLang="ko-KR" b="0" dirty="0">
                <a:solidFill>
                  <a:srgbClr val="292929"/>
                </a:solidFill>
                <a:effectLst/>
                <a:latin typeface="Consolas" panose="020B0609020204030204" pitchFamily="49" charset="0"/>
              </a:rPr>
              <a:t>(Transport Layer Security))</a:t>
            </a:r>
            <a:r>
              <a:rPr lang="ko-KR" altLang="en-US" b="0" dirty="0">
                <a:solidFill>
                  <a:srgbClr val="292929"/>
                </a:solidFill>
                <a:effectLst/>
                <a:latin typeface="Consolas" panose="020B0609020204030204" pitchFamily="49" charset="0"/>
              </a:rPr>
              <a:t>이라는 보안 계층을 통과해 전달되므로 송신자 측에서 데이터가 암호화되고</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복호화는 수신자 측에서 이뤄지게 됩니다</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따라서 데이터가 담긴 패킷이 암호화된 상태로 </a:t>
            </a:r>
            <a:r>
              <a:rPr lang="ko-KR" altLang="en-US" b="0" dirty="0" err="1">
                <a:solidFill>
                  <a:srgbClr val="292929"/>
                </a:solidFill>
                <a:effectLst/>
                <a:latin typeface="Consolas" panose="020B0609020204030204" pitchFamily="49" charset="0"/>
              </a:rPr>
              <a:t>프락시</a:t>
            </a:r>
            <a:r>
              <a:rPr lang="ko-KR" altLang="en-US" b="0" dirty="0">
                <a:solidFill>
                  <a:srgbClr val="292929"/>
                </a:solidFill>
                <a:effectLst/>
                <a:latin typeface="Consolas" panose="020B0609020204030204" pitchFamily="49" charset="0"/>
              </a:rPr>
              <a:t> 서버를 통과하므로 </a:t>
            </a:r>
            <a:r>
              <a:rPr lang="ko-KR" altLang="en-US" b="0" dirty="0" err="1">
                <a:solidFill>
                  <a:srgbClr val="292929"/>
                </a:solidFill>
                <a:effectLst/>
                <a:latin typeface="Consolas" panose="020B0609020204030204" pitchFamily="49" charset="0"/>
              </a:rPr>
              <a:t>프락시</a:t>
            </a:r>
            <a:r>
              <a:rPr lang="ko-KR" altLang="en-US" b="0" dirty="0">
                <a:solidFill>
                  <a:srgbClr val="292929"/>
                </a:solidFill>
                <a:effectLst/>
                <a:latin typeface="Consolas" panose="020B0609020204030204" pitchFamily="49" charset="0"/>
              </a:rPr>
              <a:t> 서버는 패킷 내부를 볼 수 없게 됩니다</a:t>
            </a:r>
            <a:r>
              <a:rPr lang="en-US" altLang="ko-KR" b="0" dirty="0">
                <a:solidFill>
                  <a:srgbClr val="292929"/>
                </a:solidFill>
                <a:effectLst/>
                <a:latin typeface="Consolas" panose="020B0609020204030204" pitchFamily="49" charset="0"/>
              </a:rPr>
              <a:t>.</a:t>
            </a:r>
          </a:p>
          <a:p>
            <a:endParaRPr lang="ko-KR" altLang="en-US" dirty="0"/>
          </a:p>
        </p:txBody>
      </p:sp>
    </p:spTree>
    <p:extLst>
      <p:ext uri="{BB962C8B-B14F-4D97-AF65-F5344CB8AC3E}">
        <p14:creationId xmlns:p14="http://schemas.microsoft.com/office/powerpoint/2010/main" val="197839903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97210D-C66E-A8D6-73C9-2C91FF3F8A39}"/>
              </a:ext>
            </a:extLst>
          </p:cNvPr>
          <p:cNvSpPr>
            <a:spLocks noGrp="1"/>
          </p:cNvSpPr>
          <p:nvPr>
            <p:ph type="title"/>
          </p:nvPr>
        </p:nvSpPr>
        <p:spPr/>
        <p:txBody>
          <a:bodyPr/>
          <a:lstStyle/>
          <a:p>
            <a:r>
              <a:rPr lang="ko-KR" altLang="en-US" dirty="0" err="1"/>
              <a:t>웹소켓이벤트</a:t>
            </a:r>
            <a:endParaRPr lang="ko-KR" altLang="en-US" dirty="0"/>
          </a:p>
        </p:txBody>
      </p:sp>
      <p:sp>
        <p:nvSpPr>
          <p:cNvPr id="3" name="내용 개체 틀 2">
            <a:extLst>
              <a:ext uri="{FF2B5EF4-FFF2-40B4-BE49-F238E27FC236}">
                <a16:creationId xmlns:a16="http://schemas.microsoft.com/office/drawing/2014/main" id="{20D8588D-F3D0-4CE2-78C4-4C9456795D0F}"/>
              </a:ext>
            </a:extLst>
          </p:cNvPr>
          <p:cNvSpPr>
            <a:spLocks noGrp="1"/>
          </p:cNvSpPr>
          <p:nvPr>
            <p:ph idx="1"/>
          </p:nvPr>
        </p:nvSpPr>
        <p:spPr/>
        <p:txBody>
          <a:bodyPr/>
          <a:lstStyle/>
          <a:p>
            <a:r>
              <a:rPr lang="en-US" altLang="ko-KR" b="0" dirty="0">
                <a:solidFill>
                  <a:srgbClr val="0F4A85"/>
                </a:solidFill>
                <a:effectLst/>
                <a:latin typeface="Consolas" panose="020B0609020204030204" pitchFamily="49" charset="0"/>
              </a:rPr>
              <a:t>const</a:t>
            </a:r>
            <a:r>
              <a:rPr lang="en-US" altLang="ko-KR" b="0" dirty="0">
                <a:solidFill>
                  <a:srgbClr val="292929"/>
                </a:solidFill>
                <a:effectLst/>
                <a:latin typeface="Consolas" panose="020B0609020204030204" pitchFamily="49" charset="0"/>
              </a:rPr>
              <a:t> </a:t>
            </a:r>
            <a:r>
              <a:rPr lang="en-US" altLang="ko-KR" b="0" dirty="0" err="1">
                <a:solidFill>
                  <a:srgbClr val="02715D"/>
                </a:solidFill>
                <a:effectLst/>
                <a:latin typeface="Consolas" panose="020B0609020204030204" pitchFamily="49" charset="0"/>
              </a:rPr>
              <a:t>webSocket</a:t>
            </a:r>
            <a:r>
              <a:rPr lang="en-US" altLang="ko-KR" b="0" dirty="0">
                <a:solidFill>
                  <a:srgbClr val="292929"/>
                </a:solidFill>
                <a:effectLst/>
                <a:latin typeface="Consolas" panose="020B0609020204030204" pitchFamily="49" charset="0"/>
              </a:rPr>
              <a:t> </a:t>
            </a:r>
            <a:r>
              <a:rPr lang="en-US" altLang="ko-KR" b="0" dirty="0">
                <a:solidFill>
                  <a:srgbClr val="000000"/>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 </a:t>
            </a:r>
            <a:r>
              <a:rPr lang="en-US" altLang="ko-KR" b="0" dirty="0">
                <a:solidFill>
                  <a:srgbClr val="0F4A85"/>
                </a:solidFill>
                <a:effectLst/>
                <a:latin typeface="Consolas" panose="020B0609020204030204" pitchFamily="49" charset="0"/>
              </a:rPr>
              <a:t>new</a:t>
            </a:r>
            <a:r>
              <a:rPr lang="en-US" altLang="ko-KR" b="0" dirty="0">
                <a:solidFill>
                  <a:srgbClr val="292929"/>
                </a:solidFill>
                <a:effectLst/>
                <a:latin typeface="Consolas" panose="020B0609020204030204" pitchFamily="49" charset="0"/>
              </a:rPr>
              <a:t> </a:t>
            </a:r>
            <a:r>
              <a:rPr lang="en-US" altLang="ko-KR" b="0" dirty="0">
                <a:solidFill>
                  <a:srgbClr val="5E2CBC"/>
                </a:solidFill>
                <a:effectLst/>
                <a:latin typeface="Consolas" panose="020B0609020204030204" pitchFamily="49" charset="0"/>
              </a:rPr>
              <a:t>WebSocket</a:t>
            </a:r>
            <a:r>
              <a:rPr lang="en-US" altLang="ko-KR" b="0" dirty="0">
                <a:solidFill>
                  <a:srgbClr val="292929"/>
                </a:solidFill>
                <a:effectLst/>
                <a:latin typeface="Consolas" panose="020B0609020204030204" pitchFamily="49" charset="0"/>
              </a:rPr>
              <a:t>(</a:t>
            </a:r>
            <a:r>
              <a:rPr lang="en-US" altLang="ko-KR" b="0" dirty="0">
                <a:solidFill>
                  <a:srgbClr val="0F4A85"/>
                </a:solidFill>
                <a:effectLst/>
                <a:latin typeface="Consolas" panose="020B0609020204030204" pitchFamily="49" charset="0"/>
              </a:rPr>
              <a:t>"</a:t>
            </a:r>
            <a:r>
              <a:rPr lang="en-US" altLang="ko-KR" b="0" dirty="0" err="1">
                <a:solidFill>
                  <a:srgbClr val="0F4A85"/>
                </a:solidFill>
                <a:effectLst/>
                <a:latin typeface="Consolas" panose="020B0609020204030204" pitchFamily="49" charset="0"/>
              </a:rPr>
              <a:t>ws</a:t>
            </a:r>
            <a:r>
              <a:rPr lang="en-US" altLang="ko-KR" b="0" dirty="0">
                <a:solidFill>
                  <a:srgbClr val="0F4A85"/>
                </a:solidFill>
                <a:effectLst/>
                <a:latin typeface="Consolas" panose="020B0609020204030204" pitchFamily="49" charset="0"/>
              </a:rPr>
              <a:t>://</a:t>
            </a:r>
            <a:r>
              <a:rPr lang="en-US" altLang="ko-KR" b="0" dirty="0" err="1">
                <a:solidFill>
                  <a:srgbClr val="0F4A85"/>
                </a:solidFill>
                <a:effectLst/>
                <a:latin typeface="Consolas" panose="020B0609020204030204" pitchFamily="49" charset="0"/>
              </a:rPr>
              <a:t>localhost:3001</a:t>
            </a:r>
            <a:r>
              <a:rPr lang="en-US" altLang="ko-KR" b="0" dirty="0">
                <a:solidFill>
                  <a:srgbClr val="0F4A85"/>
                </a:solidFill>
                <a:effectLst/>
                <a:latin typeface="Consolas" panose="020B0609020204030204" pitchFamily="49" charset="0"/>
              </a:rPr>
              <a:t>"</a:t>
            </a:r>
            <a:r>
              <a:rPr lang="en-US" altLang="ko-KR" b="0" dirty="0">
                <a:solidFill>
                  <a:srgbClr val="292929"/>
                </a:solidFill>
                <a:effectLst/>
                <a:latin typeface="Consolas" panose="020B0609020204030204" pitchFamily="49" charset="0"/>
              </a:rPr>
              <a:t>);</a:t>
            </a:r>
          </a:p>
          <a:p>
            <a:endParaRPr lang="en-US" altLang="ko-KR" b="0" dirty="0">
              <a:solidFill>
                <a:srgbClr val="292929"/>
              </a:solidFill>
              <a:effectLst/>
              <a:latin typeface="Consolas" panose="020B0609020204030204" pitchFamily="49" charset="0"/>
            </a:endParaRPr>
          </a:p>
          <a:p>
            <a:r>
              <a:rPr lang="en-US" altLang="ko-KR" b="0" dirty="0">
                <a:solidFill>
                  <a:srgbClr val="292929"/>
                </a:solidFill>
                <a:effectLst/>
                <a:latin typeface="Consolas" panose="020B0609020204030204" pitchFamily="49" charset="0"/>
              </a:rPr>
              <a:t>open – </a:t>
            </a:r>
            <a:r>
              <a:rPr lang="ko-KR" altLang="en-US" b="0" dirty="0">
                <a:solidFill>
                  <a:srgbClr val="292929"/>
                </a:solidFill>
                <a:effectLst/>
                <a:latin typeface="Consolas" panose="020B0609020204030204" pitchFamily="49" charset="0"/>
              </a:rPr>
              <a:t>커넥션이 제대로 만들어졌을 때 발생함</a:t>
            </a:r>
          </a:p>
          <a:p>
            <a:r>
              <a:rPr lang="en-US" altLang="ko-KR" b="0" dirty="0">
                <a:solidFill>
                  <a:srgbClr val="292929"/>
                </a:solidFill>
                <a:effectLst/>
                <a:latin typeface="Consolas" panose="020B0609020204030204" pitchFamily="49" charset="0"/>
              </a:rPr>
              <a:t>message – </a:t>
            </a:r>
            <a:r>
              <a:rPr lang="ko-KR" altLang="en-US" b="0" dirty="0">
                <a:solidFill>
                  <a:srgbClr val="292929"/>
                </a:solidFill>
                <a:effectLst/>
                <a:latin typeface="Consolas" panose="020B0609020204030204" pitchFamily="49" charset="0"/>
              </a:rPr>
              <a:t>데이터를 수신하였을 때 발생함</a:t>
            </a:r>
          </a:p>
          <a:p>
            <a:r>
              <a:rPr lang="en-US" altLang="ko-KR" b="0" dirty="0">
                <a:solidFill>
                  <a:srgbClr val="292929"/>
                </a:solidFill>
                <a:effectLst/>
                <a:latin typeface="Consolas" panose="020B0609020204030204" pitchFamily="49" charset="0"/>
              </a:rPr>
              <a:t>error – </a:t>
            </a:r>
            <a:r>
              <a:rPr lang="ko-KR" altLang="en-US" b="0" dirty="0">
                <a:solidFill>
                  <a:srgbClr val="292929"/>
                </a:solidFill>
                <a:effectLst/>
                <a:latin typeface="Consolas" panose="020B0609020204030204" pitchFamily="49" charset="0"/>
              </a:rPr>
              <a:t>에러가 생겼을 때 발생함</a:t>
            </a:r>
          </a:p>
          <a:p>
            <a:r>
              <a:rPr lang="en-US" altLang="ko-KR" b="0" dirty="0">
                <a:solidFill>
                  <a:srgbClr val="292929"/>
                </a:solidFill>
                <a:effectLst/>
                <a:latin typeface="Consolas" panose="020B0609020204030204" pitchFamily="49" charset="0"/>
              </a:rPr>
              <a:t>close – </a:t>
            </a:r>
            <a:r>
              <a:rPr lang="ko-KR" altLang="en-US" b="0" dirty="0">
                <a:solidFill>
                  <a:srgbClr val="292929"/>
                </a:solidFill>
                <a:effectLst/>
                <a:latin typeface="Consolas" panose="020B0609020204030204" pitchFamily="49" charset="0"/>
              </a:rPr>
              <a:t>커넥션이 종료되었을 때 발생함</a:t>
            </a:r>
          </a:p>
          <a:p>
            <a:endParaRPr lang="ko-KR" altLang="en-US" dirty="0"/>
          </a:p>
        </p:txBody>
      </p:sp>
    </p:spTree>
    <p:extLst>
      <p:ext uri="{BB962C8B-B14F-4D97-AF65-F5344CB8AC3E}">
        <p14:creationId xmlns:p14="http://schemas.microsoft.com/office/powerpoint/2010/main" val="169861610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BC7C66-A25A-A881-7601-4FED8772CA90}"/>
              </a:ext>
            </a:extLst>
          </p:cNvPr>
          <p:cNvSpPr>
            <a:spLocks noGrp="1"/>
          </p:cNvSpPr>
          <p:nvPr>
            <p:ph type="title"/>
          </p:nvPr>
        </p:nvSpPr>
        <p:spPr/>
        <p:txBody>
          <a:bodyPr/>
          <a:lstStyle/>
          <a:p>
            <a:r>
              <a:rPr lang="ko-KR" altLang="en-US" dirty="0" err="1"/>
              <a:t>웹소켓</a:t>
            </a:r>
            <a:r>
              <a:rPr lang="ko-KR" altLang="en-US" dirty="0"/>
              <a:t> </a:t>
            </a:r>
            <a:r>
              <a:rPr lang="ko-KR" altLang="en-US" dirty="0" err="1"/>
              <a:t>핸드쉐이크</a:t>
            </a:r>
            <a:endParaRPr lang="ko-KR" altLang="en-US" dirty="0"/>
          </a:p>
        </p:txBody>
      </p:sp>
      <p:sp>
        <p:nvSpPr>
          <p:cNvPr id="3" name="내용 개체 틀 2">
            <a:extLst>
              <a:ext uri="{FF2B5EF4-FFF2-40B4-BE49-F238E27FC236}">
                <a16:creationId xmlns:a16="http://schemas.microsoft.com/office/drawing/2014/main" id="{3206339B-C898-3713-A7C7-3051902C7551}"/>
              </a:ext>
            </a:extLst>
          </p:cNvPr>
          <p:cNvSpPr>
            <a:spLocks noGrp="1"/>
          </p:cNvSpPr>
          <p:nvPr>
            <p:ph idx="1"/>
          </p:nvPr>
        </p:nvSpPr>
        <p:spPr/>
        <p:txBody>
          <a:bodyPr>
            <a:normAutofit/>
          </a:bodyPr>
          <a:lstStyle/>
          <a:p>
            <a:pPr marL="0" indent="0">
              <a:buNone/>
            </a:pPr>
            <a:r>
              <a:rPr lang="ko-KR" altLang="en-US" sz="1050" dirty="0" err="1"/>
              <a:t>핸드쉐이크</a:t>
            </a:r>
            <a:r>
              <a:rPr lang="en-US" altLang="ko-KR" sz="1050" dirty="0"/>
              <a:t>(</a:t>
            </a:r>
            <a:r>
              <a:rPr lang="ko-KR" altLang="en-US" sz="1050" dirty="0"/>
              <a:t>악수</a:t>
            </a:r>
            <a:r>
              <a:rPr lang="en-US" altLang="ko-KR" sz="1050" dirty="0"/>
              <a:t>)</a:t>
            </a:r>
            <a:r>
              <a:rPr lang="ko-KR" altLang="en-US" sz="1050" dirty="0"/>
              <a:t>란 서버와 </a:t>
            </a:r>
            <a:r>
              <a:rPr lang="ko-KR" altLang="en-US" sz="1050" dirty="0" err="1"/>
              <a:t>클라이언트간의</a:t>
            </a:r>
            <a:r>
              <a:rPr lang="ko-KR" altLang="en-US" sz="1050" dirty="0"/>
              <a:t> </a:t>
            </a:r>
            <a:r>
              <a:rPr lang="ko-KR" altLang="en-US" sz="1050" dirty="0">
                <a:solidFill>
                  <a:srgbClr val="4D5156"/>
                </a:solidFill>
                <a:latin typeface="arial" panose="020B0604020202020204" pitchFamily="34" charset="0"/>
              </a:rPr>
              <a:t>연결을 설정하기 위한 과정을 말한다 </a:t>
            </a:r>
            <a:endParaRPr lang="en-US" altLang="ko-KR" sz="1050" dirty="0">
              <a:solidFill>
                <a:srgbClr val="4D5156"/>
              </a:solidFill>
              <a:latin typeface="arial" panose="020B0604020202020204" pitchFamily="34" charset="0"/>
            </a:endParaRPr>
          </a:p>
          <a:p>
            <a:pPr marL="0" indent="0">
              <a:buNone/>
            </a:pPr>
            <a:r>
              <a:rPr lang="ko-KR" altLang="en-US" sz="1050" dirty="0">
                <a:latin typeface="arial" panose="020B0604020202020204" pitchFamily="34" charset="0"/>
              </a:rPr>
              <a:t>두 통신 장치 간 데이터 교환 규칙</a:t>
            </a:r>
            <a:r>
              <a:rPr lang="en-US" altLang="ko-KR" sz="1050" dirty="0">
                <a:latin typeface="arial" panose="020B0604020202020204" pitchFamily="34" charset="0"/>
              </a:rPr>
              <a:t>, </a:t>
            </a:r>
            <a:r>
              <a:rPr lang="ko-KR" altLang="en-US" sz="1050" dirty="0">
                <a:latin typeface="arial" panose="020B0604020202020204" pitchFamily="34" charset="0"/>
              </a:rPr>
              <a:t>속도</a:t>
            </a:r>
            <a:r>
              <a:rPr lang="en-US" altLang="ko-KR" sz="1050" dirty="0">
                <a:latin typeface="arial" panose="020B0604020202020204" pitchFamily="34" charset="0"/>
              </a:rPr>
              <a:t>, </a:t>
            </a:r>
            <a:r>
              <a:rPr lang="ko-KR" altLang="en-US" sz="1050" dirty="0">
                <a:latin typeface="arial" panose="020B0604020202020204" pitchFamily="34" charset="0"/>
              </a:rPr>
              <a:t>보안 설정 등의 파라미터를 협상한다</a:t>
            </a:r>
            <a:endParaRPr lang="ko-KR" altLang="en-US" sz="1050" dirty="0"/>
          </a:p>
        </p:txBody>
      </p:sp>
      <p:pic>
        <p:nvPicPr>
          <p:cNvPr id="5" name="그림 4">
            <a:extLst>
              <a:ext uri="{FF2B5EF4-FFF2-40B4-BE49-F238E27FC236}">
                <a16:creationId xmlns:a16="http://schemas.microsoft.com/office/drawing/2014/main" id="{6321E386-2AA4-97F7-FAAF-465A30C0831B}"/>
              </a:ext>
            </a:extLst>
          </p:cNvPr>
          <p:cNvPicPr>
            <a:picLocks noChangeAspect="1"/>
          </p:cNvPicPr>
          <p:nvPr/>
        </p:nvPicPr>
        <p:blipFill>
          <a:blip r:embed="rId2"/>
          <a:stretch>
            <a:fillRect/>
          </a:stretch>
        </p:blipFill>
        <p:spPr>
          <a:xfrm>
            <a:off x="2445887" y="2752119"/>
            <a:ext cx="3852703" cy="2484272"/>
          </a:xfrm>
          <a:prstGeom prst="rect">
            <a:avLst/>
          </a:prstGeom>
        </p:spPr>
      </p:pic>
    </p:spTree>
    <p:extLst>
      <p:ext uri="{BB962C8B-B14F-4D97-AF65-F5344CB8AC3E}">
        <p14:creationId xmlns:p14="http://schemas.microsoft.com/office/powerpoint/2010/main" val="195313097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C8F5F1-6934-1B6C-AB95-78834F7897BA}"/>
              </a:ext>
            </a:extLst>
          </p:cNvPr>
          <p:cNvSpPr>
            <a:spLocks noGrp="1"/>
          </p:cNvSpPr>
          <p:nvPr>
            <p:ph type="title"/>
          </p:nvPr>
        </p:nvSpPr>
        <p:spPr/>
        <p:txBody>
          <a:bodyPr/>
          <a:lstStyle/>
          <a:p>
            <a:r>
              <a:rPr lang="ko-KR" altLang="en-US" dirty="0"/>
              <a:t>요청 헤더 예시</a:t>
            </a:r>
          </a:p>
        </p:txBody>
      </p:sp>
      <p:sp>
        <p:nvSpPr>
          <p:cNvPr id="3" name="내용 개체 틀 2">
            <a:extLst>
              <a:ext uri="{FF2B5EF4-FFF2-40B4-BE49-F238E27FC236}">
                <a16:creationId xmlns:a16="http://schemas.microsoft.com/office/drawing/2014/main" id="{2B396705-A9ED-D60C-3EF2-194F85A878E0}"/>
              </a:ext>
            </a:extLst>
          </p:cNvPr>
          <p:cNvSpPr>
            <a:spLocks noGrp="1"/>
          </p:cNvSpPr>
          <p:nvPr>
            <p:ph idx="1"/>
          </p:nvPr>
        </p:nvSpPr>
        <p:spPr/>
        <p:txBody>
          <a:bodyPr/>
          <a:lstStyle/>
          <a:p>
            <a:r>
              <a:rPr lang="en-US" altLang="ko-KR" dirty="0"/>
              <a:t> </a:t>
            </a:r>
            <a:r>
              <a:rPr lang="en-US" altLang="ko-KR" b="0" i="0" dirty="0">
                <a:solidFill>
                  <a:srgbClr val="716F6E"/>
                </a:solidFill>
                <a:effectLst/>
                <a:latin typeface="Consolas" panose="020B0609020204030204" pitchFamily="49" charset="0"/>
              </a:rPr>
              <a:t>new WebSocket("</a:t>
            </a:r>
            <a:r>
              <a:rPr lang="en-US" altLang="ko-KR" b="0" i="0" dirty="0" err="1">
                <a:solidFill>
                  <a:srgbClr val="716F6E"/>
                </a:solidFill>
                <a:effectLst/>
                <a:latin typeface="Consolas" panose="020B0609020204030204" pitchFamily="49" charset="0"/>
              </a:rPr>
              <a:t>wss</a:t>
            </a:r>
            <a:r>
              <a:rPr lang="en-US" altLang="ko-KR" b="0" i="0" dirty="0">
                <a:solidFill>
                  <a:srgbClr val="716F6E"/>
                </a:solidFill>
                <a:effectLst/>
                <a:latin typeface="Consolas" panose="020B0609020204030204" pitchFamily="49" charset="0"/>
              </a:rPr>
              <a:t>://</a:t>
            </a:r>
            <a:r>
              <a:rPr lang="en-US" altLang="ko-KR" b="0" i="0" dirty="0" err="1">
                <a:solidFill>
                  <a:srgbClr val="716F6E"/>
                </a:solidFill>
                <a:effectLst/>
                <a:latin typeface="Consolas" panose="020B0609020204030204" pitchFamily="49" charset="0"/>
              </a:rPr>
              <a:t>javascript.info</a:t>
            </a:r>
            <a:r>
              <a:rPr lang="en-US" altLang="ko-KR" b="0" i="0" dirty="0">
                <a:solidFill>
                  <a:srgbClr val="716F6E"/>
                </a:solidFill>
                <a:effectLst/>
                <a:latin typeface="Consolas" panose="020B0609020204030204" pitchFamily="49" charset="0"/>
              </a:rPr>
              <a:t>/chat")</a:t>
            </a:r>
            <a:endParaRPr lang="ko-KR" altLang="en-US" dirty="0"/>
          </a:p>
        </p:txBody>
      </p:sp>
      <p:pic>
        <p:nvPicPr>
          <p:cNvPr id="7" name="그림 6">
            <a:extLst>
              <a:ext uri="{FF2B5EF4-FFF2-40B4-BE49-F238E27FC236}">
                <a16:creationId xmlns:a16="http://schemas.microsoft.com/office/drawing/2014/main" id="{3BD7C848-8149-DF43-E8CE-0EDCE2EF552F}"/>
              </a:ext>
            </a:extLst>
          </p:cNvPr>
          <p:cNvPicPr>
            <a:picLocks noChangeAspect="1"/>
          </p:cNvPicPr>
          <p:nvPr/>
        </p:nvPicPr>
        <p:blipFill>
          <a:blip r:embed="rId2"/>
          <a:stretch>
            <a:fillRect/>
          </a:stretch>
        </p:blipFill>
        <p:spPr>
          <a:xfrm>
            <a:off x="924850" y="2361543"/>
            <a:ext cx="4804808" cy="1857424"/>
          </a:xfrm>
          <a:prstGeom prst="rect">
            <a:avLst/>
          </a:prstGeom>
        </p:spPr>
      </p:pic>
    </p:spTree>
    <p:extLst>
      <p:ext uri="{BB962C8B-B14F-4D97-AF65-F5344CB8AC3E}">
        <p14:creationId xmlns:p14="http://schemas.microsoft.com/office/powerpoint/2010/main" val="3954846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BDE879-F4B0-FF7C-7D2D-D0D1C5C5223C}"/>
              </a:ext>
            </a:extLst>
          </p:cNvPr>
          <p:cNvSpPr>
            <a:spLocks noGrp="1"/>
          </p:cNvSpPr>
          <p:nvPr>
            <p:ph type="title"/>
          </p:nvPr>
        </p:nvSpPr>
        <p:spPr/>
        <p:txBody>
          <a:bodyPr/>
          <a:lstStyle/>
          <a:p>
            <a:r>
              <a:rPr lang="ko-KR" altLang="en-US" dirty="0"/>
              <a:t>요청 헤더 예시</a:t>
            </a:r>
          </a:p>
        </p:txBody>
      </p:sp>
      <p:sp>
        <p:nvSpPr>
          <p:cNvPr id="3" name="내용 개체 틀 2">
            <a:extLst>
              <a:ext uri="{FF2B5EF4-FFF2-40B4-BE49-F238E27FC236}">
                <a16:creationId xmlns:a16="http://schemas.microsoft.com/office/drawing/2014/main" id="{DB5EBD9D-38A7-DD2C-F63A-33AA4EE1AC8F}"/>
              </a:ext>
            </a:extLst>
          </p:cNvPr>
          <p:cNvSpPr>
            <a:spLocks noGrp="1"/>
          </p:cNvSpPr>
          <p:nvPr>
            <p:ph idx="1"/>
          </p:nvPr>
        </p:nvSpPr>
        <p:spPr/>
        <p:txBody>
          <a:bodyPr>
            <a:normAutofit fontScale="85000" lnSpcReduction="10000"/>
          </a:bodyPr>
          <a:lstStyle/>
          <a:p>
            <a:r>
              <a:rPr lang="en-US" altLang="ko-KR" b="0" dirty="0">
                <a:solidFill>
                  <a:srgbClr val="292929"/>
                </a:solidFill>
                <a:effectLst/>
                <a:latin typeface="Consolas" panose="020B0609020204030204" pitchFamily="49" charset="0"/>
              </a:rPr>
              <a:t>Origin – </a:t>
            </a:r>
            <a:r>
              <a:rPr lang="ko-KR" altLang="en-US" b="0" dirty="0">
                <a:solidFill>
                  <a:srgbClr val="292929"/>
                </a:solidFill>
                <a:effectLst/>
                <a:latin typeface="Consolas" panose="020B0609020204030204" pitchFamily="49" charset="0"/>
              </a:rPr>
              <a:t>클라이언트 오리진</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예시에선 </a:t>
            </a:r>
            <a:r>
              <a:rPr lang="en-US" altLang="ko-KR" b="0" dirty="0">
                <a:solidFill>
                  <a:srgbClr val="292929"/>
                </a:solidFill>
                <a:effectLst/>
                <a:latin typeface="Consolas" panose="020B0609020204030204" pitchFamily="49" charset="0"/>
              </a:rPr>
              <a:t>https://</a:t>
            </a:r>
            <a:r>
              <a:rPr lang="en-US" altLang="ko-KR" b="0" dirty="0" err="1">
                <a:solidFill>
                  <a:srgbClr val="292929"/>
                </a:solidFill>
                <a:effectLst/>
                <a:latin typeface="Consolas" panose="020B0609020204030204" pitchFamily="49" charset="0"/>
              </a:rPr>
              <a:t>javascript.info</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을 나타냅니다</a:t>
            </a:r>
            <a:r>
              <a:rPr lang="en-US" altLang="ko-KR" b="0" dirty="0">
                <a:solidFill>
                  <a:srgbClr val="292929"/>
                </a:solidFill>
                <a:effectLst/>
                <a:latin typeface="Consolas" panose="020B0609020204030204" pitchFamily="49" charset="0"/>
              </a:rPr>
              <a:t>. </a:t>
            </a:r>
          </a:p>
          <a:p>
            <a:r>
              <a:rPr lang="ko-KR" altLang="en-US" b="0" dirty="0">
                <a:solidFill>
                  <a:srgbClr val="292929"/>
                </a:solidFill>
                <a:effectLst/>
                <a:latin typeface="Consolas" panose="020B0609020204030204" pitchFamily="49" charset="0"/>
              </a:rPr>
              <a:t>서버는 </a:t>
            </a:r>
            <a:r>
              <a:rPr lang="en-US" altLang="ko-KR" b="0" dirty="0">
                <a:solidFill>
                  <a:srgbClr val="292929"/>
                </a:solidFill>
                <a:effectLst/>
                <a:latin typeface="Consolas" panose="020B0609020204030204" pitchFamily="49" charset="0"/>
              </a:rPr>
              <a:t>Origin </a:t>
            </a:r>
            <a:r>
              <a:rPr lang="ko-KR" altLang="en-US" b="0" dirty="0">
                <a:effectLst/>
                <a:latin typeface="Consolas" panose="020B0609020204030204" pitchFamily="49" charset="0"/>
              </a:rPr>
              <a:t>헤더를 보고 어떤 웹사이트와 소켓통신을 할지 결정하기 때문에 </a:t>
            </a:r>
            <a:r>
              <a:rPr lang="en-US" altLang="ko-KR" b="0" dirty="0">
                <a:effectLst/>
                <a:latin typeface="Consolas" panose="020B0609020204030204" pitchFamily="49" charset="0"/>
              </a:rPr>
              <a:t>Origin </a:t>
            </a:r>
            <a:r>
              <a:rPr lang="ko-KR" altLang="en-US" b="0" dirty="0">
                <a:effectLst/>
                <a:latin typeface="Consolas" panose="020B0609020204030204" pitchFamily="49" charset="0"/>
              </a:rPr>
              <a:t>헤더는 </a:t>
            </a:r>
            <a:r>
              <a:rPr lang="ko-KR" altLang="en-US" b="0" dirty="0" err="1">
                <a:effectLst/>
                <a:latin typeface="Consolas" panose="020B0609020204030204" pitchFamily="49" charset="0"/>
              </a:rPr>
              <a:t>웹소켓</a:t>
            </a:r>
            <a:r>
              <a:rPr lang="ko-KR" altLang="en-US" b="0" dirty="0">
                <a:effectLst/>
                <a:latin typeface="Consolas" panose="020B0609020204030204" pitchFamily="49" charset="0"/>
              </a:rPr>
              <a:t> 통신에 중요한 역할을 합니다</a:t>
            </a:r>
            <a:r>
              <a:rPr lang="en-US" altLang="ko-KR" b="0" dirty="0">
                <a:effectLst/>
                <a:latin typeface="Consolas" panose="020B0609020204030204" pitchFamily="49" charset="0"/>
              </a:rPr>
              <a:t>. </a:t>
            </a:r>
            <a:r>
              <a:rPr lang="ko-KR" altLang="en-US" b="0" dirty="0">
                <a:effectLst/>
                <a:latin typeface="Consolas" panose="020B0609020204030204" pitchFamily="49" charset="0"/>
              </a:rPr>
              <a:t>참고로 </a:t>
            </a:r>
            <a:r>
              <a:rPr lang="ko-KR" altLang="en-US" b="0" dirty="0" err="1">
                <a:effectLst/>
                <a:latin typeface="Consolas" panose="020B0609020204030204" pitchFamily="49" charset="0"/>
              </a:rPr>
              <a:t>웹소켓</a:t>
            </a:r>
            <a:r>
              <a:rPr lang="ko-KR" altLang="en-US" b="0" dirty="0">
                <a:effectLst/>
                <a:latin typeface="Consolas" panose="020B0609020204030204" pitchFamily="49" charset="0"/>
              </a:rPr>
              <a:t> 객체는 기본적으로 크로스 오리진</a:t>
            </a:r>
            <a:r>
              <a:rPr lang="en-US" altLang="ko-KR" b="0" dirty="0">
                <a:effectLst/>
                <a:latin typeface="Consolas" panose="020B0609020204030204" pitchFamily="49" charset="0"/>
              </a:rPr>
              <a:t>(cross-origin) </a:t>
            </a:r>
            <a:r>
              <a:rPr lang="ko-KR" altLang="en-US" b="0" dirty="0">
                <a:effectLst/>
                <a:latin typeface="Consolas" panose="020B0609020204030204" pitchFamily="49" charset="0"/>
              </a:rPr>
              <a:t>요청을 지원합니다</a:t>
            </a:r>
            <a:r>
              <a:rPr lang="en-US" altLang="ko-KR" b="0" dirty="0">
                <a:effectLst/>
                <a:latin typeface="Consolas" panose="020B0609020204030204" pitchFamily="49" charset="0"/>
              </a:rPr>
              <a:t>. </a:t>
            </a:r>
            <a:r>
              <a:rPr lang="ko-KR" altLang="en-US" b="0" dirty="0" err="1">
                <a:effectLst/>
                <a:latin typeface="Consolas" panose="020B0609020204030204" pitchFamily="49" charset="0"/>
              </a:rPr>
              <a:t>웹소켓</a:t>
            </a:r>
            <a:r>
              <a:rPr lang="ko-KR" altLang="en-US" b="0" dirty="0">
                <a:effectLst/>
                <a:latin typeface="Consolas" panose="020B0609020204030204" pitchFamily="49" charset="0"/>
              </a:rPr>
              <a:t> 통신만을 위한 전용 헤더나 제약도 없습니다</a:t>
            </a:r>
            <a:r>
              <a:rPr lang="en-US" altLang="ko-KR" b="0" dirty="0">
                <a:effectLst/>
                <a:latin typeface="Consolas" panose="020B0609020204030204" pitchFamily="49" charset="0"/>
              </a:rPr>
              <a:t>. </a:t>
            </a:r>
            <a:r>
              <a:rPr lang="ko-KR" altLang="en-US" b="0" dirty="0">
                <a:effectLst/>
                <a:latin typeface="Consolas" panose="020B0609020204030204" pitchFamily="49" charset="0"/>
              </a:rPr>
              <a:t>오래된 서버는 </a:t>
            </a:r>
            <a:r>
              <a:rPr lang="ko-KR" altLang="en-US" b="0" dirty="0" err="1">
                <a:effectLst/>
                <a:latin typeface="Consolas" panose="020B0609020204030204" pitchFamily="49" charset="0"/>
              </a:rPr>
              <a:t>웹소켓</a:t>
            </a:r>
            <a:r>
              <a:rPr lang="ko-KR" altLang="en-US" b="0" dirty="0">
                <a:effectLst/>
                <a:latin typeface="Consolas" panose="020B0609020204030204" pitchFamily="49" charset="0"/>
              </a:rPr>
              <a:t> 통신을 지원하지 못하기 때문에 </a:t>
            </a:r>
            <a:r>
              <a:rPr lang="ko-KR" altLang="en-US" b="0" dirty="0" err="1">
                <a:effectLst/>
                <a:latin typeface="Consolas" panose="020B0609020204030204" pitchFamily="49" charset="0"/>
              </a:rPr>
              <a:t>웹소켓</a:t>
            </a:r>
            <a:r>
              <a:rPr lang="ko-KR" altLang="en-US" b="0" dirty="0">
                <a:effectLst/>
                <a:latin typeface="Consolas" panose="020B0609020204030204" pitchFamily="49" charset="0"/>
              </a:rPr>
              <a:t> 통신은 호환성 문제도 없습니다</a:t>
            </a:r>
            <a:r>
              <a:rPr lang="en-US" altLang="ko-KR" b="0" dirty="0">
                <a:effectLst/>
                <a:latin typeface="Consolas" panose="020B0609020204030204" pitchFamily="49" charset="0"/>
              </a:rPr>
              <a:t>.</a:t>
            </a:r>
          </a:p>
          <a:p>
            <a:r>
              <a:rPr lang="en-US" altLang="ko-KR" b="0" dirty="0">
                <a:effectLst/>
                <a:latin typeface="Consolas" panose="020B0609020204030204" pitchFamily="49" charset="0"/>
              </a:rPr>
              <a:t>Connection: Upgrade – </a:t>
            </a:r>
            <a:r>
              <a:rPr lang="ko-KR" altLang="en-US" b="0" dirty="0">
                <a:effectLst/>
                <a:latin typeface="Consolas" panose="020B0609020204030204" pitchFamily="49" charset="0"/>
              </a:rPr>
              <a:t>클라이언트 측에서 </a:t>
            </a:r>
            <a:r>
              <a:rPr lang="ko-KR" altLang="en-US" b="0" dirty="0">
                <a:solidFill>
                  <a:srgbClr val="292929"/>
                </a:solidFill>
                <a:effectLst/>
                <a:latin typeface="Consolas" panose="020B0609020204030204" pitchFamily="49" charset="0"/>
              </a:rPr>
              <a:t>프로토콜을 바꾸고 싶다는 신호를 보냈다는 것을 나타냅니다</a:t>
            </a:r>
            <a:r>
              <a:rPr lang="en-US" altLang="ko-KR" b="0" dirty="0">
                <a:solidFill>
                  <a:srgbClr val="292929"/>
                </a:solidFill>
                <a:effectLst/>
                <a:latin typeface="Consolas" panose="020B0609020204030204" pitchFamily="49" charset="0"/>
              </a:rPr>
              <a:t>.</a:t>
            </a:r>
            <a:endParaRPr lang="en-US" altLang="ko-KR" b="0" dirty="0">
              <a:latin typeface="Consolas" panose="020B0609020204030204" pitchFamily="49" charset="0"/>
            </a:endParaRPr>
          </a:p>
          <a:p>
            <a:r>
              <a:rPr lang="en-US" altLang="ko-KR" b="0" dirty="0">
                <a:latin typeface="Consolas" panose="020B0609020204030204" pitchFamily="49" charset="0"/>
              </a:rPr>
              <a:t>Upgrade: </a:t>
            </a:r>
            <a:r>
              <a:rPr lang="en-US" altLang="ko-KR" b="0" dirty="0" err="1">
                <a:latin typeface="Consolas" panose="020B0609020204030204" pitchFamily="49" charset="0"/>
              </a:rPr>
              <a:t>websocket</a:t>
            </a:r>
            <a:r>
              <a:rPr lang="en-US" altLang="ko-KR" b="0" dirty="0">
                <a:latin typeface="Consolas" panose="020B0609020204030204" pitchFamily="49" charset="0"/>
              </a:rPr>
              <a:t> – </a:t>
            </a:r>
            <a:r>
              <a:rPr lang="ko-KR" altLang="en-US" b="0" dirty="0" err="1">
                <a:latin typeface="Consolas" panose="020B0609020204030204" pitchFamily="49" charset="0"/>
              </a:rPr>
              <a:t>클라이언트측에서</a:t>
            </a:r>
            <a:r>
              <a:rPr lang="ko-KR" altLang="en-US" b="0" dirty="0">
                <a:latin typeface="Consolas" panose="020B0609020204030204" pitchFamily="49" charset="0"/>
              </a:rPr>
              <a:t> 요청한 프로토콜은 </a:t>
            </a:r>
            <a:r>
              <a:rPr lang="en-US" altLang="ko-KR" b="0" dirty="0">
                <a:latin typeface="Consolas" panose="020B0609020204030204" pitchFamily="49" charset="0"/>
              </a:rPr>
              <a:t>'</a:t>
            </a:r>
            <a:r>
              <a:rPr lang="en-US" altLang="ko-KR" b="0" dirty="0" err="1">
                <a:latin typeface="Consolas" panose="020B0609020204030204" pitchFamily="49" charset="0"/>
              </a:rPr>
              <a:t>websocket</a:t>
            </a:r>
            <a:r>
              <a:rPr lang="en-US" altLang="ko-KR" b="0" dirty="0">
                <a:latin typeface="Consolas" panose="020B0609020204030204" pitchFamily="49" charset="0"/>
              </a:rPr>
              <a:t>’</a:t>
            </a:r>
            <a:r>
              <a:rPr lang="ko-KR" altLang="en-US" b="0" dirty="0">
                <a:latin typeface="Consolas" panose="020B0609020204030204" pitchFamily="49" charset="0"/>
              </a:rPr>
              <a:t>이라는걸 의미합니다</a:t>
            </a:r>
            <a:r>
              <a:rPr lang="en-US" altLang="ko-KR" b="0" dirty="0">
                <a:latin typeface="Consolas" panose="020B0609020204030204" pitchFamily="49" charset="0"/>
              </a:rPr>
              <a:t>.</a:t>
            </a:r>
            <a:endParaRPr lang="ko-KR" altLang="en-US" b="0" dirty="0">
              <a:latin typeface="Consolas" panose="020B0609020204030204" pitchFamily="49" charset="0"/>
            </a:endParaRPr>
          </a:p>
          <a:p>
            <a:r>
              <a:rPr lang="en-US" altLang="ko-KR" b="0" dirty="0">
                <a:latin typeface="Consolas" panose="020B0609020204030204" pitchFamily="49" charset="0"/>
              </a:rPr>
              <a:t>Sec-WebSocket-Key – </a:t>
            </a:r>
            <a:r>
              <a:rPr lang="ko-KR" altLang="en-US" b="0" dirty="0">
                <a:latin typeface="Consolas" panose="020B0609020204030204" pitchFamily="49" charset="0"/>
              </a:rPr>
              <a:t>보안을 위해 브라우저에서 생성한 키로</a:t>
            </a:r>
            <a:r>
              <a:rPr lang="en-US" altLang="ko-KR" b="0" dirty="0">
                <a:latin typeface="Consolas" panose="020B0609020204030204" pitchFamily="49" charset="0"/>
              </a:rPr>
              <a:t>, </a:t>
            </a:r>
            <a:r>
              <a:rPr lang="ko-KR" altLang="en-US" b="0" dirty="0">
                <a:latin typeface="Consolas" panose="020B0609020204030204" pitchFamily="49" charset="0"/>
              </a:rPr>
              <a:t>서버가 </a:t>
            </a:r>
            <a:r>
              <a:rPr lang="ko-KR" altLang="en-US" b="0" dirty="0" err="1">
                <a:latin typeface="Consolas" panose="020B0609020204030204" pitchFamily="49" charset="0"/>
              </a:rPr>
              <a:t>웹소켓</a:t>
            </a:r>
            <a:r>
              <a:rPr lang="ko-KR" altLang="en-US" b="0" dirty="0">
                <a:latin typeface="Consolas" panose="020B0609020204030204" pitchFamily="49" charset="0"/>
              </a:rPr>
              <a:t> 프로토콜을 지원하는지를 확인하는데 사용됩니다</a:t>
            </a:r>
            <a:r>
              <a:rPr lang="en-US" altLang="ko-KR" b="0" dirty="0">
                <a:latin typeface="Consolas" panose="020B0609020204030204" pitchFamily="49" charset="0"/>
              </a:rPr>
              <a:t>. It’s random to prevent proxies from caching any following communication.</a:t>
            </a:r>
            <a:endParaRPr lang="ko-KR" altLang="en-US" b="0" dirty="0">
              <a:latin typeface="Consolas" panose="020B0609020204030204" pitchFamily="49" charset="0"/>
            </a:endParaRPr>
          </a:p>
          <a:p>
            <a:r>
              <a:rPr lang="en-US" altLang="ko-KR" b="0" dirty="0">
                <a:latin typeface="Consolas" panose="020B0609020204030204" pitchFamily="49" charset="0"/>
              </a:rPr>
              <a:t>Sec-WebSocket-Version – </a:t>
            </a:r>
            <a:r>
              <a:rPr lang="ko-KR" altLang="en-US" b="0" dirty="0" err="1">
                <a:latin typeface="Consolas" panose="020B0609020204030204" pitchFamily="49" charset="0"/>
              </a:rPr>
              <a:t>웹소켓</a:t>
            </a:r>
            <a:r>
              <a:rPr lang="ko-KR" altLang="en-US" b="0" dirty="0">
                <a:latin typeface="Consolas" panose="020B0609020204030204" pitchFamily="49" charset="0"/>
              </a:rPr>
              <a:t> 프로토콜 버전이 명시됩니다</a:t>
            </a:r>
            <a:endParaRPr lang="ko-KR" altLang="en-US" dirty="0"/>
          </a:p>
        </p:txBody>
      </p:sp>
    </p:spTree>
    <p:extLst>
      <p:ext uri="{BB962C8B-B14F-4D97-AF65-F5344CB8AC3E}">
        <p14:creationId xmlns:p14="http://schemas.microsoft.com/office/powerpoint/2010/main" val="396731131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99094D-A2A4-F93B-EC9D-E0A50D2DF045}"/>
              </a:ext>
            </a:extLst>
          </p:cNvPr>
          <p:cNvSpPr>
            <a:spLocks noGrp="1"/>
          </p:cNvSpPr>
          <p:nvPr>
            <p:ph type="title"/>
          </p:nvPr>
        </p:nvSpPr>
        <p:spPr/>
        <p:txBody>
          <a:bodyPr/>
          <a:lstStyle/>
          <a:p>
            <a:r>
              <a:rPr lang="ko-KR" altLang="en-US" dirty="0" err="1"/>
              <a:t>웹소켓</a:t>
            </a:r>
            <a:r>
              <a:rPr lang="ko-KR" altLang="en-US" dirty="0"/>
              <a:t> </a:t>
            </a:r>
            <a:r>
              <a:rPr lang="en-US" altLang="ko-KR" dirty="0"/>
              <a:t>API</a:t>
            </a:r>
            <a:endParaRPr lang="ko-KR" altLang="en-US" dirty="0"/>
          </a:p>
        </p:txBody>
      </p:sp>
      <p:sp>
        <p:nvSpPr>
          <p:cNvPr id="3" name="내용 개체 틀 2">
            <a:extLst>
              <a:ext uri="{FF2B5EF4-FFF2-40B4-BE49-F238E27FC236}">
                <a16:creationId xmlns:a16="http://schemas.microsoft.com/office/drawing/2014/main" id="{9EB8EF8C-B8D1-0E9E-39E0-941503083521}"/>
              </a:ext>
            </a:extLst>
          </p:cNvPr>
          <p:cNvSpPr>
            <a:spLocks noGrp="1"/>
          </p:cNvSpPr>
          <p:nvPr>
            <p:ph idx="1"/>
          </p:nvPr>
        </p:nvSpPr>
        <p:spPr/>
        <p:txBody>
          <a:bodyPr/>
          <a:lstStyle/>
          <a:p>
            <a:r>
              <a:rPr lang="en-US" altLang="ko-KR" dirty="0"/>
              <a:t>https://</a:t>
            </a:r>
            <a:r>
              <a:rPr lang="en-US" altLang="ko-KR" dirty="0" err="1"/>
              <a:t>developer.mozilla.org</a:t>
            </a:r>
            <a:r>
              <a:rPr lang="en-US" altLang="ko-KR" dirty="0"/>
              <a:t>/ko/docs/Web/API/WebSocket</a:t>
            </a:r>
            <a:endParaRPr lang="ko-KR" altLang="en-US" dirty="0"/>
          </a:p>
        </p:txBody>
      </p:sp>
    </p:spTree>
    <p:extLst>
      <p:ext uri="{BB962C8B-B14F-4D97-AF65-F5344CB8AC3E}">
        <p14:creationId xmlns:p14="http://schemas.microsoft.com/office/powerpoint/2010/main" val="23008484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8E62EF-0713-BFDB-B746-042A9A11DC72}"/>
              </a:ext>
            </a:extLst>
          </p:cNvPr>
          <p:cNvSpPr>
            <a:spLocks noGrp="1"/>
          </p:cNvSpPr>
          <p:nvPr>
            <p:ph type="title"/>
          </p:nvPr>
        </p:nvSpPr>
        <p:spPr/>
        <p:txBody>
          <a:bodyPr/>
          <a:lstStyle/>
          <a:p>
            <a:r>
              <a:rPr lang="ko-KR" altLang="en-US" dirty="0" err="1"/>
              <a:t>웹소켓</a:t>
            </a:r>
            <a:r>
              <a:rPr lang="ko-KR" altLang="en-US" dirty="0"/>
              <a:t> 서버</a:t>
            </a:r>
            <a:r>
              <a:rPr lang="en-US" altLang="ko-KR" dirty="0"/>
              <a:t>(</a:t>
            </a:r>
            <a:r>
              <a:rPr lang="en-US" altLang="ko-KR" dirty="0" err="1"/>
              <a:t>app1.js</a:t>
            </a:r>
            <a:r>
              <a:rPr lang="en-US" altLang="ko-KR" dirty="0"/>
              <a:t>)</a:t>
            </a:r>
            <a:endParaRPr lang="ko-KR" altLang="en-US" dirty="0"/>
          </a:p>
        </p:txBody>
      </p:sp>
      <p:pic>
        <p:nvPicPr>
          <p:cNvPr id="5" name="내용 개체 틀 4">
            <a:extLst>
              <a:ext uri="{FF2B5EF4-FFF2-40B4-BE49-F238E27FC236}">
                <a16:creationId xmlns:a16="http://schemas.microsoft.com/office/drawing/2014/main" id="{53E5397B-89A7-0896-0C93-3B5B763B90C9}"/>
              </a:ext>
            </a:extLst>
          </p:cNvPr>
          <p:cNvPicPr>
            <a:picLocks noGrp="1" noChangeAspect="1"/>
          </p:cNvPicPr>
          <p:nvPr>
            <p:ph idx="1"/>
          </p:nvPr>
        </p:nvPicPr>
        <p:blipFill>
          <a:blip r:embed="rId2"/>
          <a:stretch>
            <a:fillRect/>
          </a:stretch>
        </p:blipFill>
        <p:spPr>
          <a:xfrm>
            <a:off x="628650" y="1852256"/>
            <a:ext cx="3646998" cy="3736821"/>
          </a:xfrm>
        </p:spPr>
      </p:pic>
    </p:spTree>
    <p:extLst>
      <p:ext uri="{BB962C8B-B14F-4D97-AF65-F5344CB8AC3E}">
        <p14:creationId xmlns:p14="http://schemas.microsoft.com/office/powerpoint/2010/main" val="2653449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주의사항</a:t>
            </a:r>
            <a:endParaRPr/>
          </a:p>
        </p:txBody>
      </p:sp>
      <p:sp>
        <p:nvSpPr>
          <p:cNvPr id="323" name="Google Shape;323;p3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HTML 안에 직접 스크립트를 작성하는 방식은 대개 스크립트가 아주 간단할 때만 사용합니다. 스크립트가 길어지면 별개의 분리된 파일로 만들어 저장하는 것이 좋습니다.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스크립트를 별도의 파일에 작성하면 브라우저가 스크립트를 다운받아 </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캐시</a:t>
            </a:r>
            <a:r>
              <a:rPr lang="en-US" sz="1800" b="0" i="0" u="none">
                <a:solidFill>
                  <a:srgbClr val="551A8B"/>
                </a:solidFill>
                <a:latin typeface="Arial"/>
                <a:ea typeface="Arial"/>
                <a:cs typeface="Arial"/>
                <a:sym typeface="Arial"/>
              </a:rPr>
              <a:t>캐시</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(cache)</a:t>
            </a:r>
            <a:r>
              <a:rPr lang="en-US" sz="1800" b="0" i="0" u="none">
                <a:solidFill>
                  <a:srgbClr val="333333"/>
                </a:solidFill>
                <a:latin typeface="Arial"/>
                <a:ea typeface="Arial"/>
                <a:cs typeface="Arial"/>
                <a:sym typeface="Arial"/>
              </a:rPr>
              <a:t>에 저장하기 때문에, 성능상의 이점이 있습니다.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여러 페이지에서 동일한 스크립트를 사용하는 경우, 브라우저는 페이지가 바뀔 때마다 스크립트를 새로 다운받지 않고 캐시로부터 스크립트를 가져와 사용합니다. 스크립트 파일을 한 번만 다운받으면 되죠.</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이를 통해 트래픽이 절약되고 웹 페이지의 실제 속도가 빨라집니다.</a:t>
            </a:r>
            <a:endParaRPr/>
          </a:p>
          <a:p>
            <a:pPr marL="342900" marR="0" lvl="0" indent="-228600" algn="l" rtl="0">
              <a:spcBef>
                <a:spcPts val="360"/>
              </a:spcBef>
              <a:spcAft>
                <a:spcPts val="0"/>
              </a:spcAft>
              <a:buClr>
                <a:schemeClr val="dk1"/>
              </a:buClr>
              <a:buSzPts val="1800"/>
              <a:buFont typeface="Tahoma"/>
              <a:buNone/>
            </a:pPr>
            <a:endParaRPr sz="1800" b="0" i="0" u="none">
              <a:solidFill>
                <a:srgbClr val="333333"/>
              </a:solidFill>
              <a:latin typeface="Arial"/>
              <a:ea typeface="Arial"/>
              <a:cs typeface="Arial"/>
              <a:sym typeface="Arial"/>
            </a:endParaRPr>
          </a:p>
        </p:txBody>
      </p:sp>
      <p:sp>
        <p:nvSpPr>
          <p:cNvPr id="324" name="Google Shape;324;p3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39</a:t>
            </a:fld>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C68794-6978-1294-118F-5DC8B34ECC38}"/>
              </a:ext>
            </a:extLst>
          </p:cNvPr>
          <p:cNvSpPr>
            <a:spLocks noGrp="1"/>
          </p:cNvSpPr>
          <p:nvPr>
            <p:ph type="title"/>
          </p:nvPr>
        </p:nvSpPr>
        <p:spPr/>
        <p:txBody>
          <a:bodyPr/>
          <a:lstStyle/>
          <a:p>
            <a:r>
              <a:rPr lang="ko-KR" altLang="en-US" dirty="0" err="1"/>
              <a:t>웹소켓</a:t>
            </a:r>
            <a:r>
              <a:rPr lang="ko-KR" altLang="en-US" dirty="0"/>
              <a:t> 클라이언트</a:t>
            </a:r>
            <a:r>
              <a:rPr lang="en-US" altLang="ko-KR" dirty="0"/>
              <a:t>(</a:t>
            </a:r>
            <a:r>
              <a:rPr lang="en-US" altLang="ko-KR" dirty="0" err="1"/>
              <a:t>index.html</a:t>
            </a:r>
            <a:r>
              <a:rPr lang="en-US" altLang="ko-KR" dirty="0"/>
              <a:t>)</a:t>
            </a:r>
            <a:endParaRPr lang="ko-KR" altLang="en-US" dirty="0"/>
          </a:p>
        </p:txBody>
      </p:sp>
      <p:pic>
        <p:nvPicPr>
          <p:cNvPr id="5" name="내용 개체 틀 4">
            <a:extLst>
              <a:ext uri="{FF2B5EF4-FFF2-40B4-BE49-F238E27FC236}">
                <a16:creationId xmlns:a16="http://schemas.microsoft.com/office/drawing/2014/main" id="{AC173EC0-7589-7FE0-9941-36F27BA0997D}"/>
              </a:ext>
            </a:extLst>
          </p:cNvPr>
          <p:cNvPicPr>
            <a:picLocks noGrp="1" noChangeAspect="1"/>
          </p:cNvPicPr>
          <p:nvPr>
            <p:ph idx="1"/>
          </p:nvPr>
        </p:nvPicPr>
        <p:blipFill>
          <a:blip r:embed="rId2"/>
          <a:stretch>
            <a:fillRect/>
          </a:stretch>
        </p:blipFill>
        <p:spPr>
          <a:xfrm>
            <a:off x="661637" y="1880361"/>
            <a:ext cx="3198513" cy="3637360"/>
          </a:xfrm>
        </p:spPr>
      </p:pic>
    </p:spTree>
    <p:extLst>
      <p:ext uri="{BB962C8B-B14F-4D97-AF65-F5344CB8AC3E}">
        <p14:creationId xmlns:p14="http://schemas.microsoft.com/office/powerpoint/2010/main" val="985995515"/>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892B54-55E6-D4CC-FAEB-B9E3F5FF2517}"/>
              </a:ext>
            </a:extLst>
          </p:cNvPr>
          <p:cNvSpPr>
            <a:spLocks noGrp="1"/>
          </p:cNvSpPr>
          <p:nvPr>
            <p:ph type="title"/>
          </p:nvPr>
        </p:nvSpPr>
        <p:spPr/>
        <p:txBody>
          <a:bodyPr/>
          <a:lstStyle/>
          <a:p>
            <a:r>
              <a:rPr lang="ko-KR" altLang="en-US" dirty="0" err="1"/>
              <a:t>웹소켓</a:t>
            </a:r>
            <a:r>
              <a:rPr lang="ko-KR" altLang="en-US" dirty="0"/>
              <a:t> 채팅</a:t>
            </a:r>
          </a:p>
        </p:txBody>
      </p:sp>
      <p:sp>
        <p:nvSpPr>
          <p:cNvPr id="3" name="내용 개체 틀 2">
            <a:extLst>
              <a:ext uri="{FF2B5EF4-FFF2-40B4-BE49-F238E27FC236}">
                <a16:creationId xmlns:a16="http://schemas.microsoft.com/office/drawing/2014/main" id="{4233F8E2-488F-2B52-9129-BB0F2CA01DA8}"/>
              </a:ext>
            </a:extLst>
          </p:cNvPr>
          <p:cNvSpPr>
            <a:spLocks noGrp="1"/>
          </p:cNvSpPr>
          <p:nvPr>
            <p:ph idx="1"/>
          </p:nvPr>
        </p:nvSpPr>
        <p:spPr/>
        <p:txBody>
          <a:bodyPr/>
          <a:lstStyle/>
          <a:p>
            <a:r>
              <a:rPr lang="ko-KR" altLang="en-US" dirty="0"/>
              <a:t>서버시작</a:t>
            </a:r>
            <a:endParaRPr lang="en-US" altLang="ko-KR" dirty="0"/>
          </a:p>
          <a:p>
            <a:r>
              <a:rPr lang="en-US" altLang="ko-KR" dirty="0"/>
              <a:t>node </a:t>
            </a:r>
            <a:r>
              <a:rPr lang="en-US" altLang="ko-KR" dirty="0" err="1"/>
              <a:t>app1.js</a:t>
            </a:r>
            <a:r>
              <a:rPr lang="en-US" altLang="ko-KR" dirty="0"/>
              <a:t> </a:t>
            </a:r>
          </a:p>
          <a:p>
            <a:endParaRPr lang="en-US" altLang="ko-KR" dirty="0"/>
          </a:p>
          <a:p>
            <a:r>
              <a:rPr lang="ko-KR" altLang="en-US" dirty="0"/>
              <a:t>클라이언트  </a:t>
            </a:r>
            <a:r>
              <a:rPr lang="en-US" altLang="ko-KR" dirty="0"/>
              <a:t>: </a:t>
            </a:r>
            <a:r>
              <a:rPr lang="ko-KR" altLang="en-US" dirty="0" err="1"/>
              <a:t>웹브라우저에서</a:t>
            </a:r>
            <a:r>
              <a:rPr lang="ko-KR" altLang="en-US" dirty="0"/>
              <a:t> </a:t>
            </a:r>
            <a:r>
              <a:rPr lang="en-US" altLang="ko-KR" dirty="0" err="1"/>
              <a:t>index.html</a:t>
            </a:r>
            <a:r>
              <a:rPr lang="ko-KR" altLang="en-US" dirty="0"/>
              <a:t>을 실행한다 </a:t>
            </a:r>
            <a:endParaRPr lang="en-US" altLang="ko-KR" dirty="0"/>
          </a:p>
          <a:p>
            <a:endParaRPr lang="ko-KR" altLang="en-US" dirty="0"/>
          </a:p>
        </p:txBody>
      </p:sp>
    </p:spTree>
    <p:extLst>
      <p:ext uri="{BB962C8B-B14F-4D97-AF65-F5344CB8AC3E}">
        <p14:creationId xmlns:p14="http://schemas.microsoft.com/office/powerpoint/2010/main" val="11426154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C247E4-484B-702B-9F38-DFF7E8798C9F}"/>
              </a:ext>
            </a:extLst>
          </p:cNvPr>
          <p:cNvSpPr>
            <a:spLocks noGrp="1"/>
          </p:cNvSpPr>
          <p:nvPr>
            <p:ph type="title"/>
          </p:nvPr>
        </p:nvSpPr>
        <p:spPr/>
        <p:txBody>
          <a:bodyPr/>
          <a:lstStyle/>
          <a:p>
            <a:r>
              <a:rPr lang="en-US" altLang="ko-KR" dirty="0"/>
              <a:t>express </a:t>
            </a:r>
            <a:r>
              <a:rPr lang="ko-KR" altLang="en-US" dirty="0"/>
              <a:t>사이트 구축</a:t>
            </a:r>
          </a:p>
        </p:txBody>
      </p:sp>
      <p:pic>
        <p:nvPicPr>
          <p:cNvPr id="5" name="내용 개체 틀 4">
            <a:extLst>
              <a:ext uri="{FF2B5EF4-FFF2-40B4-BE49-F238E27FC236}">
                <a16:creationId xmlns:a16="http://schemas.microsoft.com/office/drawing/2014/main" id="{BBE629A3-2E64-06AF-26D8-4D2757FB79D4}"/>
              </a:ext>
            </a:extLst>
          </p:cNvPr>
          <p:cNvPicPr>
            <a:picLocks noGrp="1" noChangeAspect="1"/>
          </p:cNvPicPr>
          <p:nvPr>
            <p:ph idx="1"/>
          </p:nvPr>
        </p:nvPicPr>
        <p:blipFill>
          <a:blip r:embed="rId2"/>
          <a:stretch>
            <a:fillRect/>
          </a:stretch>
        </p:blipFill>
        <p:spPr>
          <a:xfrm>
            <a:off x="620875" y="1896219"/>
            <a:ext cx="3951125" cy="3637360"/>
          </a:xfrm>
        </p:spPr>
      </p:pic>
    </p:spTree>
    <p:extLst>
      <p:ext uri="{BB962C8B-B14F-4D97-AF65-F5344CB8AC3E}">
        <p14:creationId xmlns:p14="http://schemas.microsoft.com/office/powerpoint/2010/main" val="115206024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825467-8F5E-636A-89D2-33A0319F87EF}"/>
              </a:ext>
            </a:extLst>
          </p:cNvPr>
          <p:cNvSpPr>
            <a:spLocks noGrp="1"/>
          </p:cNvSpPr>
          <p:nvPr>
            <p:ph type="ctrTitle"/>
          </p:nvPr>
        </p:nvSpPr>
        <p:spPr/>
        <p:txBody>
          <a:bodyPr/>
          <a:lstStyle/>
          <a:p>
            <a:r>
              <a:rPr lang="en-US" altLang="ko-KR" dirty="0" err="1"/>
              <a:t>JWT</a:t>
            </a:r>
            <a:endParaRPr lang="ko-KR" altLang="en-US" dirty="0"/>
          </a:p>
        </p:txBody>
      </p:sp>
      <p:sp>
        <p:nvSpPr>
          <p:cNvPr id="3" name="부제목 2">
            <a:extLst>
              <a:ext uri="{FF2B5EF4-FFF2-40B4-BE49-F238E27FC236}">
                <a16:creationId xmlns:a16="http://schemas.microsoft.com/office/drawing/2014/main" id="{E94AE862-A97A-7ECA-1596-522E1CE5A9AF}"/>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405207458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CC032F-D30C-DDB5-C694-359F7B30FA0A}"/>
              </a:ext>
            </a:extLst>
          </p:cNvPr>
          <p:cNvSpPr>
            <a:spLocks noGrp="1"/>
          </p:cNvSpPr>
          <p:nvPr>
            <p:ph type="title"/>
          </p:nvPr>
        </p:nvSpPr>
        <p:spPr/>
        <p:txBody>
          <a:bodyPr/>
          <a:lstStyle/>
          <a:p>
            <a:r>
              <a:rPr lang="ko-KR" altLang="en-US" dirty="0"/>
              <a:t>클라이언트 인증방식</a:t>
            </a:r>
          </a:p>
        </p:txBody>
      </p:sp>
      <p:sp>
        <p:nvSpPr>
          <p:cNvPr id="3" name="텍스트 개체 틀 2">
            <a:extLst>
              <a:ext uri="{FF2B5EF4-FFF2-40B4-BE49-F238E27FC236}">
                <a16:creationId xmlns:a16="http://schemas.microsoft.com/office/drawing/2014/main" id="{97BFE84B-03DF-23E6-E163-A294FA618661}"/>
              </a:ext>
            </a:extLst>
          </p:cNvPr>
          <p:cNvSpPr>
            <a:spLocks noGrp="1"/>
          </p:cNvSpPr>
          <p:nvPr>
            <p:ph type="body" idx="1"/>
          </p:nvPr>
        </p:nvSpPr>
        <p:spPr/>
        <p:txBody>
          <a:bodyPr/>
          <a:lstStyle/>
          <a:p>
            <a:r>
              <a:rPr lang="ko-KR" altLang="en-US" b="0" i="0" dirty="0">
                <a:solidFill>
                  <a:srgbClr val="373E48"/>
                </a:solidFill>
                <a:effectLst/>
                <a:latin typeface="RegularFont"/>
              </a:rPr>
              <a:t>서버가 클라이언트 인증을 확인하는 방식은 대표적으로 </a:t>
            </a:r>
            <a:r>
              <a:rPr lang="ko-KR" altLang="en-US" b="1" i="0" dirty="0">
                <a:solidFill>
                  <a:srgbClr val="006DD7"/>
                </a:solidFill>
                <a:effectLst/>
                <a:latin typeface="RegularFont"/>
              </a:rPr>
              <a:t>쿠키</a:t>
            </a:r>
            <a:r>
              <a:rPr lang="en-US" altLang="ko-KR" b="1" i="0" dirty="0">
                <a:solidFill>
                  <a:srgbClr val="006DD7"/>
                </a:solidFill>
                <a:effectLst/>
                <a:latin typeface="RegularFont"/>
              </a:rPr>
              <a:t>, </a:t>
            </a:r>
            <a:r>
              <a:rPr lang="ko-KR" altLang="en-US" b="1" i="0" dirty="0">
                <a:solidFill>
                  <a:srgbClr val="006DD7"/>
                </a:solidFill>
                <a:effectLst/>
                <a:latin typeface="RegularFont"/>
              </a:rPr>
              <a:t>세션</a:t>
            </a:r>
            <a:r>
              <a:rPr lang="en-US" altLang="ko-KR" b="1" i="0" dirty="0">
                <a:solidFill>
                  <a:srgbClr val="006DD7"/>
                </a:solidFill>
                <a:effectLst/>
                <a:latin typeface="RegularFont"/>
              </a:rPr>
              <a:t>, </a:t>
            </a:r>
            <a:r>
              <a:rPr lang="ko-KR" altLang="en-US" b="1" i="0" dirty="0">
                <a:solidFill>
                  <a:srgbClr val="006DD7"/>
                </a:solidFill>
                <a:effectLst/>
                <a:latin typeface="RegularFont"/>
              </a:rPr>
              <a:t>토큰 </a:t>
            </a:r>
            <a:r>
              <a:rPr lang="en-US" altLang="ko-KR" b="1" i="0" dirty="0">
                <a:solidFill>
                  <a:srgbClr val="006DD7"/>
                </a:solidFill>
                <a:effectLst/>
                <a:latin typeface="RegularFont"/>
              </a:rPr>
              <a:t>3</a:t>
            </a:r>
            <a:r>
              <a:rPr lang="ko-KR" altLang="en-US" b="1" i="0" dirty="0">
                <a:solidFill>
                  <a:srgbClr val="006DD7"/>
                </a:solidFill>
                <a:effectLst/>
                <a:latin typeface="RegularFont"/>
              </a:rPr>
              <a:t>가지 방식</a:t>
            </a:r>
            <a:r>
              <a:rPr lang="ko-KR" altLang="en-US" b="0" i="0" dirty="0">
                <a:solidFill>
                  <a:srgbClr val="373E48"/>
                </a:solidFill>
                <a:effectLst/>
                <a:latin typeface="RegularFont"/>
              </a:rPr>
              <a:t>이 있다</a:t>
            </a:r>
            <a:endParaRPr lang="ko-KR" altLang="en-US" dirty="0"/>
          </a:p>
        </p:txBody>
      </p:sp>
    </p:spTree>
    <p:extLst>
      <p:ext uri="{BB962C8B-B14F-4D97-AF65-F5344CB8AC3E}">
        <p14:creationId xmlns:p14="http://schemas.microsoft.com/office/powerpoint/2010/main" val="1228512275"/>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2811AC2-B8E2-271D-28B0-88B0A1571E70}"/>
              </a:ext>
            </a:extLst>
          </p:cNvPr>
          <p:cNvSpPr>
            <a:spLocks noGrp="1"/>
          </p:cNvSpPr>
          <p:nvPr>
            <p:ph type="title"/>
          </p:nvPr>
        </p:nvSpPr>
        <p:spPr/>
        <p:txBody>
          <a:bodyPr/>
          <a:lstStyle/>
          <a:p>
            <a:r>
              <a:rPr lang="en-US" altLang="ko-KR" dirty="0" err="1"/>
              <a:t>JWT</a:t>
            </a:r>
            <a:r>
              <a:rPr lang="ko-KR" altLang="en-US" dirty="0"/>
              <a:t>란</a:t>
            </a:r>
          </a:p>
        </p:txBody>
      </p:sp>
      <p:sp>
        <p:nvSpPr>
          <p:cNvPr id="3" name="텍스트 개체 틀 2">
            <a:extLst>
              <a:ext uri="{FF2B5EF4-FFF2-40B4-BE49-F238E27FC236}">
                <a16:creationId xmlns:a16="http://schemas.microsoft.com/office/drawing/2014/main" id="{B5E5F96F-72ED-B39C-582F-CB4D402F557A}"/>
              </a:ext>
            </a:extLst>
          </p:cNvPr>
          <p:cNvSpPr>
            <a:spLocks noGrp="1"/>
          </p:cNvSpPr>
          <p:nvPr>
            <p:ph type="body" idx="1"/>
          </p:nvPr>
        </p:nvSpPr>
        <p:spPr/>
        <p:txBody>
          <a:bodyPr/>
          <a:lstStyle/>
          <a:p>
            <a:r>
              <a:rPr lang="en-US" altLang="ko-KR" b="0" i="0" dirty="0" err="1">
                <a:solidFill>
                  <a:srgbClr val="212529"/>
                </a:solidFill>
                <a:effectLst/>
                <a:latin typeface="-apple-system"/>
              </a:rPr>
              <a:t>JWT</a:t>
            </a:r>
            <a:r>
              <a:rPr lang="ko-KR" altLang="en-US" b="0" i="0" dirty="0">
                <a:solidFill>
                  <a:srgbClr val="212529"/>
                </a:solidFill>
                <a:effectLst/>
                <a:latin typeface="-apple-system"/>
              </a:rPr>
              <a:t>는 </a:t>
            </a:r>
            <a:r>
              <a:rPr lang="en-US" altLang="ko-KR" b="0" i="0" dirty="0">
                <a:solidFill>
                  <a:srgbClr val="212529"/>
                </a:solidFill>
                <a:effectLst/>
                <a:latin typeface="-apple-system"/>
              </a:rPr>
              <a:t>Json Web Token</a:t>
            </a:r>
            <a:r>
              <a:rPr lang="ko-KR" altLang="en-US" b="0" i="0" dirty="0">
                <a:solidFill>
                  <a:srgbClr val="212529"/>
                </a:solidFill>
                <a:effectLst/>
                <a:latin typeface="-apple-system"/>
              </a:rPr>
              <a:t>의 약자로 일반적으로 클라이언트와 서버 사이에서 통신할 때 권한을 위해 사용하는 토큰이다</a:t>
            </a:r>
            <a:r>
              <a:rPr lang="en-US" altLang="ko-KR" b="0" i="0" dirty="0">
                <a:solidFill>
                  <a:srgbClr val="212529"/>
                </a:solidFill>
                <a:effectLst/>
                <a:latin typeface="-apple-system"/>
              </a:rPr>
              <a:t>. </a:t>
            </a:r>
            <a:r>
              <a:rPr lang="ko-KR" altLang="en-US" b="0" i="0" dirty="0">
                <a:solidFill>
                  <a:srgbClr val="212529"/>
                </a:solidFill>
                <a:effectLst/>
                <a:latin typeface="-apple-system"/>
              </a:rPr>
              <a:t>웹 상에서 정보를 </a:t>
            </a:r>
            <a:r>
              <a:rPr lang="en-US" altLang="ko-KR" b="0" i="0" dirty="0">
                <a:solidFill>
                  <a:srgbClr val="212529"/>
                </a:solidFill>
                <a:effectLst/>
                <a:latin typeface="-apple-system"/>
              </a:rPr>
              <a:t>Json</a:t>
            </a:r>
            <a:r>
              <a:rPr lang="ko-KR" altLang="en-US" b="0" i="0" dirty="0">
                <a:solidFill>
                  <a:srgbClr val="212529"/>
                </a:solidFill>
                <a:effectLst/>
                <a:latin typeface="-apple-system"/>
              </a:rPr>
              <a:t>형태로 주고 받기 위해 표준규약에 따라 생성한 암호화된 토큰으로 복잡하고 읽을 수 없는 </a:t>
            </a:r>
            <a:r>
              <a:rPr lang="en-US" altLang="ko-KR" b="0" i="0" dirty="0">
                <a:solidFill>
                  <a:srgbClr val="212529"/>
                </a:solidFill>
                <a:effectLst/>
                <a:latin typeface="-apple-system"/>
              </a:rPr>
              <a:t>string </a:t>
            </a:r>
            <a:r>
              <a:rPr lang="ko-KR" altLang="en-US" b="0" i="0" dirty="0">
                <a:solidFill>
                  <a:srgbClr val="212529"/>
                </a:solidFill>
                <a:effectLst/>
                <a:latin typeface="-apple-system"/>
              </a:rPr>
              <a:t>형태로 </a:t>
            </a:r>
            <a:r>
              <a:rPr lang="ko-KR" altLang="en-US" b="0" i="0" dirty="0" err="1">
                <a:solidFill>
                  <a:srgbClr val="212529"/>
                </a:solidFill>
                <a:effectLst/>
                <a:latin typeface="-apple-system"/>
              </a:rPr>
              <a:t>저장되어있다</a:t>
            </a:r>
            <a:r>
              <a:rPr lang="en-US" altLang="ko-KR" b="0" i="0" dirty="0">
                <a:solidFill>
                  <a:srgbClr val="212529"/>
                </a:solidFill>
                <a:effectLst/>
                <a:latin typeface="-apple-system"/>
              </a:rPr>
              <a:t>.</a:t>
            </a:r>
            <a:endParaRPr lang="ko-KR" altLang="en-US" dirty="0"/>
          </a:p>
          <a:p>
            <a:endParaRPr lang="ko-KR" altLang="en-US" dirty="0"/>
          </a:p>
        </p:txBody>
      </p:sp>
    </p:spTree>
    <p:extLst>
      <p:ext uri="{BB962C8B-B14F-4D97-AF65-F5344CB8AC3E}">
        <p14:creationId xmlns:p14="http://schemas.microsoft.com/office/powerpoint/2010/main" val="9877879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7EB389-E1FA-8786-7FD4-BAB52359C491}"/>
              </a:ext>
            </a:extLst>
          </p:cNvPr>
          <p:cNvSpPr>
            <a:spLocks noGrp="1"/>
          </p:cNvSpPr>
          <p:nvPr>
            <p:ph type="title"/>
          </p:nvPr>
        </p:nvSpPr>
        <p:spPr/>
        <p:txBody>
          <a:bodyPr/>
          <a:lstStyle/>
          <a:p>
            <a:r>
              <a:rPr lang="ko-KR" altLang="en-US" dirty="0"/>
              <a:t>쿠키방식</a:t>
            </a:r>
          </a:p>
        </p:txBody>
      </p:sp>
      <p:sp>
        <p:nvSpPr>
          <p:cNvPr id="3" name="텍스트 개체 틀 2">
            <a:extLst>
              <a:ext uri="{FF2B5EF4-FFF2-40B4-BE49-F238E27FC236}">
                <a16:creationId xmlns:a16="http://schemas.microsoft.com/office/drawing/2014/main" id="{FA9C30E2-B336-B2CF-59DD-AD103EF9983B}"/>
              </a:ext>
            </a:extLst>
          </p:cNvPr>
          <p:cNvSpPr>
            <a:spLocks noGrp="1"/>
          </p:cNvSpPr>
          <p:nvPr>
            <p:ph type="body" idx="1"/>
          </p:nvPr>
        </p:nvSpPr>
        <p:spPr/>
        <p:txBody>
          <a:bodyPr/>
          <a:lstStyle/>
          <a:p>
            <a:pPr algn="l" latinLnBrk="1">
              <a:buFont typeface="+mj-lt"/>
              <a:buAutoNum type="arabicPeriod"/>
            </a:pPr>
            <a:r>
              <a:rPr lang="ko-KR" altLang="en-US" b="0" i="0" dirty="0">
                <a:effectLst/>
                <a:latin typeface="RegularFont"/>
              </a:rPr>
              <a:t>브라우저</a:t>
            </a:r>
            <a:r>
              <a:rPr lang="en-US" altLang="ko-KR" b="0" i="0" dirty="0">
                <a:effectLst/>
                <a:latin typeface="RegularFont"/>
              </a:rPr>
              <a:t>(</a:t>
            </a:r>
            <a:r>
              <a:rPr lang="ko-KR" altLang="en-US" b="0" i="0" dirty="0">
                <a:effectLst/>
                <a:latin typeface="RegularFont"/>
              </a:rPr>
              <a:t>클라이언트</a:t>
            </a:r>
            <a:r>
              <a:rPr lang="en-US" altLang="ko-KR" b="0" i="0" dirty="0">
                <a:effectLst/>
                <a:latin typeface="RegularFont"/>
              </a:rPr>
              <a:t>)</a:t>
            </a:r>
            <a:r>
              <a:rPr lang="ko-KR" altLang="en-US" b="0" i="0" dirty="0">
                <a:effectLst/>
                <a:latin typeface="RegularFont"/>
              </a:rPr>
              <a:t>가 서버에 요청</a:t>
            </a:r>
            <a:r>
              <a:rPr lang="en-US" altLang="ko-KR" b="0" i="0" dirty="0">
                <a:effectLst/>
                <a:latin typeface="RegularFont"/>
              </a:rPr>
              <a:t>(</a:t>
            </a:r>
            <a:r>
              <a:rPr lang="ko-KR" altLang="en-US" b="0" i="0" dirty="0">
                <a:effectLst/>
                <a:latin typeface="RegularFont"/>
              </a:rPr>
              <a:t>접속</a:t>
            </a:r>
            <a:r>
              <a:rPr lang="en-US" altLang="ko-KR" b="0" i="0" dirty="0">
                <a:effectLst/>
                <a:latin typeface="RegularFont"/>
              </a:rPr>
              <a:t>)</a:t>
            </a:r>
            <a:r>
              <a:rPr lang="ko-KR" altLang="en-US" b="0" i="0" dirty="0">
                <a:effectLst/>
                <a:latin typeface="RegularFont"/>
              </a:rPr>
              <a:t>을 보낸다</a:t>
            </a:r>
            <a:r>
              <a:rPr lang="en-US" altLang="ko-KR" b="0" i="0" dirty="0">
                <a:effectLst/>
                <a:latin typeface="RegularFont"/>
              </a:rPr>
              <a:t>.</a:t>
            </a:r>
          </a:p>
          <a:p>
            <a:pPr algn="l" latinLnBrk="1">
              <a:buFont typeface="+mj-lt"/>
              <a:buAutoNum type="arabicPeriod"/>
            </a:pPr>
            <a:r>
              <a:rPr lang="ko-KR" altLang="en-US" b="0" i="0" dirty="0">
                <a:effectLst/>
                <a:latin typeface="RegularFont"/>
              </a:rPr>
              <a:t>서버는 클라이언트의 요청에 대한 응답을 작성할 때</a:t>
            </a:r>
            <a:r>
              <a:rPr lang="en-US" altLang="ko-KR" b="0" i="0" dirty="0">
                <a:effectLst/>
                <a:latin typeface="RegularFont"/>
              </a:rPr>
              <a:t>, </a:t>
            </a:r>
            <a:r>
              <a:rPr lang="ko-KR" altLang="en-US" b="0" i="0" dirty="0">
                <a:solidFill>
                  <a:srgbClr val="C00000"/>
                </a:solidFill>
                <a:effectLst/>
                <a:latin typeface="RegularFont"/>
              </a:rPr>
              <a:t>클라이언트 </a:t>
            </a:r>
            <a:r>
              <a:rPr lang="ko-KR" altLang="en-US" b="0" i="0" dirty="0">
                <a:effectLst/>
                <a:latin typeface="RegularFont"/>
              </a:rPr>
              <a:t>측에 저장하고 싶은 정보를 응답 헤더의 </a:t>
            </a:r>
            <a:r>
              <a:rPr lang="en-US" altLang="ko-KR" b="0" i="0" dirty="0">
                <a:effectLst/>
                <a:latin typeface="RegularFont"/>
              </a:rPr>
              <a:t>Set-Cookie</a:t>
            </a:r>
            <a:r>
              <a:rPr lang="ko-KR" altLang="en-US" b="0" i="0" dirty="0">
                <a:effectLst/>
                <a:latin typeface="RegularFont"/>
              </a:rPr>
              <a:t>에 담는다</a:t>
            </a:r>
            <a:r>
              <a:rPr lang="en-US" altLang="ko-KR" b="0" i="0" dirty="0">
                <a:effectLst/>
                <a:latin typeface="RegularFont"/>
              </a:rPr>
              <a:t>.</a:t>
            </a:r>
          </a:p>
          <a:p>
            <a:pPr algn="l" latinLnBrk="1">
              <a:buFont typeface="+mj-lt"/>
              <a:buAutoNum type="arabicPeriod"/>
            </a:pPr>
            <a:r>
              <a:rPr lang="ko-KR" altLang="en-US" b="0" i="0" dirty="0">
                <a:effectLst/>
                <a:latin typeface="RegularFont"/>
              </a:rPr>
              <a:t>이후 해당 클라이언트는 요청을 보낼 때마다</a:t>
            </a:r>
            <a:r>
              <a:rPr lang="en-US" altLang="ko-KR" b="0" i="0" dirty="0">
                <a:effectLst/>
                <a:latin typeface="RegularFont"/>
              </a:rPr>
              <a:t>, </a:t>
            </a:r>
            <a:r>
              <a:rPr lang="ko-KR" altLang="en-US" b="0" i="0" dirty="0">
                <a:effectLst/>
                <a:latin typeface="RegularFont"/>
              </a:rPr>
              <a:t>매번 저장된 쿠키를 요청 헤더의 </a:t>
            </a:r>
            <a:r>
              <a:rPr lang="en-US" altLang="ko-KR" b="0" i="0" dirty="0">
                <a:effectLst/>
                <a:latin typeface="RegularFont"/>
              </a:rPr>
              <a:t>Cookie</a:t>
            </a:r>
            <a:r>
              <a:rPr lang="ko-KR" altLang="en-US" b="0" i="0" dirty="0">
                <a:effectLst/>
                <a:latin typeface="RegularFont"/>
              </a:rPr>
              <a:t>에 담아 보낸다</a:t>
            </a:r>
            <a:r>
              <a:rPr lang="en-US" altLang="ko-KR" b="0" i="0" dirty="0">
                <a:effectLst/>
                <a:latin typeface="RegularFont"/>
              </a:rPr>
              <a:t>.</a:t>
            </a:r>
            <a:br>
              <a:rPr lang="en-US" altLang="ko-KR" b="0" i="0" dirty="0">
                <a:effectLst/>
                <a:latin typeface="RegularFont"/>
              </a:rPr>
            </a:br>
            <a:r>
              <a:rPr lang="ko-KR" altLang="en-US" b="0" i="0" dirty="0">
                <a:effectLst/>
                <a:latin typeface="RegularFont"/>
              </a:rPr>
              <a:t>서버는 쿠키에 담긴 정보를 바탕으로 해당 요청의 클라이언트가 </a:t>
            </a:r>
            <a:r>
              <a:rPr lang="ko-KR" altLang="en-US" b="0" i="0" dirty="0" err="1">
                <a:effectLst/>
                <a:latin typeface="RegularFont"/>
              </a:rPr>
              <a:t>누군지</a:t>
            </a:r>
            <a:r>
              <a:rPr lang="ko-KR" altLang="en-US" b="0" i="0" dirty="0">
                <a:effectLst/>
                <a:latin typeface="RegularFont"/>
              </a:rPr>
              <a:t> 식별하거나 정보를 바탕으로 추천 광고를 띄우거나 한다</a:t>
            </a:r>
            <a:r>
              <a:rPr lang="en-US" altLang="ko-KR" b="0" i="0" dirty="0">
                <a:effectLst/>
                <a:latin typeface="RegularFont"/>
              </a:rPr>
              <a:t>.</a:t>
            </a:r>
          </a:p>
          <a:p>
            <a:endParaRPr lang="ko-KR" altLang="en-US" dirty="0"/>
          </a:p>
        </p:txBody>
      </p:sp>
    </p:spTree>
    <p:extLst>
      <p:ext uri="{BB962C8B-B14F-4D97-AF65-F5344CB8AC3E}">
        <p14:creationId xmlns:p14="http://schemas.microsoft.com/office/powerpoint/2010/main" val="301483107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1CCA2E-8EFB-AF20-A6CC-3D9F9B19D020}"/>
              </a:ext>
            </a:extLst>
          </p:cNvPr>
          <p:cNvSpPr>
            <a:spLocks noGrp="1"/>
          </p:cNvSpPr>
          <p:nvPr>
            <p:ph type="title"/>
          </p:nvPr>
        </p:nvSpPr>
        <p:spPr/>
        <p:txBody>
          <a:bodyPr/>
          <a:lstStyle/>
          <a:p>
            <a:r>
              <a:rPr lang="en-US" altLang="ko-KR" b="1" i="0" dirty="0">
                <a:solidFill>
                  <a:schemeClr val="tx1"/>
                </a:solidFill>
                <a:effectLst/>
                <a:latin typeface="MaplestoryLight"/>
              </a:rPr>
              <a:t>Cookie </a:t>
            </a:r>
            <a:r>
              <a:rPr lang="ko-KR" altLang="en-US" b="1" i="0" dirty="0">
                <a:solidFill>
                  <a:schemeClr val="tx1"/>
                </a:solidFill>
                <a:effectLst/>
                <a:latin typeface="MaplestoryLight"/>
              </a:rPr>
              <a:t>방식의 단점</a:t>
            </a:r>
            <a:endParaRPr lang="ko-KR" altLang="en-US" dirty="0">
              <a:solidFill>
                <a:schemeClr val="tx1"/>
              </a:solidFill>
            </a:endParaRPr>
          </a:p>
        </p:txBody>
      </p:sp>
      <p:sp>
        <p:nvSpPr>
          <p:cNvPr id="3" name="텍스트 개체 틀 2">
            <a:extLst>
              <a:ext uri="{FF2B5EF4-FFF2-40B4-BE49-F238E27FC236}">
                <a16:creationId xmlns:a16="http://schemas.microsoft.com/office/drawing/2014/main" id="{2610CAC3-EC77-E01B-897D-D05957E05039}"/>
              </a:ext>
            </a:extLst>
          </p:cNvPr>
          <p:cNvSpPr>
            <a:spLocks noGrp="1"/>
          </p:cNvSpPr>
          <p:nvPr>
            <p:ph type="body" idx="1"/>
          </p:nvPr>
        </p:nvSpPr>
        <p:spPr/>
        <p:txBody>
          <a:bodyPr/>
          <a:lstStyle/>
          <a:p>
            <a:pPr algn="l" latinLnBrk="1">
              <a:buFont typeface="Arial" panose="020B0604020202020204" pitchFamily="34" charset="0"/>
              <a:buChar char="•"/>
            </a:pPr>
            <a:r>
              <a:rPr lang="ko-KR" altLang="en-US" b="0" i="0" dirty="0">
                <a:solidFill>
                  <a:srgbClr val="EE2323"/>
                </a:solidFill>
                <a:effectLst/>
                <a:latin typeface="RegularFont"/>
              </a:rPr>
              <a:t>보안에 취약</a:t>
            </a:r>
            <a:r>
              <a:rPr lang="ko-KR" altLang="en-US" b="0" i="0" dirty="0">
                <a:effectLst/>
                <a:latin typeface="RegularFont"/>
              </a:rPr>
              <a:t>하다</a:t>
            </a:r>
            <a:br>
              <a:rPr lang="en-US" altLang="ko-KR" b="0" i="0" dirty="0">
                <a:effectLst/>
                <a:latin typeface="RegularFont"/>
              </a:rPr>
            </a:br>
            <a:r>
              <a:rPr lang="ko-KR" altLang="en-US" b="0" i="0" dirty="0">
                <a:effectLst/>
                <a:latin typeface="RegularFont"/>
              </a:rPr>
              <a:t>요청 시 쿠키의 값을 그대로 보내기 때문에 유출 및 조작 당할 위험이 존재한다</a:t>
            </a:r>
            <a:r>
              <a:rPr lang="en-US" altLang="ko-KR" b="0" i="0" dirty="0">
                <a:effectLst/>
                <a:latin typeface="RegularFont"/>
              </a:rPr>
              <a:t>.</a:t>
            </a:r>
          </a:p>
          <a:p>
            <a:pPr algn="l" latinLnBrk="1">
              <a:buFont typeface="Arial" panose="020B0604020202020204" pitchFamily="34" charset="0"/>
              <a:buChar char="•"/>
            </a:pPr>
            <a:r>
              <a:rPr lang="ko-KR" altLang="en-US" b="0" i="0" dirty="0">
                <a:effectLst/>
                <a:latin typeface="RegularFont"/>
              </a:rPr>
              <a:t>쿠키에는 </a:t>
            </a:r>
            <a:r>
              <a:rPr lang="ko-KR" altLang="en-US" b="0" i="0" dirty="0">
                <a:solidFill>
                  <a:srgbClr val="EE2323"/>
                </a:solidFill>
                <a:effectLst/>
                <a:latin typeface="RegularFont"/>
              </a:rPr>
              <a:t>용량 제한</a:t>
            </a:r>
            <a:r>
              <a:rPr lang="ko-KR" altLang="en-US" b="0" i="0" dirty="0">
                <a:effectLst/>
                <a:latin typeface="RegularFont"/>
              </a:rPr>
              <a:t>이 있어 많은 정보를 담을 수 없다</a:t>
            </a:r>
            <a:r>
              <a:rPr lang="en-US" altLang="ko-KR" b="0" i="0" dirty="0">
                <a:effectLst/>
                <a:latin typeface="RegularFont"/>
              </a:rPr>
              <a:t>.</a:t>
            </a:r>
          </a:p>
          <a:p>
            <a:pPr algn="l" latinLnBrk="1">
              <a:buFont typeface="Arial" panose="020B0604020202020204" pitchFamily="34" charset="0"/>
              <a:buChar char="•"/>
            </a:pPr>
            <a:r>
              <a:rPr lang="ko-KR" altLang="en-US" b="0" i="0" dirty="0">
                <a:effectLst/>
                <a:latin typeface="RegularFont"/>
              </a:rPr>
              <a:t>웹 브라우저마다 쿠키에 대한 지원 형태가 다르기 때문에 브라우저간 </a:t>
            </a:r>
            <a:r>
              <a:rPr lang="ko-KR" altLang="en-US" b="0" i="0" dirty="0">
                <a:solidFill>
                  <a:srgbClr val="EE2323"/>
                </a:solidFill>
                <a:effectLst/>
                <a:latin typeface="RegularFont"/>
              </a:rPr>
              <a:t>공유가 불가능</a:t>
            </a:r>
            <a:r>
              <a:rPr lang="ko-KR" altLang="en-US" b="0" i="0" dirty="0">
                <a:effectLst/>
                <a:latin typeface="RegularFont"/>
              </a:rPr>
              <a:t>하다</a:t>
            </a:r>
            <a:r>
              <a:rPr lang="en-US" altLang="ko-KR" b="0" i="0" dirty="0">
                <a:effectLst/>
                <a:latin typeface="RegularFont"/>
              </a:rPr>
              <a:t>.</a:t>
            </a:r>
          </a:p>
          <a:p>
            <a:pPr algn="l" latinLnBrk="1">
              <a:buFont typeface="Arial" panose="020B0604020202020204" pitchFamily="34" charset="0"/>
              <a:buChar char="•"/>
            </a:pPr>
            <a:r>
              <a:rPr lang="ko-KR" altLang="en-US" b="0" i="0" dirty="0">
                <a:effectLst/>
                <a:latin typeface="RegularFont"/>
              </a:rPr>
              <a:t>쿠키의 사이즈가 커질수록 네트워크에 부하가 심해진다</a:t>
            </a:r>
            <a:r>
              <a:rPr lang="en-US" altLang="ko-KR" b="0" i="0" dirty="0">
                <a:effectLst/>
                <a:latin typeface="RegularFont"/>
              </a:rPr>
              <a:t>.</a:t>
            </a:r>
          </a:p>
          <a:p>
            <a:endParaRPr lang="ko-KR" altLang="en-US" dirty="0"/>
          </a:p>
        </p:txBody>
      </p:sp>
    </p:spTree>
    <p:extLst>
      <p:ext uri="{BB962C8B-B14F-4D97-AF65-F5344CB8AC3E}">
        <p14:creationId xmlns:p14="http://schemas.microsoft.com/office/powerpoint/2010/main" val="60377009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AD3738-40FD-858E-03C3-B7299DA06D7B}"/>
              </a:ext>
            </a:extLst>
          </p:cNvPr>
          <p:cNvSpPr>
            <a:spLocks noGrp="1"/>
          </p:cNvSpPr>
          <p:nvPr>
            <p:ph type="title"/>
          </p:nvPr>
        </p:nvSpPr>
        <p:spPr/>
        <p:txBody>
          <a:bodyPr/>
          <a:lstStyle/>
          <a:p>
            <a:r>
              <a:rPr lang="ko-KR" altLang="en-US" dirty="0"/>
              <a:t>세션</a:t>
            </a:r>
          </a:p>
        </p:txBody>
      </p:sp>
      <p:sp>
        <p:nvSpPr>
          <p:cNvPr id="3" name="텍스트 개체 틀 2">
            <a:extLst>
              <a:ext uri="{FF2B5EF4-FFF2-40B4-BE49-F238E27FC236}">
                <a16:creationId xmlns:a16="http://schemas.microsoft.com/office/drawing/2014/main" id="{0E011895-5000-8BDA-D3C3-5977B74B97A7}"/>
              </a:ext>
            </a:extLst>
          </p:cNvPr>
          <p:cNvSpPr>
            <a:spLocks noGrp="1"/>
          </p:cNvSpPr>
          <p:nvPr>
            <p:ph type="body" idx="1"/>
          </p:nvPr>
        </p:nvSpPr>
        <p:spPr/>
        <p:txBody>
          <a:bodyPr/>
          <a:lstStyle/>
          <a:p>
            <a:r>
              <a:rPr lang="ko-KR" altLang="en-US" b="0" i="0" dirty="0">
                <a:solidFill>
                  <a:srgbClr val="373E48"/>
                </a:solidFill>
                <a:effectLst/>
                <a:latin typeface="RegularFont"/>
              </a:rPr>
              <a:t>세션은 비밀번호 등 클라이언트의 민감한 인증 정보를 브라우저가 아닌 </a:t>
            </a:r>
            <a:r>
              <a:rPr lang="ko-KR" altLang="en-US" b="1" i="0" u="sng" dirty="0">
                <a:solidFill>
                  <a:srgbClr val="373E48"/>
                </a:solidFill>
                <a:effectLst/>
                <a:latin typeface="RegularFont"/>
              </a:rPr>
              <a:t>서버 측에 저장하고 관리</a:t>
            </a:r>
            <a:r>
              <a:rPr lang="ko-KR" altLang="en-US" b="0" i="0" dirty="0">
                <a:solidFill>
                  <a:srgbClr val="373E48"/>
                </a:solidFill>
                <a:effectLst/>
                <a:latin typeface="RegularFont"/>
              </a:rPr>
              <a:t>한다</a:t>
            </a:r>
            <a:r>
              <a:rPr lang="en-US" altLang="ko-KR" b="0" i="0" dirty="0">
                <a:solidFill>
                  <a:srgbClr val="373E48"/>
                </a:solidFill>
                <a:effectLst/>
                <a:latin typeface="RegularFont"/>
              </a:rPr>
              <a:t>. </a:t>
            </a:r>
            <a:r>
              <a:rPr lang="ko-KR" altLang="en-US" b="0" i="0" dirty="0">
                <a:solidFill>
                  <a:srgbClr val="373E48"/>
                </a:solidFill>
                <a:effectLst/>
                <a:latin typeface="RegularFont"/>
              </a:rPr>
              <a:t>서버의 메모리에 저장하기도 하고</a:t>
            </a:r>
            <a:r>
              <a:rPr lang="en-US" altLang="ko-KR" b="0" i="0" dirty="0">
                <a:solidFill>
                  <a:srgbClr val="373E48"/>
                </a:solidFill>
                <a:effectLst/>
                <a:latin typeface="RegularFont"/>
              </a:rPr>
              <a:t>, </a:t>
            </a:r>
            <a:r>
              <a:rPr lang="ko-KR" altLang="en-US" b="0" i="0" dirty="0">
                <a:solidFill>
                  <a:srgbClr val="373E48"/>
                </a:solidFill>
                <a:effectLst/>
                <a:latin typeface="RegularFont"/>
              </a:rPr>
              <a:t>서버의 로컬 파일이나 데이터베이스에 저장하기도 한다</a:t>
            </a:r>
            <a:r>
              <a:rPr lang="en-US" altLang="ko-KR" b="0" i="0" dirty="0">
                <a:solidFill>
                  <a:srgbClr val="373E48"/>
                </a:solidFill>
                <a:effectLst/>
                <a:latin typeface="RegularFont"/>
              </a:rPr>
              <a:t>. </a:t>
            </a:r>
            <a:endParaRPr lang="ko-KR" altLang="en-US" dirty="0"/>
          </a:p>
        </p:txBody>
      </p:sp>
    </p:spTree>
    <p:extLst>
      <p:ext uri="{BB962C8B-B14F-4D97-AF65-F5344CB8AC3E}">
        <p14:creationId xmlns:p14="http://schemas.microsoft.com/office/powerpoint/2010/main" val="23077547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7ED2FB-2B53-13C9-9EE8-BC7E6D8A8BDC}"/>
              </a:ext>
            </a:extLst>
          </p:cNvPr>
          <p:cNvSpPr>
            <a:spLocks noGrp="1"/>
          </p:cNvSpPr>
          <p:nvPr>
            <p:ph type="title"/>
          </p:nvPr>
        </p:nvSpPr>
        <p:spPr/>
        <p:txBody>
          <a:bodyPr/>
          <a:lstStyle/>
          <a:p>
            <a:r>
              <a:rPr lang="ko-KR" altLang="en-US" dirty="0"/>
              <a:t>세션</a:t>
            </a:r>
          </a:p>
        </p:txBody>
      </p:sp>
      <p:sp>
        <p:nvSpPr>
          <p:cNvPr id="3" name="텍스트 개체 틀 2">
            <a:extLst>
              <a:ext uri="{FF2B5EF4-FFF2-40B4-BE49-F238E27FC236}">
                <a16:creationId xmlns:a16="http://schemas.microsoft.com/office/drawing/2014/main" id="{1DC8680A-559E-C542-BA0A-B12BB4D4883C}"/>
              </a:ext>
            </a:extLst>
          </p:cNvPr>
          <p:cNvSpPr>
            <a:spLocks noGrp="1"/>
          </p:cNvSpPr>
          <p:nvPr>
            <p:ph type="body" idx="1"/>
          </p:nvPr>
        </p:nvSpPr>
        <p:spPr/>
        <p:txBody>
          <a:bodyPr/>
          <a:lstStyle/>
          <a:p>
            <a:endParaRPr lang="ko-KR" altLang="en-US" dirty="0"/>
          </a:p>
        </p:txBody>
      </p:sp>
      <p:pic>
        <p:nvPicPr>
          <p:cNvPr id="5" name="그림 4">
            <a:extLst>
              <a:ext uri="{FF2B5EF4-FFF2-40B4-BE49-F238E27FC236}">
                <a16:creationId xmlns:a16="http://schemas.microsoft.com/office/drawing/2014/main" id="{FD11D505-2422-6EE1-9DEE-97061A9F0ABD}"/>
              </a:ext>
            </a:extLst>
          </p:cNvPr>
          <p:cNvPicPr>
            <a:picLocks noChangeAspect="1"/>
          </p:cNvPicPr>
          <p:nvPr/>
        </p:nvPicPr>
        <p:blipFill>
          <a:blip r:embed="rId2"/>
          <a:stretch>
            <a:fillRect/>
          </a:stretch>
        </p:blipFill>
        <p:spPr>
          <a:xfrm>
            <a:off x="470414" y="1321387"/>
            <a:ext cx="7067729" cy="5131800"/>
          </a:xfrm>
          <a:prstGeom prst="rect">
            <a:avLst/>
          </a:prstGeom>
        </p:spPr>
      </p:pic>
    </p:spTree>
    <p:extLst>
      <p:ext uri="{BB962C8B-B14F-4D97-AF65-F5344CB8AC3E}">
        <p14:creationId xmlns:p14="http://schemas.microsoft.com/office/powerpoint/2010/main" val="129055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동기식 다중 쓰레드 서버</a:t>
            </a:r>
            <a:endParaRPr/>
          </a:p>
        </p:txBody>
      </p:sp>
      <p:pic>
        <p:nvPicPr>
          <p:cNvPr id="80" name="Google Shape;80;p4" descr="threading_java.png"/>
          <p:cNvPicPr preferRelativeResize="0">
            <a:picLocks noGrp="1"/>
          </p:cNvPicPr>
          <p:nvPr>
            <p:ph type="body" idx="1"/>
          </p:nvPr>
        </p:nvPicPr>
        <p:blipFill rotWithShape="1">
          <a:blip r:embed="rId3">
            <a:alphaModFix/>
          </a:blip>
          <a:srcRect/>
          <a:stretch/>
        </p:blipFill>
        <p:spPr>
          <a:xfrm>
            <a:off x="1714500" y="1844675"/>
            <a:ext cx="5715000" cy="3705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src속성</a:t>
            </a:r>
            <a:endParaRPr/>
          </a:p>
        </p:txBody>
      </p:sp>
      <p:sp>
        <p:nvSpPr>
          <p:cNvPr id="330" name="Google Shape;330;p4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&lt;script&gt; 태그는 src 속성과 내부 코드를 동시에 가지지 못합니다.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다음 코드는 실행되지 않습니다.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331" name="Google Shape;331;p40"/>
          <p:cNvSpPr txBox="1"/>
          <p:nvPr/>
        </p:nvSpPr>
        <p:spPr>
          <a:xfrm>
            <a:off x="685800" y="2462212"/>
            <a:ext cx="6365875" cy="922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 </a:t>
            </a:r>
            <a:r>
              <a:rPr lang="en-US" sz="1800" b="0" i="0" u="none">
                <a:solidFill>
                  <a:srgbClr val="669900"/>
                </a:solidFill>
                <a:latin typeface="Consolas"/>
                <a:ea typeface="Consolas"/>
                <a:cs typeface="Consolas"/>
                <a:sym typeface="Consolas"/>
              </a:rPr>
              <a:t>src</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file.js</a:t>
            </a:r>
            <a:r>
              <a:rPr lang="en-US" sz="1800" b="0" i="0" u="none">
                <a:solidFill>
                  <a:srgbClr val="999999"/>
                </a:solidFill>
                <a:latin typeface="Consolas"/>
                <a:ea typeface="Consolas"/>
                <a:cs typeface="Consolas"/>
                <a:sym typeface="Consolas"/>
              </a:rPr>
              <a:t>"&gt;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	alert</a:t>
            </a:r>
            <a:r>
              <a:rPr lang="en-US" sz="1800" b="0" i="0" u="none">
                <a:solidFill>
                  <a:srgbClr val="999999"/>
                </a:solidFill>
                <a:latin typeface="Consolas"/>
                <a:ea typeface="Consolas"/>
                <a:cs typeface="Consolas"/>
                <a:sym typeface="Consolas"/>
              </a:rPr>
              <a:t>(</a:t>
            </a:r>
            <a:r>
              <a:rPr lang="en-US" sz="1800" b="0" i="0" u="none">
                <a:solidFill>
                  <a:srgbClr val="990055"/>
                </a:solidFill>
                <a:latin typeface="Consolas"/>
                <a:ea typeface="Consolas"/>
                <a:cs typeface="Consolas"/>
                <a:sym typeface="Consolas"/>
              </a:rPr>
              <a:t>1</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708090"/>
                </a:solidFill>
                <a:latin typeface="Consolas"/>
                <a:ea typeface="Consolas"/>
                <a:cs typeface="Consolas"/>
                <a:sym typeface="Consolas"/>
              </a:rPr>
              <a:t>// src 속성이 사용되었으므로 이 코드는 무시됩니다.</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a:t>
            </a:r>
            <a:endParaRPr/>
          </a:p>
        </p:txBody>
      </p:sp>
      <p:sp>
        <p:nvSpPr>
          <p:cNvPr id="332" name="Google Shape;332;p40"/>
          <p:cNvSpPr txBox="1"/>
          <p:nvPr/>
        </p:nvSpPr>
        <p:spPr>
          <a:xfrm>
            <a:off x="685800" y="3567112"/>
            <a:ext cx="6997700" cy="1754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 </a:t>
            </a:r>
            <a:r>
              <a:rPr lang="en-US" sz="1800" b="0" i="0" u="none">
                <a:solidFill>
                  <a:srgbClr val="669900"/>
                </a:solidFill>
                <a:latin typeface="Consolas"/>
                <a:ea typeface="Consolas"/>
                <a:cs typeface="Consolas"/>
                <a:sym typeface="Consolas"/>
              </a:rPr>
              <a:t>src</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file.js</a:t>
            </a:r>
            <a:r>
              <a:rPr lang="en-US" sz="1800" b="0" i="0" u="none">
                <a:solidFill>
                  <a:srgbClr val="999999"/>
                </a:solidFill>
                <a:latin typeface="Consolas"/>
                <a:ea typeface="Consolas"/>
                <a:cs typeface="Consolas"/>
                <a:sym typeface="Consolas"/>
              </a:rPr>
              <a:t>"&gt;&lt;/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   둘중 하나를 선택해서 사용해야 합니다</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rgbClr val="333333"/>
              </a:solidFill>
              <a:latin typeface="Consolas"/>
              <a:ea typeface="Consolas"/>
              <a:cs typeface="Consolas"/>
              <a:sym typeface="Consolas"/>
            </a:endParaRPr>
          </a:p>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333333"/>
              </a:buClr>
              <a:buSzPts val="1800"/>
              <a:buFont typeface="Consolas"/>
              <a:buNone/>
            </a:pPr>
            <a:r>
              <a:rPr lang="en-US" sz="1800" b="0" i="0" u="none">
                <a:solidFill>
                  <a:srgbClr val="333333"/>
                </a:solidFill>
                <a:latin typeface="Consolas"/>
                <a:ea typeface="Consolas"/>
                <a:cs typeface="Consolas"/>
                <a:sym typeface="Consolas"/>
              </a:rPr>
              <a:t>	alert</a:t>
            </a:r>
            <a:r>
              <a:rPr lang="en-US" sz="1800" b="0" i="0" u="none">
                <a:solidFill>
                  <a:srgbClr val="999999"/>
                </a:solidFill>
                <a:latin typeface="Consolas"/>
                <a:ea typeface="Consolas"/>
                <a:cs typeface="Consolas"/>
                <a:sym typeface="Consolas"/>
              </a:rPr>
              <a:t>(</a:t>
            </a:r>
            <a:r>
              <a:rPr lang="en-US" sz="1800" b="0" i="0" u="none">
                <a:solidFill>
                  <a:srgbClr val="990055"/>
                </a:solidFill>
                <a:latin typeface="Consolas"/>
                <a:ea typeface="Consolas"/>
                <a:cs typeface="Consolas"/>
                <a:sym typeface="Consolas"/>
              </a:rPr>
              <a:t>1</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0" marR="0" lvl="0" indent="0" algn="l" rtl="0">
              <a:lnSpc>
                <a:spcPct val="100000"/>
              </a:lnSpc>
              <a:spcBef>
                <a:spcPts val="0"/>
              </a:spcBef>
              <a:spcAft>
                <a:spcPts val="0"/>
              </a:spcAft>
              <a:buClr>
                <a:srgbClr val="999999"/>
              </a:buClr>
              <a:buSzPts val="1800"/>
              <a:buFont typeface="Consolas"/>
              <a:buNone/>
            </a:pPr>
            <a:r>
              <a:rPr lang="en-US" sz="1800" b="0" i="0" u="none">
                <a:solidFill>
                  <a:srgbClr val="999999"/>
                </a:solidFill>
                <a:latin typeface="Consolas"/>
                <a:ea typeface="Consolas"/>
                <a:cs typeface="Consolas"/>
                <a:sym typeface="Consolas"/>
              </a:rPr>
              <a:t>&lt;/</a:t>
            </a:r>
            <a:r>
              <a:rPr lang="en-US" sz="1800" b="0" i="0" u="none">
                <a:solidFill>
                  <a:srgbClr val="990055"/>
                </a:solidFill>
                <a:latin typeface="Consolas"/>
                <a:ea typeface="Consolas"/>
                <a:cs typeface="Consolas"/>
                <a:sym typeface="Consolas"/>
              </a:rPr>
              <a:t>script</a:t>
            </a:r>
            <a:r>
              <a:rPr lang="en-US" sz="1800" b="0" i="0" u="none">
                <a:solidFill>
                  <a:srgbClr val="999999"/>
                </a:solidFill>
                <a:latin typeface="Consolas"/>
                <a:ea typeface="Consolas"/>
                <a:cs typeface="Consolas"/>
                <a:sym typeface="Consolas"/>
              </a:rPr>
              <a:t>&gt;</a:t>
            </a:r>
            <a:endParaRPr/>
          </a:p>
        </p:txBody>
      </p:sp>
      <p:sp>
        <p:nvSpPr>
          <p:cNvPr id="333" name="Google Shape;333;p4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40</a:t>
            </a:fld>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F163C4-319D-2510-D41E-89BE19A99661}"/>
              </a:ext>
            </a:extLst>
          </p:cNvPr>
          <p:cNvSpPr>
            <a:spLocks noGrp="1"/>
          </p:cNvSpPr>
          <p:nvPr>
            <p:ph type="title"/>
          </p:nvPr>
        </p:nvSpPr>
        <p:spPr/>
        <p:txBody>
          <a:bodyPr/>
          <a:lstStyle/>
          <a:p>
            <a:r>
              <a:rPr lang="ko-KR" altLang="en-US" dirty="0"/>
              <a:t>세션 인증 방식</a:t>
            </a:r>
          </a:p>
        </p:txBody>
      </p:sp>
      <p:sp>
        <p:nvSpPr>
          <p:cNvPr id="3" name="텍스트 개체 틀 2">
            <a:extLst>
              <a:ext uri="{FF2B5EF4-FFF2-40B4-BE49-F238E27FC236}">
                <a16:creationId xmlns:a16="http://schemas.microsoft.com/office/drawing/2014/main" id="{6972093D-3E03-06A6-1A7F-6E72892C259D}"/>
              </a:ext>
            </a:extLst>
          </p:cNvPr>
          <p:cNvSpPr>
            <a:spLocks noGrp="1"/>
          </p:cNvSpPr>
          <p:nvPr>
            <p:ph type="body" idx="1"/>
          </p:nvPr>
        </p:nvSpPr>
        <p:spPr/>
        <p:txBody>
          <a:bodyPr/>
          <a:lstStyle/>
          <a:p>
            <a:pPr algn="l" latinLnBrk="1">
              <a:buFont typeface="+mj-lt"/>
              <a:buAutoNum type="arabicPeriod"/>
            </a:pPr>
            <a:r>
              <a:rPr lang="ko-KR" altLang="en-US" b="0" i="0" dirty="0">
                <a:effectLst/>
                <a:latin typeface="RegularFont"/>
              </a:rPr>
              <a:t>유저가 웹사이트에서 로그인하면 세션이 서버 메모리</a:t>
            </a:r>
            <a:r>
              <a:rPr lang="en-US" altLang="ko-KR" b="0" i="0" dirty="0">
                <a:effectLst/>
                <a:latin typeface="RegularFont"/>
              </a:rPr>
              <a:t>(</a:t>
            </a:r>
            <a:r>
              <a:rPr lang="ko-KR" altLang="en-US" b="0" i="0" dirty="0">
                <a:effectLst/>
                <a:latin typeface="RegularFont"/>
              </a:rPr>
              <a:t>혹은 데이터베이스</a:t>
            </a:r>
            <a:r>
              <a:rPr lang="en-US" altLang="ko-KR" b="0" i="0" dirty="0">
                <a:effectLst/>
                <a:latin typeface="RegularFont"/>
              </a:rPr>
              <a:t>) </a:t>
            </a:r>
            <a:r>
              <a:rPr lang="ko-KR" altLang="en-US" b="0" i="0" dirty="0">
                <a:effectLst/>
                <a:latin typeface="RegularFont"/>
              </a:rPr>
              <a:t>상에 저장된다</a:t>
            </a:r>
            <a:r>
              <a:rPr lang="en-US" altLang="ko-KR" b="0" i="0" dirty="0">
                <a:effectLst/>
                <a:latin typeface="RegularFont"/>
              </a:rPr>
              <a:t>.</a:t>
            </a:r>
            <a:br>
              <a:rPr lang="en-US" altLang="ko-KR" b="0" i="0" dirty="0">
                <a:effectLst/>
                <a:latin typeface="RegularFont"/>
              </a:rPr>
            </a:br>
            <a:r>
              <a:rPr lang="ko-KR" altLang="en-US" b="0" i="0" dirty="0">
                <a:effectLst/>
                <a:latin typeface="RegularFont"/>
              </a:rPr>
              <a:t>이때</a:t>
            </a:r>
            <a:r>
              <a:rPr lang="en-US" altLang="ko-KR" b="0" i="0" dirty="0">
                <a:effectLst/>
                <a:latin typeface="RegularFont"/>
              </a:rPr>
              <a:t>, </a:t>
            </a:r>
            <a:r>
              <a:rPr lang="ko-KR" altLang="en-US" b="0" i="0" dirty="0">
                <a:effectLst/>
                <a:latin typeface="RegularFont"/>
              </a:rPr>
              <a:t>세션을 식별하기 위한 </a:t>
            </a:r>
            <a:r>
              <a:rPr lang="en-US" altLang="ko-KR" b="0" i="0" dirty="0">
                <a:effectLst/>
                <a:latin typeface="RegularFont"/>
              </a:rPr>
              <a:t>Session Id</a:t>
            </a:r>
            <a:r>
              <a:rPr lang="ko-KR" altLang="en-US" b="0" i="0" dirty="0">
                <a:effectLst/>
                <a:latin typeface="RegularFont"/>
              </a:rPr>
              <a:t>를 기준으로 정보를 저장한다</a:t>
            </a:r>
            <a:r>
              <a:rPr lang="en-US" altLang="ko-KR" b="0" i="0" dirty="0">
                <a:effectLst/>
                <a:latin typeface="RegularFont"/>
              </a:rPr>
              <a:t>.</a:t>
            </a:r>
          </a:p>
          <a:p>
            <a:pPr algn="l" latinLnBrk="1">
              <a:buFont typeface="+mj-lt"/>
              <a:buAutoNum type="arabicPeriod"/>
            </a:pPr>
            <a:r>
              <a:rPr lang="ko-KR" altLang="en-US" b="0" i="0" dirty="0">
                <a:effectLst/>
                <a:latin typeface="RegularFont"/>
              </a:rPr>
              <a:t>서버에서 브라우저에 쿠키에다가 </a:t>
            </a:r>
            <a:r>
              <a:rPr lang="en-US" altLang="ko-KR" b="0" i="0" dirty="0">
                <a:effectLst/>
                <a:latin typeface="RegularFont"/>
              </a:rPr>
              <a:t>Session Id</a:t>
            </a:r>
            <a:r>
              <a:rPr lang="ko-KR" altLang="en-US" b="0" i="0" dirty="0">
                <a:effectLst/>
                <a:latin typeface="RegularFont"/>
              </a:rPr>
              <a:t>를 저장한다</a:t>
            </a:r>
            <a:r>
              <a:rPr lang="en-US" altLang="ko-KR" b="0" i="0" dirty="0">
                <a:effectLst/>
                <a:latin typeface="RegularFont"/>
              </a:rPr>
              <a:t>.</a:t>
            </a:r>
          </a:p>
          <a:p>
            <a:pPr algn="l" latinLnBrk="1">
              <a:buFont typeface="+mj-lt"/>
              <a:buAutoNum type="arabicPeriod"/>
            </a:pPr>
            <a:r>
              <a:rPr lang="ko-KR" altLang="en-US" b="0" i="0" dirty="0">
                <a:effectLst/>
                <a:latin typeface="RegularFont"/>
              </a:rPr>
              <a:t>쿠키에 정보가 담겨있기 때문에 브라우저는 해당 사이트에 대한 모든 </a:t>
            </a:r>
            <a:r>
              <a:rPr lang="en-US" altLang="ko-KR" b="0" i="0" dirty="0">
                <a:effectLst/>
                <a:latin typeface="RegularFont"/>
              </a:rPr>
              <a:t>Request</a:t>
            </a:r>
            <a:r>
              <a:rPr lang="ko-KR" altLang="en-US" b="0" i="0" dirty="0">
                <a:effectLst/>
                <a:latin typeface="RegularFont"/>
              </a:rPr>
              <a:t>에 </a:t>
            </a:r>
            <a:r>
              <a:rPr lang="en-US" altLang="ko-KR" b="0" i="0" dirty="0">
                <a:effectLst/>
                <a:latin typeface="RegularFont"/>
              </a:rPr>
              <a:t>Session Id</a:t>
            </a:r>
            <a:r>
              <a:rPr lang="ko-KR" altLang="en-US" b="0" i="0" dirty="0">
                <a:effectLst/>
                <a:latin typeface="RegularFont"/>
              </a:rPr>
              <a:t>를 쿠키에 담아 전송한다</a:t>
            </a:r>
            <a:r>
              <a:rPr lang="en-US" altLang="ko-KR" b="0" i="0" dirty="0">
                <a:effectLst/>
                <a:latin typeface="RegularFont"/>
              </a:rPr>
              <a:t>.</a:t>
            </a:r>
          </a:p>
          <a:p>
            <a:pPr algn="l" latinLnBrk="1">
              <a:buFont typeface="+mj-lt"/>
              <a:buAutoNum type="arabicPeriod"/>
            </a:pPr>
            <a:r>
              <a:rPr lang="ko-KR" altLang="en-US" b="0" i="0" dirty="0">
                <a:effectLst/>
                <a:latin typeface="RegularFont"/>
              </a:rPr>
              <a:t>서버는 클라이언트가 보낸 </a:t>
            </a:r>
            <a:r>
              <a:rPr lang="en-US" altLang="ko-KR" b="0" i="0" dirty="0">
                <a:effectLst/>
                <a:latin typeface="RegularFont"/>
              </a:rPr>
              <a:t>Session Id </a:t>
            </a:r>
            <a:r>
              <a:rPr lang="ko-KR" altLang="en-US" b="0" i="0" dirty="0">
                <a:effectLst/>
                <a:latin typeface="RegularFont"/>
              </a:rPr>
              <a:t>와 서버 메모리로 관리하고 있는 </a:t>
            </a:r>
            <a:r>
              <a:rPr lang="en-US" altLang="ko-KR" b="0" i="0" dirty="0">
                <a:effectLst/>
                <a:latin typeface="RegularFont"/>
              </a:rPr>
              <a:t>Session Id</a:t>
            </a:r>
            <a:r>
              <a:rPr lang="ko-KR" altLang="en-US" b="0" i="0" dirty="0">
                <a:effectLst/>
                <a:latin typeface="RegularFont"/>
              </a:rPr>
              <a:t>를 비교하여 인증을 수행한다</a:t>
            </a:r>
            <a:r>
              <a:rPr lang="en-US" altLang="ko-KR" b="0" i="0" dirty="0">
                <a:effectLst/>
                <a:latin typeface="RegularFont"/>
              </a:rPr>
              <a:t>.</a:t>
            </a:r>
          </a:p>
          <a:p>
            <a:pPr marL="114300" indent="0" algn="l" latinLnBrk="1">
              <a:buNone/>
            </a:pPr>
            <a:endParaRPr lang="en-US" altLang="ko-KR" b="0" i="0" dirty="0">
              <a:effectLst/>
              <a:latin typeface="RegularFont"/>
            </a:endParaRPr>
          </a:p>
        </p:txBody>
      </p:sp>
    </p:spTree>
    <p:extLst>
      <p:ext uri="{BB962C8B-B14F-4D97-AF65-F5344CB8AC3E}">
        <p14:creationId xmlns:p14="http://schemas.microsoft.com/office/powerpoint/2010/main" val="2817689464"/>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7CC51A-D4AD-12E8-BB5C-AE6C4ED99C66}"/>
              </a:ext>
            </a:extLst>
          </p:cNvPr>
          <p:cNvSpPr>
            <a:spLocks noGrp="1"/>
          </p:cNvSpPr>
          <p:nvPr>
            <p:ph type="title"/>
          </p:nvPr>
        </p:nvSpPr>
        <p:spPr/>
        <p:txBody>
          <a:bodyPr/>
          <a:lstStyle/>
          <a:p>
            <a:r>
              <a:rPr lang="ko-KR" altLang="en-US" dirty="0"/>
              <a:t>세션</a:t>
            </a:r>
          </a:p>
        </p:txBody>
      </p:sp>
      <p:sp>
        <p:nvSpPr>
          <p:cNvPr id="3" name="텍스트 개체 틀 2">
            <a:extLst>
              <a:ext uri="{FF2B5EF4-FFF2-40B4-BE49-F238E27FC236}">
                <a16:creationId xmlns:a16="http://schemas.microsoft.com/office/drawing/2014/main" id="{68EEFE1B-B799-70DE-569F-274F5D66CC56}"/>
              </a:ext>
            </a:extLst>
          </p:cNvPr>
          <p:cNvSpPr>
            <a:spLocks noGrp="1"/>
          </p:cNvSpPr>
          <p:nvPr>
            <p:ph type="body" idx="1"/>
          </p:nvPr>
        </p:nvSpPr>
        <p:spPr/>
        <p:txBody>
          <a:bodyPr/>
          <a:lstStyle/>
          <a:p>
            <a:pPr algn="l" latinLnBrk="1">
              <a:buFont typeface="Arial" panose="020B0604020202020204" pitchFamily="34" charset="0"/>
              <a:buChar char="•"/>
            </a:pPr>
            <a:r>
              <a:rPr lang="ko-KR" altLang="en-US" b="0" i="0" dirty="0">
                <a:effectLst/>
                <a:latin typeface="RegularFont"/>
              </a:rPr>
              <a:t>쿠키를 포함한 요청이 외부에 노출되더라도 세션 </a:t>
            </a:r>
            <a:r>
              <a:rPr lang="en-US" altLang="ko-KR" b="0" i="0" dirty="0">
                <a:effectLst/>
                <a:latin typeface="RegularFont"/>
              </a:rPr>
              <a:t>ID </a:t>
            </a:r>
            <a:r>
              <a:rPr lang="ko-KR" altLang="en-US" b="0" i="0" dirty="0">
                <a:effectLst/>
                <a:latin typeface="RegularFont"/>
              </a:rPr>
              <a:t>자체는 유의미한 개인정보를 담고 있지 않는다</a:t>
            </a:r>
            <a:r>
              <a:rPr lang="en-US" altLang="ko-KR" b="0" i="0" dirty="0">
                <a:effectLst/>
                <a:latin typeface="RegularFont"/>
              </a:rPr>
              <a:t>.</a:t>
            </a:r>
            <a:br>
              <a:rPr lang="en-US" altLang="ko-KR" b="0" i="0" dirty="0">
                <a:effectLst/>
                <a:latin typeface="RegularFont"/>
              </a:rPr>
            </a:br>
            <a:r>
              <a:rPr lang="ko-KR" altLang="en-US" b="0" i="0" dirty="0">
                <a:effectLst/>
                <a:latin typeface="RegularFont"/>
              </a:rPr>
              <a:t>그러나 해커가 </a:t>
            </a:r>
            <a:r>
              <a:rPr lang="ko-KR" altLang="en-US" b="0" i="0" dirty="0">
                <a:solidFill>
                  <a:srgbClr val="EE2323"/>
                </a:solidFill>
                <a:effectLst/>
                <a:latin typeface="RegularFont"/>
              </a:rPr>
              <a:t>세션 </a:t>
            </a:r>
            <a:r>
              <a:rPr lang="en-US" altLang="ko-KR" b="0" i="0" dirty="0">
                <a:solidFill>
                  <a:srgbClr val="EE2323"/>
                </a:solidFill>
                <a:effectLst/>
                <a:latin typeface="RegularFont"/>
              </a:rPr>
              <a:t>ID </a:t>
            </a:r>
            <a:r>
              <a:rPr lang="ko-KR" altLang="en-US" b="0" i="0" dirty="0">
                <a:solidFill>
                  <a:srgbClr val="EE2323"/>
                </a:solidFill>
                <a:effectLst/>
                <a:latin typeface="RegularFont"/>
              </a:rPr>
              <a:t>자체를 탈취</a:t>
            </a:r>
            <a:r>
              <a:rPr lang="ko-KR" altLang="en-US" b="0" i="0" dirty="0">
                <a:effectLst/>
                <a:latin typeface="RegularFont"/>
              </a:rPr>
              <a:t>하여 </a:t>
            </a:r>
            <a:r>
              <a:rPr lang="ko-KR" altLang="en-US" b="0" i="0" dirty="0" err="1">
                <a:effectLst/>
                <a:latin typeface="RegularFont"/>
              </a:rPr>
              <a:t>클라이언트인척</a:t>
            </a:r>
            <a:r>
              <a:rPr lang="ko-KR" altLang="en-US" b="0" i="0" dirty="0">
                <a:effectLst/>
                <a:latin typeface="RegularFont"/>
              </a:rPr>
              <a:t> 위장할 수 있다는 한계가 존재한다</a:t>
            </a:r>
            <a:r>
              <a:rPr lang="en-US" altLang="ko-KR" b="0" i="0" dirty="0">
                <a:effectLst/>
                <a:latin typeface="RegularFont"/>
              </a:rPr>
              <a:t>. (</a:t>
            </a:r>
            <a:r>
              <a:rPr lang="ko-KR" altLang="en-US" b="0" i="0" dirty="0">
                <a:effectLst/>
                <a:latin typeface="RegularFont"/>
              </a:rPr>
              <a:t>이는 서버에서 </a:t>
            </a:r>
            <a:r>
              <a:rPr lang="en-US" altLang="ko-KR" b="0" i="0" dirty="0">
                <a:effectLst/>
                <a:latin typeface="RegularFont"/>
              </a:rPr>
              <a:t>IP</a:t>
            </a:r>
            <a:r>
              <a:rPr lang="ko-KR" altLang="en-US" b="0" i="0" dirty="0">
                <a:effectLst/>
                <a:latin typeface="RegularFont"/>
              </a:rPr>
              <a:t>특정을 통해 해결 할 수 있긴 하다</a:t>
            </a:r>
            <a:r>
              <a:rPr lang="en-US" altLang="ko-KR" b="0" i="0" dirty="0">
                <a:effectLst/>
                <a:latin typeface="RegularFont"/>
              </a:rPr>
              <a:t>)</a:t>
            </a:r>
          </a:p>
          <a:p>
            <a:pPr algn="l" latinLnBrk="1">
              <a:buFont typeface="Arial" panose="020B0604020202020204" pitchFamily="34" charset="0"/>
              <a:buChar char="•"/>
            </a:pPr>
            <a:r>
              <a:rPr lang="ko-KR" altLang="en-US" b="0" i="0" dirty="0">
                <a:effectLst/>
                <a:latin typeface="RegularFont"/>
              </a:rPr>
              <a:t>서버에서 세션 저장소를 사용하므로 요청이 많아지면 서버에 부하가 심해진다</a:t>
            </a:r>
            <a:r>
              <a:rPr lang="en-US" altLang="ko-KR" b="0" i="0" dirty="0">
                <a:effectLst/>
                <a:latin typeface="RegularFont"/>
              </a:rPr>
              <a:t>.</a:t>
            </a:r>
          </a:p>
          <a:p>
            <a:pPr algn="l" latinLnBrk="1">
              <a:buFont typeface="Arial" panose="020B0604020202020204" pitchFamily="34" charset="0"/>
              <a:buChar char="•"/>
            </a:pPr>
            <a:r>
              <a:rPr lang="ko-KR" altLang="en-US" dirty="0">
                <a:latin typeface="RegularFont"/>
              </a:rPr>
              <a:t>최근의 개발방법은 </a:t>
            </a:r>
            <a:r>
              <a:rPr lang="ko-KR" altLang="en-US" dirty="0" err="1">
                <a:latin typeface="RegularFont"/>
              </a:rPr>
              <a:t>프론트앤드와</a:t>
            </a:r>
            <a:r>
              <a:rPr lang="ko-KR" altLang="en-US" dirty="0">
                <a:latin typeface="RegularFont"/>
              </a:rPr>
              <a:t> </a:t>
            </a:r>
            <a:r>
              <a:rPr lang="ko-KR" altLang="en-US" dirty="0" err="1">
                <a:latin typeface="RegularFont"/>
              </a:rPr>
              <a:t>백앤드를</a:t>
            </a:r>
            <a:r>
              <a:rPr lang="ko-KR" altLang="en-US" dirty="0">
                <a:latin typeface="RegularFont"/>
              </a:rPr>
              <a:t> 각각 작성하여 별도의 서버에서 작업을 진행하는 방식입니다</a:t>
            </a:r>
            <a:r>
              <a:rPr lang="en-US" altLang="ko-KR" dirty="0">
                <a:latin typeface="RegularFont"/>
              </a:rPr>
              <a:t>. </a:t>
            </a:r>
            <a:r>
              <a:rPr lang="ko-KR" altLang="en-US" dirty="0">
                <a:latin typeface="RegularFont"/>
              </a:rPr>
              <a:t>보통 </a:t>
            </a:r>
            <a:r>
              <a:rPr lang="ko-KR" altLang="en-US" dirty="0" err="1">
                <a:latin typeface="RegularFont"/>
              </a:rPr>
              <a:t>프론트앤드는</a:t>
            </a:r>
            <a:r>
              <a:rPr lang="ko-KR" altLang="en-US" dirty="0">
                <a:latin typeface="RegularFont"/>
              </a:rPr>
              <a:t> </a:t>
            </a:r>
            <a:r>
              <a:rPr lang="en-US" altLang="ko-KR" dirty="0" err="1">
                <a:latin typeface="RegularFont"/>
              </a:rPr>
              <a:t>nodejs</a:t>
            </a:r>
            <a:r>
              <a:rPr lang="ko-KR" altLang="en-US" dirty="0">
                <a:latin typeface="RegularFont"/>
              </a:rPr>
              <a:t> 기반이가 </a:t>
            </a:r>
            <a:r>
              <a:rPr lang="ko-KR" altLang="en-US" dirty="0" err="1">
                <a:latin typeface="RegularFont"/>
              </a:rPr>
              <a:t>백앤드는</a:t>
            </a:r>
            <a:r>
              <a:rPr lang="ko-KR" altLang="en-US" dirty="0">
                <a:latin typeface="RegularFont"/>
              </a:rPr>
              <a:t> </a:t>
            </a:r>
            <a:r>
              <a:rPr lang="en-US" altLang="ko-KR" dirty="0" err="1">
                <a:latin typeface="RegularFont"/>
              </a:rPr>
              <a:t>nodejs</a:t>
            </a:r>
            <a:r>
              <a:rPr lang="en-US" altLang="ko-KR" dirty="0">
                <a:latin typeface="RegularFont"/>
              </a:rPr>
              <a:t> </a:t>
            </a:r>
            <a:r>
              <a:rPr lang="ko-KR" altLang="en-US" dirty="0">
                <a:latin typeface="RegularFont"/>
              </a:rPr>
              <a:t>나 </a:t>
            </a:r>
            <a:r>
              <a:rPr lang="en-US" altLang="ko-KR" dirty="0">
                <a:latin typeface="RegularFont"/>
              </a:rPr>
              <a:t>java, </a:t>
            </a:r>
            <a:r>
              <a:rPr lang="en-US" altLang="ko-KR" dirty="0" err="1">
                <a:latin typeface="RegularFont"/>
              </a:rPr>
              <a:t>asp.net</a:t>
            </a:r>
            <a:r>
              <a:rPr lang="en-US" altLang="ko-KR" dirty="0">
                <a:latin typeface="RegularFont"/>
              </a:rPr>
              <a:t>, </a:t>
            </a:r>
            <a:r>
              <a:rPr lang="en-US" altLang="ko-KR" dirty="0" err="1">
                <a:latin typeface="RegularFont"/>
              </a:rPr>
              <a:t>php</a:t>
            </a:r>
            <a:r>
              <a:rPr lang="ko-KR" altLang="en-US" dirty="0">
                <a:latin typeface="RegularFont"/>
              </a:rPr>
              <a:t>등 다양합니다</a:t>
            </a:r>
            <a:r>
              <a:rPr lang="en-US" altLang="ko-KR" dirty="0">
                <a:latin typeface="RegularFont"/>
              </a:rPr>
              <a:t>.</a:t>
            </a:r>
            <a:r>
              <a:rPr lang="ko-KR" altLang="en-US" dirty="0">
                <a:latin typeface="RegularFont"/>
              </a:rPr>
              <a:t>두개의 프로세스는 서로 독립이라 세션을 이용한 정보 교환이 불가능합니다</a:t>
            </a:r>
            <a:r>
              <a:rPr lang="en-US" altLang="ko-KR" dirty="0">
                <a:latin typeface="RegularFont"/>
              </a:rPr>
              <a:t>. </a:t>
            </a:r>
            <a:r>
              <a:rPr lang="ko-KR" altLang="en-US" dirty="0">
                <a:latin typeface="RegularFont"/>
              </a:rPr>
              <a:t>그래서 토큰방식의 인증을 많이 사용합니다 </a:t>
            </a:r>
            <a:endParaRPr lang="en-US" altLang="ko-KR" b="0" i="0" dirty="0">
              <a:effectLst/>
              <a:latin typeface="RegularFont"/>
            </a:endParaRPr>
          </a:p>
          <a:p>
            <a:pPr marL="114300" indent="0">
              <a:buNone/>
            </a:pPr>
            <a:endParaRPr lang="ko-KR" altLang="en-US" dirty="0"/>
          </a:p>
        </p:txBody>
      </p:sp>
    </p:spTree>
    <p:extLst>
      <p:ext uri="{BB962C8B-B14F-4D97-AF65-F5344CB8AC3E}">
        <p14:creationId xmlns:p14="http://schemas.microsoft.com/office/powerpoint/2010/main" val="251638170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F745C-25AF-5E6A-B806-45D6EFA4E1F1}"/>
              </a:ext>
            </a:extLst>
          </p:cNvPr>
          <p:cNvSpPr>
            <a:spLocks noGrp="1"/>
          </p:cNvSpPr>
          <p:nvPr>
            <p:ph type="title"/>
          </p:nvPr>
        </p:nvSpPr>
        <p:spPr/>
        <p:txBody>
          <a:bodyPr/>
          <a:lstStyle/>
          <a:p>
            <a:r>
              <a:rPr lang="en-US" altLang="ko-KR" b="1" i="0" dirty="0">
                <a:solidFill>
                  <a:srgbClr val="262D40"/>
                </a:solidFill>
                <a:effectLst/>
                <a:latin typeface="MaplestoryLight"/>
              </a:rPr>
              <a:t>Token </a:t>
            </a:r>
            <a:r>
              <a:rPr lang="ko-KR" altLang="en-US" b="1" i="0" dirty="0">
                <a:solidFill>
                  <a:srgbClr val="262D40"/>
                </a:solidFill>
                <a:effectLst/>
                <a:latin typeface="MaplestoryLight"/>
              </a:rPr>
              <a:t>인증</a:t>
            </a:r>
            <a:endParaRPr lang="ko-KR" altLang="en-US" dirty="0"/>
          </a:p>
        </p:txBody>
      </p:sp>
      <p:sp>
        <p:nvSpPr>
          <p:cNvPr id="3" name="텍스트 개체 틀 2">
            <a:extLst>
              <a:ext uri="{FF2B5EF4-FFF2-40B4-BE49-F238E27FC236}">
                <a16:creationId xmlns:a16="http://schemas.microsoft.com/office/drawing/2014/main" id="{3F2EEF25-94CD-B55B-D679-342036B7AA70}"/>
              </a:ext>
            </a:extLst>
          </p:cNvPr>
          <p:cNvSpPr>
            <a:spLocks noGrp="1"/>
          </p:cNvSpPr>
          <p:nvPr>
            <p:ph type="body" idx="1"/>
          </p:nvPr>
        </p:nvSpPr>
        <p:spPr/>
        <p:txBody>
          <a:bodyPr/>
          <a:lstStyle/>
          <a:p>
            <a:pPr algn="l" latinLnBrk="1"/>
            <a:r>
              <a:rPr lang="ko-KR" altLang="en-US" b="0" i="0" dirty="0">
                <a:effectLst/>
                <a:latin typeface="RegularFont"/>
              </a:rPr>
              <a:t>토큰 기반 인증 시스템은 클라이언트가 서버에 접속을 하면 서버에서 해당 클라이언트에게 인증되었다는 의미로 </a:t>
            </a:r>
            <a:r>
              <a:rPr lang="en-US" altLang="ko-KR" b="0" i="0" dirty="0">
                <a:solidFill>
                  <a:srgbClr val="EE2323"/>
                </a:solidFill>
                <a:effectLst/>
                <a:latin typeface="RegularFont"/>
              </a:rPr>
              <a:t>'</a:t>
            </a:r>
            <a:r>
              <a:rPr lang="ko-KR" altLang="en-US" b="0" i="0" dirty="0">
                <a:solidFill>
                  <a:srgbClr val="EE2323"/>
                </a:solidFill>
                <a:effectLst/>
                <a:latin typeface="RegularFont"/>
              </a:rPr>
              <a:t>토큰</a:t>
            </a:r>
            <a:r>
              <a:rPr lang="en-US" altLang="ko-KR" b="0" i="0" dirty="0">
                <a:solidFill>
                  <a:srgbClr val="EE2323"/>
                </a:solidFill>
                <a:effectLst/>
                <a:latin typeface="RegularFont"/>
              </a:rPr>
              <a:t>'</a:t>
            </a:r>
            <a:r>
              <a:rPr lang="ko-KR" altLang="en-US" b="0" i="0" dirty="0">
                <a:solidFill>
                  <a:srgbClr val="EE2323"/>
                </a:solidFill>
                <a:effectLst/>
                <a:latin typeface="RegularFont"/>
              </a:rPr>
              <a:t>을 부여</a:t>
            </a:r>
            <a:r>
              <a:rPr lang="ko-KR" altLang="en-US" b="0" i="0" dirty="0">
                <a:effectLst/>
                <a:latin typeface="RegularFont"/>
              </a:rPr>
              <a:t>한다</a:t>
            </a:r>
            <a:r>
              <a:rPr lang="en-US" altLang="ko-KR" b="0" i="0" dirty="0">
                <a:effectLst/>
                <a:latin typeface="RegularFont"/>
              </a:rPr>
              <a:t>. </a:t>
            </a:r>
            <a:r>
              <a:rPr lang="ko-KR" altLang="en-US" b="0" i="0" dirty="0">
                <a:effectLst/>
                <a:latin typeface="RegularFont"/>
              </a:rPr>
              <a:t>이 토큰은 </a:t>
            </a:r>
            <a:r>
              <a:rPr lang="ko-KR" altLang="en-US" b="0" i="0" dirty="0">
                <a:solidFill>
                  <a:srgbClr val="EE2323"/>
                </a:solidFill>
                <a:effectLst/>
                <a:latin typeface="RegularFont"/>
              </a:rPr>
              <a:t>유일</a:t>
            </a:r>
            <a:r>
              <a:rPr lang="ko-KR" altLang="en-US" b="0" i="0" dirty="0">
                <a:effectLst/>
                <a:latin typeface="RegularFont"/>
              </a:rPr>
              <a:t>하며 토큰을 발급받은 클라이언트는 또 다시 서버에 요청을 보낼 때 요청 헤더에 토큰을 심어서 보낸다</a:t>
            </a:r>
            <a:r>
              <a:rPr lang="en-US" altLang="ko-KR" b="0" i="0" dirty="0">
                <a:effectLst/>
                <a:latin typeface="RegularFont"/>
              </a:rPr>
              <a:t>. </a:t>
            </a:r>
            <a:r>
              <a:rPr lang="ko-KR" altLang="en-US" b="0" i="0" dirty="0">
                <a:effectLst/>
                <a:latin typeface="RegularFont"/>
              </a:rPr>
              <a:t>그러면 서버에서는 클라이언트로부터 받은 토큰을 서버에서 제공한 토큰과의 일치 여부를 체크하여 인증 과정을 처리하게 된다</a:t>
            </a:r>
            <a:r>
              <a:rPr lang="en-US" altLang="ko-KR" b="0" i="0" dirty="0">
                <a:effectLst/>
                <a:latin typeface="RegularFont"/>
              </a:rPr>
              <a:t>.</a:t>
            </a:r>
          </a:p>
          <a:p>
            <a:pPr algn="l" latinLnBrk="1"/>
            <a:r>
              <a:rPr lang="ko-KR" altLang="en-US" b="0" i="0" dirty="0">
                <a:effectLst/>
                <a:latin typeface="RegularFont"/>
              </a:rPr>
              <a:t>기존의 세션기반 인증은 서버가 파일이나 데이터베이스에 세션정보를 가지고 있어야 하고 이를 </a:t>
            </a:r>
            <a:r>
              <a:rPr lang="ko-KR" altLang="en-US" b="1" i="0" dirty="0">
                <a:effectLst/>
                <a:latin typeface="RegularFont"/>
              </a:rPr>
              <a:t>조회하는 과정</a:t>
            </a:r>
            <a:r>
              <a:rPr lang="ko-KR" altLang="en-US" b="0" i="0" dirty="0">
                <a:effectLst/>
                <a:latin typeface="RegularFont"/>
              </a:rPr>
              <a:t>이 필요하기 때문에 많은 오버헤드가 발생한다</a:t>
            </a:r>
            <a:r>
              <a:rPr lang="en-US" altLang="ko-KR" b="0" i="0" dirty="0">
                <a:effectLst/>
                <a:latin typeface="RegularFont"/>
              </a:rPr>
              <a:t>. </a:t>
            </a:r>
            <a:r>
              <a:rPr lang="ko-KR" altLang="en-US" b="0" i="0" dirty="0">
                <a:effectLst/>
                <a:latin typeface="RegularFont"/>
              </a:rPr>
              <a:t>하지만 토큰은 세션과는 달리 서버가 아닌 </a:t>
            </a:r>
            <a:r>
              <a:rPr lang="ko-KR" altLang="en-US" b="1" i="0" dirty="0">
                <a:effectLst/>
                <a:latin typeface="RegularFont"/>
              </a:rPr>
              <a:t>클라이언트에 저장</a:t>
            </a:r>
            <a:r>
              <a:rPr lang="ko-KR" altLang="en-US" b="0" i="0" dirty="0">
                <a:effectLst/>
                <a:latin typeface="RegularFont"/>
              </a:rPr>
              <a:t>되기 때문에 메모리나 스토리지 등을 통해 세션을 관리했던 서버의 부담을 덜 수 있다</a:t>
            </a:r>
            <a:r>
              <a:rPr lang="en-US" altLang="ko-KR" b="0" i="0" dirty="0">
                <a:effectLst/>
                <a:latin typeface="RegularFont"/>
              </a:rPr>
              <a:t>. </a:t>
            </a:r>
            <a:r>
              <a:rPr lang="ko-KR" altLang="en-US" b="0" i="0" dirty="0">
                <a:effectLst/>
                <a:latin typeface="RegularFont"/>
              </a:rPr>
              <a:t>토큰 자체에 데이터가 들어있기 때문에 클라이언트에서 받아 위조되었는지 판별만 하면 되기 </a:t>
            </a:r>
            <a:r>
              <a:rPr lang="ko-KR" altLang="en-US" b="0" i="0" dirty="0" err="1">
                <a:effectLst/>
                <a:latin typeface="RegularFont"/>
              </a:rPr>
              <a:t>떄문이다</a:t>
            </a:r>
            <a:r>
              <a:rPr lang="en-US" altLang="ko-KR" b="0" i="0" dirty="0">
                <a:effectLst/>
                <a:latin typeface="RegularFont"/>
              </a:rPr>
              <a:t>.</a:t>
            </a:r>
          </a:p>
          <a:p>
            <a:endParaRPr lang="ko-KR" altLang="en-US" dirty="0"/>
          </a:p>
        </p:txBody>
      </p:sp>
    </p:spTree>
    <p:extLst>
      <p:ext uri="{BB962C8B-B14F-4D97-AF65-F5344CB8AC3E}">
        <p14:creationId xmlns:p14="http://schemas.microsoft.com/office/powerpoint/2010/main" val="3576913647"/>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F745C-25AF-5E6A-B806-45D6EFA4E1F1}"/>
              </a:ext>
            </a:extLst>
          </p:cNvPr>
          <p:cNvSpPr>
            <a:spLocks noGrp="1"/>
          </p:cNvSpPr>
          <p:nvPr>
            <p:ph type="title"/>
          </p:nvPr>
        </p:nvSpPr>
        <p:spPr/>
        <p:txBody>
          <a:bodyPr/>
          <a:lstStyle/>
          <a:p>
            <a:r>
              <a:rPr lang="en-US" altLang="ko-KR" dirty="0"/>
              <a:t>Token</a:t>
            </a:r>
            <a:r>
              <a:rPr lang="ko-KR" altLang="en-US" dirty="0"/>
              <a:t> 인증방식</a:t>
            </a:r>
          </a:p>
        </p:txBody>
      </p:sp>
      <p:pic>
        <p:nvPicPr>
          <p:cNvPr id="5" name="그림 4">
            <a:extLst>
              <a:ext uri="{FF2B5EF4-FFF2-40B4-BE49-F238E27FC236}">
                <a16:creationId xmlns:a16="http://schemas.microsoft.com/office/drawing/2014/main" id="{F9D48C0A-D903-9D3F-5C3B-70E82122C3CD}"/>
              </a:ext>
            </a:extLst>
          </p:cNvPr>
          <p:cNvPicPr>
            <a:picLocks noChangeAspect="1"/>
          </p:cNvPicPr>
          <p:nvPr/>
        </p:nvPicPr>
        <p:blipFill>
          <a:blip r:embed="rId2"/>
          <a:stretch>
            <a:fillRect/>
          </a:stretch>
        </p:blipFill>
        <p:spPr>
          <a:xfrm>
            <a:off x="423199" y="1138013"/>
            <a:ext cx="5274267" cy="4729967"/>
          </a:xfrm>
          <a:prstGeom prst="rect">
            <a:avLst/>
          </a:prstGeom>
        </p:spPr>
      </p:pic>
    </p:spTree>
    <p:extLst>
      <p:ext uri="{BB962C8B-B14F-4D97-AF65-F5344CB8AC3E}">
        <p14:creationId xmlns:p14="http://schemas.microsoft.com/office/powerpoint/2010/main" val="121575582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F745C-25AF-5E6A-B806-45D6EFA4E1F1}"/>
              </a:ext>
            </a:extLst>
          </p:cNvPr>
          <p:cNvSpPr>
            <a:spLocks noGrp="1"/>
          </p:cNvSpPr>
          <p:nvPr>
            <p:ph type="title"/>
          </p:nvPr>
        </p:nvSpPr>
        <p:spPr/>
        <p:txBody>
          <a:bodyPr/>
          <a:lstStyle/>
          <a:p>
            <a:r>
              <a:rPr lang="en-US" altLang="ko-KR" dirty="0"/>
              <a:t>Token </a:t>
            </a:r>
            <a:r>
              <a:rPr lang="ko-KR" altLang="en-US" dirty="0"/>
              <a:t>인증방식</a:t>
            </a:r>
          </a:p>
        </p:txBody>
      </p:sp>
      <p:sp>
        <p:nvSpPr>
          <p:cNvPr id="3" name="텍스트 개체 틀 2">
            <a:extLst>
              <a:ext uri="{FF2B5EF4-FFF2-40B4-BE49-F238E27FC236}">
                <a16:creationId xmlns:a16="http://schemas.microsoft.com/office/drawing/2014/main" id="{3F2EEF25-94CD-B55B-D679-342036B7AA70}"/>
              </a:ext>
            </a:extLst>
          </p:cNvPr>
          <p:cNvSpPr>
            <a:spLocks noGrp="1"/>
          </p:cNvSpPr>
          <p:nvPr>
            <p:ph type="body" idx="1"/>
          </p:nvPr>
        </p:nvSpPr>
        <p:spPr/>
        <p:txBody>
          <a:bodyPr/>
          <a:lstStyle/>
          <a:p>
            <a:pPr algn="l" latinLnBrk="1">
              <a:buFont typeface="+mj-lt"/>
              <a:buAutoNum type="arabicPeriod"/>
            </a:pPr>
            <a:r>
              <a:rPr lang="ko-KR" altLang="en-US" b="0" i="0" dirty="0">
                <a:effectLst/>
                <a:latin typeface="RegularFont"/>
              </a:rPr>
              <a:t>사용자가 아이디와 비밀번호로 로그인을 한다</a:t>
            </a:r>
            <a:r>
              <a:rPr lang="en-US" altLang="ko-KR" b="0" i="0" dirty="0">
                <a:effectLst/>
                <a:latin typeface="RegularFont"/>
              </a:rPr>
              <a:t>.</a:t>
            </a:r>
          </a:p>
          <a:p>
            <a:pPr algn="l" latinLnBrk="1">
              <a:buFont typeface="+mj-lt"/>
              <a:buAutoNum type="arabicPeriod"/>
            </a:pPr>
            <a:r>
              <a:rPr lang="ko-KR" altLang="en-US" b="0" i="0" dirty="0">
                <a:effectLst/>
                <a:latin typeface="RegularFont"/>
              </a:rPr>
              <a:t>서버 측에서 사용자</a:t>
            </a:r>
            <a:r>
              <a:rPr lang="en-US" altLang="ko-KR" b="0" i="0" dirty="0">
                <a:effectLst/>
                <a:latin typeface="RegularFont"/>
              </a:rPr>
              <a:t>(</a:t>
            </a:r>
            <a:r>
              <a:rPr lang="ko-KR" altLang="en-US" b="0" i="0" dirty="0">
                <a:effectLst/>
                <a:latin typeface="RegularFont"/>
              </a:rPr>
              <a:t>클라이언트</a:t>
            </a:r>
            <a:r>
              <a:rPr lang="en-US" altLang="ko-KR" b="0" i="0" dirty="0">
                <a:effectLst/>
                <a:latin typeface="RegularFont"/>
              </a:rPr>
              <a:t>)</a:t>
            </a:r>
            <a:r>
              <a:rPr lang="ko-KR" altLang="en-US" b="0" i="0" dirty="0">
                <a:effectLst/>
                <a:latin typeface="RegularFont"/>
              </a:rPr>
              <a:t>에게</a:t>
            </a:r>
            <a:r>
              <a:rPr lang="ko-KR" altLang="en-US" b="1" i="0" dirty="0">
                <a:effectLst/>
                <a:latin typeface="RegularFont"/>
              </a:rPr>
              <a:t> 유일한 토큰</a:t>
            </a:r>
            <a:r>
              <a:rPr lang="ko-KR" altLang="en-US" b="0" i="0" dirty="0">
                <a:effectLst/>
                <a:latin typeface="RegularFont"/>
              </a:rPr>
              <a:t>을 발급한다</a:t>
            </a:r>
            <a:r>
              <a:rPr lang="en-US" altLang="ko-KR" b="0" i="0" dirty="0">
                <a:effectLst/>
                <a:latin typeface="RegularFont"/>
              </a:rPr>
              <a:t>.</a:t>
            </a:r>
          </a:p>
          <a:p>
            <a:pPr algn="l" latinLnBrk="1">
              <a:buFont typeface="+mj-lt"/>
              <a:buAutoNum type="arabicPeriod"/>
            </a:pPr>
            <a:r>
              <a:rPr lang="ko-KR" altLang="en-US" b="0" i="0" dirty="0">
                <a:effectLst/>
                <a:latin typeface="RegularFont"/>
              </a:rPr>
              <a:t>클라이언트는 서버 측에서 전달받은 토큰을 쿠키나 스토리지에 저장해 두고</a:t>
            </a:r>
            <a:r>
              <a:rPr lang="en-US" altLang="ko-KR" b="0" i="0" dirty="0">
                <a:effectLst/>
                <a:latin typeface="RegularFont"/>
              </a:rPr>
              <a:t>, </a:t>
            </a:r>
            <a:r>
              <a:rPr lang="ko-KR" altLang="en-US" b="0" i="0" dirty="0">
                <a:effectLst/>
                <a:latin typeface="RegularFont"/>
              </a:rPr>
              <a:t>서버에 요청을 할 때마다 해당 토큰을 서</a:t>
            </a:r>
            <a:r>
              <a:rPr lang="en-US" altLang="ko-KR" b="0" i="0" dirty="0">
                <a:effectLst/>
                <a:latin typeface="RegularFont"/>
              </a:rPr>
              <a:t>HTTP </a:t>
            </a:r>
            <a:r>
              <a:rPr lang="ko-KR" altLang="en-US" b="0" i="0" dirty="0">
                <a:effectLst/>
                <a:latin typeface="RegularFont"/>
              </a:rPr>
              <a:t>요청 헤더에 포함시켜 전달한다</a:t>
            </a:r>
            <a:r>
              <a:rPr lang="en-US" altLang="ko-KR" b="0" i="0" dirty="0">
                <a:effectLst/>
                <a:latin typeface="RegularFont"/>
              </a:rPr>
              <a:t>.</a:t>
            </a:r>
          </a:p>
          <a:p>
            <a:pPr algn="l" latinLnBrk="1">
              <a:buFont typeface="+mj-lt"/>
              <a:buAutoNum type="arabicPeriod"/>
            </a:pPr>
            <a:r>
              <a:rPr lang="ko-KR" altLang="en-US" b="0" i="0" dirty="0">
                <a:effectLst/>
                <a:latin typeface="RegularFont"/>
              </a:rPr>
              <a:t>서버는 전달받은 토큰을 검증하고 요청에 응답한다</a:t>
            </a:r>
            <a:r>
              <a:rPr lang="en-US" altLang="ko-KR" b="0" i="0" dirty="0">
                <a:effectLst/>
                <a:latin typeface="RegularFont"/>
              </a:rPr>
              <a:t>.</a:t>
            </a:r>
            <a:br>
              <a:rPr lang="en-US" altLang="ko-KR" b="0" i="0" dirty="0">
                <a:effectLst/>
                <a:latin typeface="RegularFont"/>
              </a:rPr>
            </a:br>
            <a:r>
              <a:rPr lang="ko-KR" altLang="en-US" b="0" i="0" dirty="0">
                <a:effectLst/>
                <a:latin typeface="RegularFont"/>
              </a:rPr>
              <a:t>토큰에는 요청한 사람의 정보가 담겨있기에 서버는 </a:t>
            </a:r>
            <a:r>
              <a:rPr lang="en-US" altLang="ko-KR" b="0" i="0" dirty="0">
                <a:effectLst/>
                <a:latin typeface="RegularFont"/>
              </a:rPr>
              <a:t>DB</a:t>
            </a:r>
            <a:r>
              <a:rPr lang="ko-KR" altLang="en-US" b="0" i="0" dirty="0">
                <a:effectLst/>
                <a:latin typeface="RegularFont"/>
              </a:rPr>
              <a:t>를 조회하지 않고 누가 요청하는지 알 수 있다</a:t>
            </a:r>
            <a:r>
              <a:rPr lang="en-US" altLang="ko-KR" b="0" i="0" dirty="0">
                <a:effectLst/>
                <a:latin typeface="RegularFont"/>
              </a:rPr>
              <a:t>.</a:t>
            </a:r>
          </a:p>
          <a:p>
            <a:pPr algn="l" latinLnBrk="1"/>
            <a:r>
              <a:rPr lang="en-US" altLang="ko-KR" b="0" i="0" dirty="0">
                <a:effectLst/>
                <a:latin typeface="RegularFont"/>
              </a:rPr>
              <a:t> </a:t>
            </a:r>
          </a:p>
          <a:p>
            <a:endParaRPr lang="ko-KR" altLang="en-US" dirty="0"/>
          </a:p>
        </p:txBody>
      </p:sp>
    </p:spTree>
    <p:extLst>
      <p:ext uri="{BB962C8B-B14F-4D97-AF65-F5344CB8AC3E}">
        <p14:creationId xmlns:p14="http://schemas.microsoft.com/office/powerpoint/2010/main" val="137828950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F745C-25AF-5E6A-B806-45D6EFA4E1F1}"/>
              </a:ext>
            </a:extLst>
          </p:cNvPr>
          <p:cNvSpPr>
            <a:spLocks noGrp="1"/>
          </p:cNvSpPr>
          <p:nvPr>
            <p:ph type="title"/>
          </p:nvPr>
        </p:nvSpPr>
        <p:spPr/>
        <p:txBody>
          <a:bodyPr/>
          <a:lstStyle/>
          <a:p>
            <a:r>
              <a:rPr lang="en-US" altLang="ko-KR" dirty="0"/>
              <a:t>Token</a:t>
            </a:r>
            <a:r>
              <a:rPr lang="ko-KR" altLang="en-US" dirty="0"/>
              <a:t> 방식 단점</a:t>
            </a:r>
          </a:p>
        </p:txBody>
      </p:sp>
      <p:sp>
        <p:nvSpPr>
          <p:cNvPr id="3" name="텍스트 개체 틀 2">
            <a:extLst>
              <a:ext uri="{FF2B5EF4-FFF2-40B4-BE49-F238E27FC236}">
                <a16:creationId xmlns:a16="http://schemas.microsoft.com/office/drawing/2014/main" id="{3F2EEF25-94CD-B55B-D679-342036B7AA70}"/>
              </a:ext>
            </a:extLst>
          </p:cNvPr>
          <p:cNvSpPr>
            <a:spLocks noGrp="1"/>
          </p:cNvSpPr>
          <p:nvPr>
            <p:ph type="body" idx="1"/>
          </p:nvPr>
        </p:nvSpPr>
        <p:spPr/>
        <p:txBody>
          <a:bodyPr/>
          <a:lstStyle/>
          <a:p>
            <a:pPr algn="l" latinLnBrk="1">
              <a:buFont typeface="+mj-lt"/>
              <a:buAutoNum type="arabicPeriod"/>
            </a:pPr>
            <a:r>
              <a:rPr lang="ko-KR" altLang="en-US" b="0" i="0" dirty="0">
                <a:effectLst/>
                <a:latin typeface="RegularFont"/>
              </a:rPr>
              <a:t>쿠키</a:t>
            </a:r>
            <a:r>
              <a:rPr lang="en-US" altLang="ko-KR" b="0" i="0" dirty="0">
                <a:effectLst/>
                <a:latin typeface="RegularFont"/>
              </a:rPr>
              <a:t>/</a:t>
            </a:r>
            <a:r>
              <a:rPr lang="ko-KR" altLang="en-US" b="0" i="0" dirty="0">
                <a:effectLst/>
                <a:latin typeface="RegularFont"/>
              </a:rPr>
              <a:t>세션과 다르게 토큰 자체의 데이터 길이가 길어</a:t>
            </a:r>
            <a:r>
              <a:rPr lang="en-US" altLang="ko-KR" b="0" i="0" dirty="0">
                <a:effectLst/>
                <a:latin typeface="RegularFont"/>
              </a:rPr>
              <a:t>, </a:t>
            </a:r>
            <a:r>
              <a:rPr lang="ko-KR" altLang="en-US" b="0" i="0" dirty="0">
                <a:effectLst/>
                <a:latin typeface="RegularFont"/>
              </a:rPr>
              <a:t>인증 요청이 많아질수록 네트워크 부하가 </a:t>
            </a:r>
            <a:r>
              <a:rPr lang="ko-KR" altLang="en-US" b="0" i="0" dirty="0" err="1">
                <a:effectLst/>
                <a:latin typeface="RegularFont"/>
              </a:rPr>
              <a:t>심해질수</a:t>
            </a:r>
            <a:r>
              <a:rPr lang="ko-KR" altLang="en-US" b="0" i="0" dirty="0">
                <a:effectLst/>
                <a:latin typeface="RegularFont"/>
              </a:rPr>
              <a:t> 있다</a:t>
            </a:r>
            <a:r>
              <a:rPr lang="en-US" altLang="ko-KR" b="0" i="0" dirty="0">
                <a:effectLst/>
                <a:latin typeface="RegularFont"/>
              </a:rPr>
              <a:t>.</a:t>
            </a:r>
          </a:p>
          <a:p>
            <a:pPr algn="l" latinLnBrk="1">
              <a:buFont typeface="+mj-lt"/>
              <a:buAutoNum type="arabicPeriod"/>
            </a:pPr>
            <a:r>
              <a:rPr lang="en-US" altLang="ko-KR" b="0" i="0" dirty="0">
                <a:effectLst/>
                <a:latin typeface="RegularFont"/>
              </a:rPr>
              <a:t>Payload </a:t>
            </a:r>
            <a:r>
              <a:rPr lang="ko-KR" altLang="en-US" b="0" i="0" dirty="0">
                <a:effectLst/>
                <a:latin typeface="RegularFont"/>
              </a:rPr>
              <a:t>자체는 암호화되지 않기 때문에 유저의 </a:t>
            </a:r>
            <a:r>
              <a:rPr lang="ko-KR" altLang="en-US" b="0" i="0" dirty="0">
                <a:solidFill>
                  <a:srgbClr val="EE2323"/>
                </a:solidFill>
                <a:effectLst/>
                <a:latin typeface="RegularFont"/>
              </a:rPr>
              <a:t>중요한 정보는 담을 수 없다</a:t>
            </a:r>
            <a:r>
              <a:rPr lang="en-US" altLang="ko-KR" b="0" i="0" dirty="0">
                <a:solidFill>
                  <a:srgbClr val="EE2323"/>
                </a:solidFill>
                <a:effectLst/>
                <a:latin typeface="RegularFont"/>
              </a:rPr>
              <a:t>.</a:t>
            </a:r>
            <a:endParaRPr lang="ko-KR" altLang="en-US" b="0" i="0" dirty="0">
              <a:effectLst/>
              <a:latin typeface="RegularFont"/>
            </a:endParaRPr>
          </a:p>
          <a:p>
            <a:pPr algn="l" latinLnBrk="1">
              <a:buFont typeface="+mj-lt"/>
              <a:buAutoNum type="arabicPeriod"/>
            </a:pPr>
            <a:r>
              <a:rPr lang="ko-KR" altLang="en-US" b="0" i="0" dirty="0">
                <a:effectLst/>
                <a:latin typeface="RegularFont"/>
              </a:rPr>
              <a:t>토큰을 </a:t>
            </a:r>
            <a:r>
              <a:rPr lang="ko-KR" altLang="en-US" b="0" i="0" dirty="0">
                <a:solidFill>
                  <a:srgbClr val="EE2323"/>
                </a:solidFill>
                <a:effectLst/>
                <a:latin typeface="RegularFont"/>
              </a:rPr>
              <a:t>탈취</a:t>
            </a:r>
            <a:r>
              <a:rPr lang="ko-KR" altLang="en-US" b="0" i="0" dirty="0">
                <a:effectLst/>
                <a:latin typeface="RegularFont"/>
              </a:rPr>
              <a:t>당하면 대처하기 어렵다</a:t>
            </a:r>
            <a:r>
              <a:rPr lang="en-US" altLang="ko-KR" b="0" i="0" dirty="0">
                <a:effectLst/>
                <a:latin typeface="RegularFont"/>
              </a:rPr>
              <a:t>. (</a:t>
            </a:r>
            <a:r>
              <a:rPr lang="ko-KR" altLang="en-US" b="0" i="0" dirty="0">
                <a:effectLst/>
                <a:latin typeface="RegularFont"/>
              </a:rPr>
              <a:t>따라서 사용 기간 제한을 설정하는 식으로 극복한다</a:t>
            </a:r>
            <a:r>
              <a:rPr lang="en-US" altLang="ko-KR" b="0" i="0" dirty="0">
                <a:effectLst/>
                <a:latin typeface="RegularFont"/>
              </a:rPr>
              <a:t>)</a:t>
            </a:r>
          </a:p>
          <a:p>
            <a:br>
              <a:rPr lang="ko-KR" altLang="en-US" dirty="0"/>
            </a:br>
            <a:endParaRPr lang="ko-KR" altLang="en-US" dirty="0"/>
          </a:p>
        </p:txBody>
      </p:sp>
    </p:spTree>
    <p:extLst>
      <p:ext uri="{BB962C8B-B14F-4D97-AF65-F5344CB8AC3E}">
        <p14:creationId xmlns:p14="http://schemas.microsoft.com/office/powerpoint/2010/main" val="2410601083"/>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F745C-25AF-5E6A-B806-45D6EFA4E1F1}"/>
              </a:ext>
            </a:extLst>
          </p:cNvPr>
          <p:cNvSpPr>
            <a:spLocks noGrp="1"/>
          </p:cNvSpPr>
          <p:nvPr>
            <p:ph type="title"/>
          </p:nvPr>
        </p:nvSpPr>
        <p:spPr/>
        <p:txBody>
          <a:bodyPr/>
          <a:lstStyle/>
          <a:p>
            <a:r>
              <a:rPr lang="en-US" altLang="ko-KR" dirty="0" err="1"/>
              <a:t>JWT</a:t>
            </a:r>
            <a:r>
              <a:rPr lang="ko-KR" altLang="en-US" dirty="0"/>
              <a:t>란</a:t>
            </a:r>
          </a:p>
        </p:txBody>
      </p:sp>
      <p:pic>
        <p:nvPicPr>
          <p:cNvPr id="5" name="그림 4">
            <a:extLst>
              <a:ext uri="{FF2B5EF4-FFF2-40B4-BE49-F238E27FC236}">
                <a16:creationId xmlns:a16="http://schemas.microsoft.com/office/drawing/2014/main" id="{BFBCB5ED-6B6A-2478-2F2B-8A3E7F226D57}"/>
              </a:ext>
            </a:extLst>
          </p:cNvPr>
          <p:cNvPicPr>
            <a:picLocks noChangeAspect="1"/>
          </p:cNvPicPr>
          <p:nvPr/>
        </p:nvPicPr>
        <p:blipFill>
          <a:blip r:embed="rId2"/>
          <a:stretch>
            <a:fillRect/>
          </a:stretch>
        </p:blipFill>
        <p:spPr>
          <a:xfrm>
            <a:off x="1038616" y="1568282"/>
            <a:ext cx="6760205" cy="2389477"/>
          </a:xfrm>
          <a:prstGeom prst="rect">
            <a:avLst/>
          </a:prstGeom>
        </p:spPr>
      </p:pic>
    </p:spTree>
    <p:extLst>
      <p:ext uri="{BB962C8B-B14F-4D97-AF65-F5344CB8AC3E}">
        <p14:creationId xmlns:p14="http://schemas.microsoft.com/office/powerpoint/2010/main" val="15371713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6F745C-25AF-5E6A-B806-45D6EFA4E1F1}"/>
              </a:ext>
            </a:extLst>
          </p:cNvPr>
          <p:cNvSpPr>
            <a:spLocks noGrp="1"/>
          </p:cNvSpPr>
          <p:nvPr>
            <p:ph type="title"/>
          </p:nvPr>
        </p:nvSpPr>
        <p:spPr/>
        <p:txBody>
          <a:bodyPr/>
          <a:lstStyle/>
          <a:p>
            <a:r>
              <a:rPr lang="en-US" altLang="ko-KR" dirty="0" err="1"/>
              <a:t>JWT</a:t>
            </a:r>
            <a:r>
              <a:rPr lang="ko-KR" altLang="en-US" dirty="0"/>
              <a:t>란</a:t>
            </a:r>
          </a:p>
        </p:txBody>
      </p:sp>
      <p:sp>
        <p:nvSpPr>
          <p:cNvPr id="3" name="텍스트 개체 틀 2">
            <a:extLst>
              <a:ext uri="{FF2B5EF4-FFF2-40B4-BE49-F238E27FC236}">
                <a16:creationId xmlns:a16="http://schemas.microsoft.com/office/drawing/2014/main" id="{3F2EEF25-94CD-B55B-D679-342036B7AA70}"/>
              </a:ext>
            </a:extLst>
          </p:cNvPr>
          <p:cNvSpPr>
            <a:spLocks noGrp="1"/>
          </p:cNvSpPr>
          <p:nvPr>
            <p:ph type="body" idx="1"/>
          </p:nvPr>
        </p:nvSpPr>
        <p:spPr/>
        <p:txBody>
          <a:bodyPr/>
          <a:lstStyle/>
          <a:p>
            <a:r>
              <a:rPr lang="en-US" altLang="ko-KR" b="0" dirty="0" err="1">
                <a:solidFill>
                  <a:srgbClr val="292929"/>
                </a:solidFill>
                <a:effectLst/>
                <a:latin typeface="Consolas" panose="020B0609020204030204" pitchFamily="49" charset="0"/>
              </a:rPr>
              <a:t>JWT</a:t>
            </a:r>
            <a:r>
              <a:rPr lang="en-US" altLang="ko-KR" b="0" dirty="0">
                <a:solidFill>
                  <a:srgbClr val="292929"/>
                </a:solidFill>
                <a:effectLst/>
                <a:latin typeface="Consolas" panose="020B0609020204030204" pitchFamily="49" charset="0"/>
              </a:rPr>
              <a:t>(JSON Web Token)</a:t>
            </a:r>
            <a:r>
              <a:rPr lang="ko-KR" altLang="en-US" b="0" dirty="0">
                <a:solidFill>
                  <a:srgbClr val="292929"/>
                </a:solidFill>
                <a:effectLst/>
                <a:latin typeface="Consolas" panose="020B0609020204030204" pitchFamily="49" charset="0"/>
              </a:rPr>
              <a:t>란 인증에 필요한 정보들을 </a:t>
            </a:r>
            <a:r>
              <a:rPr lang="ko-KR" altLang="en-US" b="0" dirty="0" err="1">
                <a:solidFill>
                  <a:srgbClr val="292929"/>
                </a:solidFill>
                <a:effectLst/>
                <a:latin typeface="Consolas" panose="020B0609020204030204" pitchFamily="49" charset="0"/>
              </a:rPr>
              <a:t>암호화시킨</a:t>
            </a:r>
            <a:r>
              <a:rPr lang="ko-KR" altLang="en-US" b="0" dirty="0">
                <a:solidFill>
                  <a:srgbClr val="292929"/>
                </a:solidFill>
                <a:effectLst/>
                <a:latin typeface="Consolas" panose="020B0609020204030204" pitchFamily="49" charset="0"/>
              </a:rPr>
              <a:t> </a:t>
            </a:r>
            <a:r>
              <a:rPr lang="en-US" altLang="ko-KR" b="0" dirty="0">
                <a:solidFill>
                  <a:srgbClr val="292929"/>
                </a:solidFill>
                <a:effectLst/>
                <a:latin typeface="Consolas" panose="020B0609020204030204" pitchFamily="49" charset="0"/>
              </a:rPr>
              <a:t>JSON </a:t>
            </a:r>
            <a:r>
              <a:rPr lang="ko-KR" altLang="en-US" b="0" dirty="0">
                <a:solidFill>
                  <a:srgbClr val="292929"/>
                </a:solidFill>
                <a:effectLst/>
                <a:latin typeface="Consolas" panose="020B0609020204030204" pitchFamily="49" charset="0"/>
              </a:rPr>
              <a:t>토큰을 의미한다</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그리고 </a:t>
            </a:r>
            <a:r>
              <a:rPr lang="en-US" altLang="ko-KR" b="0" dirty="0" err="1">
                <a:solidFill>
                  <a:srgbClr val="292929"/>
                </a:solidFill>
                <a:effectLst/>
                <a:latin typeface="Consolas" panose="020B0609020204030204" pitchFamily="49" charset="0"/>
              </a:rPr>
              <a:t>JWT</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기반 인증은 </a:t>
            </a:r>
            <a:r>
              <a:rPr lang="en-US" altLang="ko-KR" b="0" dirty="0" err="1">
                <a:solidFill>
                  <a:srgbClr val="292929"/>
                </a:solidFill>
                <a:effectLst/>
                <a:latin typeface="Consolas" panose="020B0609020204030204" pitchFamily="49" charset="0"/>
              </a:rPr>
              <a:t>JWT</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토큰</a:t>
            </a:r>
            <a:r>
              <a:rPr lang="en-US" altLang="ko-KR" b="0" dirty="0">
                <a:solidFill>
                  <a:srgbClr val="292929"/>
                </a:solidFill>
                <a:effectLst/>
                <a:latin typeface="Consolas" panose="020B0609020204030204" pitchFamily="49" charset="0"/>
              </a:rPr>
              <a:t>(Access Token)</a:t>
            </a:r>
            <a:r>
              <a:rPr lang="ko-KR" altLang="en-US" b="0" dirty="0">
                <a:solidFill>
                  <a:srgbClr val="292929"/>
                </a:solidFill>
                <a:effectLst/>
                <a:latin typeface="Consolas" panose="020B0609020204030204" pitchFamily="49" charset="0"/>
              </a:rPr>
              <a:t>을 </a:t>
            </a:r>
            <a:r>
              <a:rPr lang="en-US" altLang="ko-KR" b="0" dirty="0">
                <a:solidFill>
                  <a:srgbClr val="292929"/>
                </a:solidFill>
                <a:effectLst/>
                <a:latin typeface="Consolas" panose="020B0609020204030204" pitchFamily="49" charset="0"/>
              </a:rPr>
              <a:t>HTTP </a:t>
            </a:r>
            <a:r>
              <a:rPr lang="ko-KR" altLang="en-US" b="0" dirty="0">
                <a:solidFill>
                  <a:srgbClr val="292929"/>
                </a:solidFill>
                <a:effectLst/>
                <a:latin typeface="Consolas" panose="020B0609020204030204" pitchFamily="49" charset="0"/>
              </a:rPr>
              <a:t>헤더에 실어 서버가 클라이언트를 식별하는 방식이다</a:t>
            </a:r>
            <a:endParaRPr lang="en-US" altLang="ko-KR" b="0" dirty="0">
              <a:solidFill>
                <a:srgbClr val="292929"/>
              </a:solidFill>
              <a:effectLst/>
              <a:latin typeface="Consolas" panose="020B0609020204030204" pitchFamily="49" charset="0"/>
            </a:endParaRPr>
          </a:p>
          <a:p>
            <a:pPr marL="114300" indent="0">
              <a:buNone/>
            </a:pPr>
            <a:endParaRPr lang="ko-KR" altLang="en-US" b="0" dirty="0">
              <a:solidFill>
                <a:srgbClr val="292929"/>
              </a:solidFill>
              <a:effectLst/>
              <a:latin typeface="Consolas" panose="020B0609020204030204" pitchFamily="49" charset="0"/>
            </a:endParaRPr>
          </a:p>
          <a:p>
            <a:r>
              <a:rPr lang="en-US" altLang="ko-KR" b="0" dirty="0" err="1">
                <a:solidFill>
                  <a:srgbClr val="292929"/>
                </a:solidFill>
                <a:effectLst/>
                <a:latin typeface="Consolas" panose="020B0609020204030204" pitchFamily="49" charset="0"/>
              </a:rPr>
              <a:t>JWT</a:t>
            </a:r>
            <a:r>
              <a:rPr lang="ko-KR" altLang="en-US" b="0" dirty="0">
                <a:solidFill>
                  <a:srgbClr val="292929"/>
                </a:solidFill>
                <a:effectLst/>
                <a:latin typeface="Consolas" panose="020B0609020204030204" pitchFamily="49" charset="0"/>
              </a:rPr>
              <a:t>는 </a:t>
            </a:r>
            <a:r>
              <a:rPr lang="en-US" altLang="ko-KR" b="0" dirty="0">
                <a:solidFill>
                  <a:srgbClr val="292929"/>
                </a:solidFill>
                <a:effectLst/>
                <a:latin typeface="Consolas" panose="020B0609020204030204" pitchFamily="49" charset="0"/>
              </a:rPr>
              <a:t>JSON </a:t>
            </a:r>
            <a:r>
              <a:rPr lang="ko-KR" altLang="en-US" b="0" dirty="0">
                <a:solidFill>
                  <a:srgbClr val="292929"/>
                </a:solidFill>
                <a:effectLst/>
                <a:latin typeface="Consolas" panose="020B0609020204030204" pitchFamily="49" charset="0"/>
              </a:rPr>
              <a:t>데이터를 </a:t>
            </a:r>
            <a:r>
              <a:rPr lang="en-US" altLang="ko-KR" b="0" dirty="0" err="1">
                <a:solidFill>
                  <a:srgbClr val="292929"/>
                </a:solidFill>
                <a:effectLst/>
                <a:latin typeface="Consolas" panose="020B0609020204030204" pitchFamily="49" charset="0"/>
              </a:rPr>
              <a:t>Base64</a:t>
            </a:r>
            <a:r>
              <a:rPr lang="en-US" altLang="ko-KR" b="0" dirty="0">
                <a:solidFill>
                  <a:srgbClr val="292929"/>
                </a:solidFill>
                <a:effectLst/>
                <a:latin typeface="Consolas" panose="020B0609020204030204" pitchFamily="49" charset="0"/>
              </a:rPr>
              <a:t> URL-safe Encode </a:t>
            </a:r>
            <a:r>
              <a:rPr lang="ko-KR" altLang="en-US" b="0" dirty="0">
                <a:solidFill>
                  <a:srgbClr val="292929"/>
                </a:solidFill>
                <a:effectLst/>
                <a:latin typeface="Consolas" panose="020B0609020204030204" pitchFamily="49" charset="0"/>
              </a:rPr>
              <a:t>를 통해 인코딩하여 </a:t>
            </a:r>
            <a:r>
              <a:rPr lang="ko-KR" altLang="en-US" b="0" dirty="0" err="1">
                <a:solidFill>
                  <a:srgbClr val="292929"/>
                </a:solidFill>
                <a:effectLst/>
                <a:latin typeface="Consolas" panose="020B0609020204030204" pitchFamily="49" charset="0"/>
              </a:rPr>
              <a:t>직렬화한</a:t>
            </a:r>
            <a:r>
              <a:rPr lang="ko-KR" altLang="en-US" b="0" dirty="0">
                <a:solidFill>
                  <a:srgbClr val="292929"/>
                </a:solidFill>
                <a:effectLst/>
                <a:latin typeface="Consolas" panose="020B0609020204030204" pitchFamily="49" charset="0"/>
              </a:rPr>
              <a:t> 것이며</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토큰 내부에는 </a:t>
            </a:r>
            <a:r>
              <a:rPr lang="ko-KR" altLang="en-US" b="0" dirty="0" err="1">
                <a:solidFill>
                  <a:srgbClr val="292929"/>
                </a:solidFill>
                <a:effectLst/>
                <a:latin typeface="Consolas" panose="020B0609020204030204" pitchFamily="49" charset="0"/>
              </a:rPr>
              <a:t>위변조</a:t>
            </a:r>
            <a:r>
              <a:rPr lang="ko-KR" altLang="en-US" b="0" dirty="0">
                <a:solidFill>
                  <a:srgbClr val="292929"/>
                </a:solidFill>
                <a:effectLst/>
                <a:latin typeface="Consolas" panose="020B0609020204030204" pitchFamily="49" charset="0"/>
              </a:rPr>
              <a:t> 방지를 위해 개인키를 통한 전자서명도 들어있다</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따라서 사용자가 </a:t>
            </a:r>
            <a:r>
              <a:rPr lang="en-US" altLang="ko-KR" b="0" dirty="0" err="1">
                <a:solidFill>
                  <a:srgbClr val="292929"/>
                </a:solidFill>
                <a:effectLst/>
                <a:latin typeface="Consolas" panose="020B0609020204030204" pitchFamily="49" charset="0"/>
              </a:rPr>
              <a:t>JWT</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를 서버로 전송하면 서버는 서명을 검증하는 과정을 거치게 되며 검증이 완료되면 요청한 응답을 돌려준다</a:t>
            </a:r>
            <a:r>
              <a:rPr lang="en-US" altLang="ko-KR" b="0" dirty="0">
                <a:solidFill>
                  <a:srgbClr val="292929"/>
                </a:solidFill>
                <a:effectLst/>
                <a:latin typeface="Consolas" panose="020B0609020204030204" pitchFamily="49" charset="0"/>
              </a:rPr>
              <a:t>.</a:t>
            </a:r>
          </a:p>
          <a:p>
            <a:pPr marL="114300" indent="0">
              <a:buNone/>
            </a:pPr>
            <a:br>
              <a:rPr lang="en-US" altLang="ko-KR" b="0" dirty="0">
                <a:solidFill>
                  <a:srgbClr val="292929"/>
                </a:solidFill>
                <a:effectLst/>
                <a:latin typeface="Consolas" panose="020B0609020204030204" pitchFamily="49" charset="0"/>
              </a:rPr>
            </a:br>
            <a:endParaRPr lang="en-US" altLang="ko-KR" b="0" dirty="0">
              <a:solidFill>
                <a:srgbClr val="292929"/>
              </a:solidFill>
              <a:effectLst/>
              <a:latin typeface="Consolas" panose="020B0609020204030204" pitchFamily="49" charset="0"/>
            </a:endParaRPr>
          </a:p>
          <a:p>
            <a:endParaRPr lang="ko-KR" altLang="en-US" dirty="0"/>
          </a:p>
        </p:txBody>
      </p:sp>
    </p:spTree>
    <p:extLst>
      <p:ext uri="{BB962C8B-B14F-4D97-AF65-F5344CB8AC3E}">
        <p14:creationId xmlns:p14="http://schemas.microsoft.com/office/powerpoint/2010/main" val="66014330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397417-E187-A907-F96B-6AE557E77148}"/>
              </a:ext>
            </a:extLst>
          </p:cNvPr>
          <p:cNvSpPr>
            <a:spLocks noGrp="1"/>
          </p:cNvSpPr>
          <p:nvPr>
            <p:ph type="title"/>
          </p:nvPr>
        </p:nvSpPr>
        <p:spPr/>
        <p:txBody>
          <a:bodyPr/>
          <a:lstStyle/>
          <a:p>
            <a:r>
              <a:rPr lang="en-US" altLang="ko-KR" dirty="0" err="1"/>
              <a:t>JWT</a:t>
            </a:r>
            <a:r>
              <a:rPr lang="ko-KR" altLang="en-US" dirty="0"/>
              <a:t>구조</a:t>
            </a:r>
          </a:p>
        </p:txBody>
      </p:sp>
      <p:sp>
        <p:nvSpPr>
          <p:cNvPr id="3" name="텍스트 개체 틀 2">
            <a:extLst>
              <a:ext uri="{FF2B5EF4-FFF2-40B4-BE49-F238E27FC236}">
                <a16:creationId xmlns:a16="http://schemas.microsoft.com/office/drawing/2014/main" id="{00A8B4E4-35A9-9301-8C65-88FD2765A3BC}"/>
              </a:ext>
            </a:extLst>
          </p:cNvPr>
          <p:cNvSpPr>
            <a:spLocks noGrp="1"/>
          </p:cNvSpPr>
          <p:nvPr>
            <p:ph type="body" idx="1"/>
          </p:nvPr>
        </p:nvSpPr>
        <p:spPr/>
        <p:txBody>
          <a:bodyPr/>
          <a:lstStyle/>
          <a:p>
            <a:pPr algn="l" latinLnBrk="1"/>
            <a:r>
              <a:rPr lang="en-US" altLang="ko-KR" b="0" i="0" dirty="0" err="1">
                <a:effectLst/>
                <a:latin typeface="RegularFont"/>
              </a:rPr>
              <a:t>JWT</a:t>
            </a:r>
            <a:r>
              <a:rPr lang="ko-KR" altLang="en-US" b="0" i="0" dirty="0">
                <a:effectLst/>
                <a:latin typeface="RegularFont"/>
              </a:rPr>
              <a:t>는 </a:t>
            </a:r>
            <a:r>
              <a:rPr lang="en-US" altLang="ko-KR" b="1" i="0" dirty="0">
                <a:solidFill>
                  <a:srgbClr val="EE2323"/>
                </a:solidFill>
                <a:effectLst/>
                <a:latin typeface="RegularFont"/>
              </a:rPr>
              <a:t>.</a:t>
            </a:r>
            <a:r>
              <a:rPr lang="ko-KR" altLang="en-US" b="0" i="0" dirty="0">
                <a:effectLst/>
                <a:latin typeface="RegularFont"/>
              </a:rPr>
              <a:t> 을 구분자로 나누어지는 세 가지 문자열의 조합이다</a:t>
            </a:r>
            <a:r>
              <a:rPr lang="en-US" altLang="ko-KR" b="0" i="0" dirty="0">
                <a:effectLst/>
                <a:latin typeface="RegularFont"/>
              </a:rPr>
              <a:t>.</a:t>
            </a:r>
          </a:p>
          <a:p>
            <a:pPr algn="l" latinLnBrk="1"/>
            <a:r>
              <a:rPr lang="en-US" altLang="ko-KR" b="1" i="0" dirty="0">
                <a:solidFill>
                  <a:srgbClr val="EE2323"/>
                </a:solidFill>
                <a:effectLst/>
                <a:latin typeface="RegularFont"/>
              </a:rPr>
              <a:t>.</a:t>
            </a:r>
            <a:r>
              <a:rPr lang="ko-KR" altLang="en-US" b="0" i="0" dirty="0">
                <a:effectLst/>
                <a:latin typeface="RegularFont"/>
              </a:rPr>
              <a:t> 을 기준으로 좌측부터 </a:t>
            </a:r>
            <a:r>
              <a:rPr lang="en-US" altLang="ko-KR" b="1" i="0" dirty="0">
                <a:solidFill>
                  <a:srgbClr val="EE2323"/>
                </a:solidFill>
                <a:effectLst/>
                <a:latin typeface="RegularFont"/>
              </a:rPr>
              <a:t>Header</a:t>
            </a:r>
            <a:r>
              <a:rPr lang="en-US" altLang="ko-KR" b="0" i="0" dirty="0">
                <a:effectLst/>
                <a:latin typeface="RegularFont"/>
              </a:rPr>
              <a:t>, </a:t>
            </a:r>
            <a:r>
              <a:rPr lang="en-US" altLang="ko-KR" b="1" i="0" dirty="0">
                <a:solidFill>
                  <a:srgbClr val="8A3DB6"/>
                </a:solidFill>
                <a:effectLst/>
                <a:latin typeface="RegularFont"/>
              </a:rPr>
              <a:t>Payload</a:t>
            </a:r>
            <a:r>
              <a:rPr lang="en-US" altLang="ko-KR" b="0" i="0" dirty="0">
                <a:effectLst/>
                <a:latin typeface="RegularFont"/>
              </a:rPr>
              <a:t>, </a:t>
            </a:r>
            <a:r>
              <a:rPr lang="en-US" altLang="ko-KR" b="1" i="0" dirty="0">
                <a:solidFill>
                  <a:srgbClr val="0593D3"/>
                </a:solidFill>
                <a:effectLst/>
                <a:latin typeface="RegularFont"/>
              </a:rPr>
              <a:t>Signature</a:t>
            </a:r>
            <a:r>
              <a:rPr lang="ko-KR" altLang="en-US" b="0" i="0" dirty="0">
                <a:effectLst/>
                <a:latin typeface="RegularFont"/>
              </a:rPr>
              <a:t>를 의미한다</a:t>
            </a:r>
            <a:r>
              <a:rPr lang="en-US" altLang="ko-KR" b="0" i="0" dirty="0">
                <a:effectLst/>
                <a:latin typeface="RegularFont"/>
              </a:rPr>
              <a:t>.</a:t>
            </a:r>
          </a:p>
          <a:p>
            <a:endParaRPr lang="ko-KR" altLang="en-US" dirty="0"/>
          </a:p>
        </p:txBody>
      </p:sp>
      <p:pic>
        <p:nvPicPr>
          <p:cNvPr id="5" name="그림 4">
            <a:extLst>
              <a:ext uri="{FF2B5EF4-FFF2-40B4-BE49-F238E27FC236}">
                <a16:creationId xmlns:a16="http://schemas.microsoft.com/office/drawing/2014/main" id="{BB89B7F4-B6AD-18CB-30E0-9B4060AF63BA}"/>
              </a:ext>
            </a:extLst>
          </p:cNvPr>
          <p:cNvPicPr>
            <a:picLocks noChangeAspect="1"/>
          </p:cNvPicPr>
          <p:nvPr/>
        </p:nvPicPr>
        <p:blipFill>
          <a:blip r:embed="rId2"/>
          <a:stretch>
            <a:fillRect/>
          </a:stretch>
        </p:blipFill>
        <p:spPr>
          <a:xfrm>
            <a:off x="485568" y="1775944"/>
            <a:ext cx="8095921" cy="4317825"/>
          </a:xfrm>
          <a:prstGeom prst="rect">
            <a:avLst/>
          </a:prstGeom>
        </p:spPr>
      </p:pic>
    </p:spTree>
    <p:extLst>
      <p:ext uri="{BB962C8B-B14F-4D97-AF65-F5344CB8AC3E}">
        <p14:creationId xmlns:p14="http://schemas.microsoft.com/office/powerpoint/2010/main" val="58913932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F1EC60-7C29-07E0-CAC1-8E658C6EEA02}"/>
              </a:ext>
            </a:extLst>
          </p:cNvPr>
          <p:cNvSpPr>
            <a:spLocks noGrp="1"/>
          </p:cNvSpPr>
          <p:nvPr>
            <p:ph type="title"/>
          </p:nvPr>
        </p:nvSpPr>
        <p:spPr/>
        <p:txBody>
          <a:bodyPr/>
          <a:lstStyle/>
          <a:p>
            <a:r>
              <a:rPr lang="en-US" altLang="ko-KR" dirty="0" err="1"/>
              <a:t>JWT</a:t>
            </a:r>
            <a:r>
              <a:rPr lang="ko-KR" altLang="en-US" dirty="0"/>
              <a:t>구조</a:t>
            </a:r>
          </a:p>
        </p:txBody>
      </p:sp>
      <p:sp>
        <p:nvSpPr>
          <p:cNvPr id="3" name="텍스트 개체 틀 2">
            <a:extLst>
              <a:ext uri="{FF2B5EF4-FFF2-40B4-BE49-F238E27FC236}">
                <a16:creationId xmlns:a16="http://schemas.microsoft.com/office/drawing/2014/main" id="{56259FE0-62BC-192F-85FF-5A84D61F13E6}"/>
              </a:ext>
            </a:extLst>
          </p:cNvPr>
          <p:cNvSpPr>
            <a:spLocks noGrp="1"/>
          </p:cNvSpPr>
          <p:nvPr>
            <p:ph type="body" idx="1"/>
          </p:nvPr>
        </p:nvSpPr>
        <p:spPr/>
        <p:txBody>
          <a:bodyPr/>
          <a:lstStyle/>
          <a:p>
            <a:pPr algn="l" latinLnBrk="1"/>
            <a:r>
              <a:rPr lang="en-US" altLang="ko-KR" b="0" i="0" dirty="0">
                <a:effectLst/>
                <a:latin typeface="RegularFont"/>
              </a:rPr>
              <a:t>Header </a:t>
            </a:r>
            <a:r>
              <a:rPr lang="ko-KR" altLang="en-US" b="0" i="0" dirty="0">
                <a:effectLst/>
                <a:latin typeface="RegularFont"/>
              </a:rPr>
              <a:t>에는 </a:t>
            </a:r>
            <a:r>
              <a:rPr lang="en-US" altLang="ko-KR" b="0" i="0" dirty="0" err="1">
                <a:effectLst/>
                <a:latin typeface="RegularFont"/>
              </a:rPr>
              <a:t>JWT</a:t>
            </a:r>
            <a:r>
              <a:rPr lang="en-US" altLang="ko-KR" b="0" i="0" dirty="0">
                <a:effectLst/>
                <a:latin typeface="RegularFont"/>
              </a:rPr>
              <a:t> </a:t>
            </a:r>
            <a:r>
              <a:rPr lang="ko-KR" altLang="en-US" b="0" i="0" dirty="0">
                <a:effectLst/>
                <a:latin typeface="RegularFont"/>
              </a:rPr>
              <a:t>에서 사용할 타입과 해시 알고리즘의 종류가 담겨있으며</a:t>
            </a:r>
            <a:r>
              <a:rPr lang="en-US" altLang="ko-KR" b="0" i="0" dirty="0">
                <a:effectLst/>
                <a:latin typeface="RegularFont"/>
              </a:rPr>
              <a:t>, Payload </a:t>
            </a:r>
            <a:r>
              <a:rPr lang="ko-KR" altLang="en-US" b="0" i="0" dirty="0">
                <a:effectLst/>
                <a:latin typeface="RegularFont"/>
              </a:rPr>
              <a:t>는 서버에서 첨부한 사용자 권한 정보와 데이터가 담겨있다</a:t>
            </a:r>
            <a:r>
              <a:rPr lang="en-US" altLang="ko-KR" b="0" i="0" dirty="0">
                <a:effectLst/>
                <a:latin typeface="RegularFont"/>
              </a:rPr>
              <a:t>. </a:t>
            </a:r>
            <a:r>
              <a:rPr lang="ko-KR" altLang="en-US" b="0" i="0" dirty="0">
                <a:effectLst/>
                <a:latin typeface="RegularFont"/>
              </a:rPr>
              <a:t>마지막으로 </a:t>
            </a:r>
            <a:r>
              <a:rPr lang="en-US" altLang="ko-KR" b="0" i="0" dirty="0">
                <a:effectLst/>
                <a:latin typeface="RegularFont"/>
              </a:rPr>
              <a:t>Signature </a:t>
            </a:r>
            <a:r>
              <a:rPr lang="ko-KR" altLang="en-US" b="0" i="0" dirty="0">
                <a:effectLst/>
                <a:latin typeface="RegularFont"/>
              </a:rPr>
              <a:t>에는 </a:t>
            </a:r>
            <a:r>
              <a:rPr lang="en-US" altLang="ko-KR" b="0" i="0" dirty="0">
                <a:effectLst/>
                <a:latin typeface="RegularFont"/>
              </a:rPr>
              <a:t>Header, Payload </a:t>
            </a:r>
            <a:r>
              <a:rPr lang="ko-KR" altLang="en-US" b="0" i="0" dirty="0">
                <a:effectLst/>
                <a:latin typeface="RegularFont"/>
              </a:rPr>
              <a:t>를 </a:t>
            </a:r>
            <a:r>
              <a:rPr lang="en-US" altLang="ko-KR" b="0" i="0" dirty="0" err="1">
                <a:effectLst/>
                <a:latin typeface="RegularFont"/>
              </a:rPr>
              <a:t>Base64</a:t>
            </a:r>
            <a:r>
              <a:rPr lang="en-US" altLang="ko-KR" b="0" i="0" dirty="0">
                <a:effectLst/>
                <a:latin typeface="RegularFont"/>
              </a:rPr>
              <a:t> URL-safe Encode </a:t>
            </a:r>
            <a:r>
              <a:rPr lang="ko-KR" altLang="en-US" b="0" i="0" dirty="0">
                <a:effectLst/>
                <a:latin typeface="RegularFont"/>
              </a:rPr>
              <a:t>를 한 이후 </a:t>
            </a:r>
            <a:r>
              <a:rPr lang="en-US" altLang="ko-KR" b="0" i="0" dirty="0">
                <a:effectLst/>
                <a:latin typeface="RegularFont"/>
              </a:rPr>
              <a:t>Header </a:t>
            </a:r>
            <a:r>
              <a:rPr lang="ko-KR" altLang="en-US" b="0" i="0" dirty="0">
                <a:effectLst/>
                <a:latin typeface="RegularFont"/>
              </a:rPr>
              <a:t>에 명시된 해시함수를 적용하고</a:t>
            </a:r>
            <a:r>
              <a:rPr lang="en-US" altLang="ko-KR" b="0" i="0" dirty="0">
                <a:effectLst/>
                <a:latin typeface="RegularFont"/>
              </a:rPr>
              <a:t>, </a:t>
            </a:r>
            <a:r>
              <a:rPr lang="ko-KR" altLang="en-US" b="0" i="0" dirty="0">
                <a:effectLst/>
                <a:latin typeface="RegularFont"/>
              </a:rPr>
              <a:t>개인키</a:t>
            </a:r>
            <a:r>
              <a:rPr lang="en-US" altLang="ko-KR" b="0" i="0" dirty="0">
                <a:effectLst/>
                <a:latin typeface="RegularFont"/>
              </a:rPr>
              <a:t>(Private Key)</a:t>
            </a:r>
            <a:r>
              <a:rPr lang="ko-KR" altLang="en-US" b="0" i="0" dirty="0">
                <a:effectLst/>
                <a:latin typeface="RegularFont"/>
              </a:rPr>
              <a:t>로 서명한 전자서명이 담겨있다</a:t>
            </a:r>
            <a:r>
              <a:rPr lang="en-US" altLang="ko-KR" b="0" i="0" dirty="0">
                <a:effectLst/>
                <a:latin typeface="RegularFont"/>
              </a:rPr>
              <a:t>.</a:t>
            </a:r>
          </a:p>
          <a:p>
            <a:endParaRPr lang="ko-KR" altLang="en-US" dirty="0"/>
          </a:p>
        </p:txBody>
      </p:sp>
    </p:spTree>
    <p:extLst>
      <p:ext uri="{BB962C8B-B14F-4D97-AF65-F5344CB8AC3E}">
        <p14:creationId xmlns:p14="http://schemas.microsoft.com/office/powerpoint/2010/main" val="1313835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코드구조</a:t>
            </a:r>
            <a:endParaRPr/>
          </a:p>
        </p:txBody>
      </p:sp>
      <p:sp>
        <p:nvSpPr>
          <p:cNvPr id="339" name="Google Shape;339;p4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statement 은 어떤 작업을 수행하는 문법 구조(syntax structure)와 명령어(command)를 의미합니다.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앞서 ‘Hello, world!’ 메시지를 보여주는 alert('Hello, world!') 문을 확인한 바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코드엔 원하는 만큼 문을 작성할 수 있습니다. 이때, 서로 다른 문은 세미콜론으로 구분합니다.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아래 코드는 'Hello World’를 두 개의 alert 문으로 나눈 예시입니다.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'Hello'</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'World'</a:t>
            </a:r>
            <a:r>
              <a:rPr lang="en-US" sz="1800" b="0" i="0" u="none">
                <a:solidFill>
                  <a:srgbClr val="999999"/>
                </a:solidFill>
                <a:latin typeface="Consolas"/>
                <a:ea typeface="Consolas"/>
                <a:cs typeface="Consolas"/>
                <a:sym typeface="Consolas"/>
              </a:rPr>
              <a:t>);</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a:p>
            <a:pPr marL="342900" marR="0" lvl="0" indent="-342900" algn="l" rtl="0">
              <a:lnSpc>
                <a:spcPct val="10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'Hello'</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endParaRPr/>
          </a:p>
          <a:p>
            <a:pPr marL="342900" marR="0" lvl="0" indent="-342900" algn="l" rtl="0">
              <a:lnSpc>
                <a:spcPct val="10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alert</a:t>
            </a:r>
            <a:r>
              <a:rPr lang="en-US" sz="1800" b="0" i="0" u="none">
                <a:solidFill>
                  <a:srgbClr val="999999"/>
                </a:solidFill>
                <a:latin typeface="Consolas"/>
                <a:ea typeface="Consolas"/>
                <a:cs typeface="Consolas"/>
                <a:sym typeface="Consolas"/>
              </a:rPr>
              <a:t>(</a:t>
            </a:r>
            <a:r>
              <a:rPr lang="en-US" sz="1800" b="0" i="0" u="none">
                <a:solidFill>
                  <a:srgbClr val="669900"/>
                </a:solidFill>
                <a:latin typeface="Consolas"/>
                <a:ea typeface="Consolas"/>
                <a:cs typeface="Consolas"/>
                <a:sym typeface="Consolas"/>
              </a:rPr>
              <a:t>'World'</a:t>
            </a:r>
            <a:r>
              <a:rPr lang="en-US" sz="1800" b="0" i="0" u="none">
                <a:solidFill>
                  <a:srgbClr val="999999"/>
                </a:solidFill>
                <a:latin typeface="Consolas"/>
                <a:ea typeface="Consolas"/>
                <a:cs typeface="Consolas"/>
                <a:sym typeface="Consolas"/>
              </a:rPr>
              <a:t>);</a:t>
            </a:r>
            <a:endParaRPr/>
          </a:p>
          <a:p>
            <a:pPr marL="342900" marR="0" lvl="0" indent="-228600" algn="l" rtl="0">
              <a:spcBef>
                <a:spcPts val="360"/>
              </a:spcBef>
              <a:spcAft>
                <a:spcPts val="0"/>
              </a:spcAft>
              <a:buClr>
                <a:schemeClr val="dk1"/>
              </a:buClr>
              <a:buSzPts val="1800"/>
              <a:buFont typeface="Tahoma"/>
              <a:buNone/>
            </a:pPr>
            <a:endParaRPr sz="1800" b="0" i="0" u="none">
              <a:solidFill>
                <a:srgbClr val="999999"/>
              </a:solidFill>
              <a:latin typeface="Consolas"/>
              <a:ea typeface="Consolas"/>
              <a:cs typeface="Consolas"/>
              <a:sym typeface="Consolas"/>
            </a:endParaRPr>
          </a:p>
        </p:txBody>
      </p:sp>
      <p:sp>
        <p:nvSpPr>
          <p:cNvPr id="340" name="Google Shape;340;p4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41</a:t>
            </a:fld>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415A32-4B74-BC4C-62AA-E3F5D6AA9AEE}"/>
              </a:ext>
            </a:extLst>
          </p:cNvPr>
          <p:cNvSpPr>
            <a:spLocks noGrp="1"/>
          </p:cNvSpPr>
          <p:nvPr>
            <p:ph type="title"/>
          </p:nvPr>
        </p:nvSpPr>
        <p:spPr/>
        <p:txBody>
          <a:bodyPr/>
          <a:lstStyle/>
          <a:p>
            <a:r>
              <a:rPr lang="en-US" altLang="ko-KR" dirty="0" err="1"/>
              <a:t>JWT</a:t>
            </a:r>
            <a:r>
              <a:rPr lang="ko-KR" altLang="en-US" dirty="0"/>
              <a:t>장점</a:t>
            </a:r>
          </a:p>
        </p:txBody>
      </p:sp>
      <p:sp>
        <p:nvSpPr>
          <p:cNvPr id="3" name="텍스트 개체 틀 2">
            <a:extLst>
              <a:ext uri="{FF2B5EF4-FFF2-40B4-BE49-F238E27FC236}">
                <a16:creationId xmlns:a16="http://schemas.microsoft.com/office/drawing/2014/main" id="{56369611-0DBB-49A7-EC34-FC7D5F24A9AE}"/>
              </a:ext>
            </a:extLst>
          </p:cNvPr>
          <p:cNvSpPr>
            <a:spLocks noGrp="1"/>
          </p:cNvSpPr>
          <p:nvPr>
            <p:ph type="body" idx="1"/>
          </p:nvPr>
        </p:nvSpPr>
        <p:spPr/>
        <p:txBody>
          <a:bodyPr/>
          <a:lstStyle/>
          <a:p>
            <a:pPr algn="l" latinLnBrk="1">
              <a:buFont typeface="+mj-lt"/>
              <a:buAutoNum type="arabicPeriod"/>
            </a:pPr>
            <a:r>
              <a:rPr lang="en-US" altLang="ko-KR" sz="1600" b="0" i="0" dirty="0">
                <a:effectLst/>
                <a:latin typeface="RegularFont"/>
              </a:rPr>
              <a:t>Header</a:t>
            </a:r>
            <a:r>
              <a:rPr lang="ko-KR" altLang="en-US" sz="1600" b="0" i="0" dirty="0">
                <a:effectLst/>
                <a:latin typeface="RegularFont"/>
              </a:rPr>
              <a:t>와 </a:t>
            </a:r>
            <a:r>
              <a:rPr lang="en-US" altLang="ko-KR" sz="1600" b="0" i="0" dirty="0">
                <a:effectLst/>
                <a:latin typeface="RegularFont"/>
              </a:rPr>
              <a:t>Payload</a:t>
            </a:r>
            <a:r>
              <a:rPr lang="ko-KR" altLang="en-US" sz="1600" b="0" i="0" dirty="0">
                <a:effectLst/>
                <a:latin typeface="RegularFont"/>
              </a:rPr>
              <a:t>를 가지고 </a:t>
            </a:r>
            <a:r>
              <a:rPr lang="en-US" altLang="ko-KR" sz="1600" b="0" i="0" dirty="0">
                <a:effectLst/>
                <a:latin typeface="RegularFont"/>
              </a:rPr>
              <a:t>Signature</a:t>
            </a:r>
            <a:r>
              <a:rPr lang="ko-KR" altLang="en-US" sz="1600" b="0" i="0" dirty="0">
                <a:effectLst/>
                <a:latin typeface="RegularFont"/>
              </a:rPr>
              <a:t>를 생성하므로</a:t>
            </a:r>
            <a:r>
              <a:rPr lang="ko-KR" altLang="en-US" sz="1600" b="1" i="0" dirty="0">
                <a:effectLst/>
                <a:latin typeface="RegularFont"/>
              </a:rPr>
              <a:t> </a:t>
            </a:r>
            <a:r>
              <a:rPr lang="ko-KR" altLang="en-US" sz="1600" b="1" i="0" u="sng" dirty="0">
                <a:effectLst/>
                <a:latin typeface="RegularFont"/>
              </a:rPr>
              <a:t>데이터 </a:t>
            </a:r>
            <a:r>
              <a:rPr lang="ko-KR" altLang="en-US" sz="1600" b="1" i="0" u="sng" dirty="0" err="1">
                <a:effectLst/>
                <a:latin typeface="RegularFont"/>
              </a:rPr>
              <a:t>위변조를</a:t>
            </a:r>
            <a:r>
              <a:rPr lang="ko-KR" altLang="en-US" sz="1600" b="1" i="0" u="sng" dirty="0">
                <a:effectLst/>
                <a:latin typeface="RegularFont"/>
              </a:rPr>
              <a:t> 막을 수 있다</a:t>
            </a:r>
            <a:r>
              <a:rPr lang="en-US" altLang="ko-KR" sz="1600" b="1" i="0" u="sng" dirty="0">
                <a:effectLst/>
                <a:latin typeface="RegularFont"/>
              </a:rPr>
              <a:t>.</a:t>
            </a:r>
            <a:endParaRPr lang="ko-KR" altLang="en-US" sz="1600" b="0" i="0" dirty="0">
              <a:effectLst/>
              <a:latin typeface="RegularFont"/>
            </a:endParaRPr>
          </a:p>
          <a:p>
            <a:pPr algn="l" latinLnBrk="1">
              <a:buFont typeface="+mj-lt"/>
              <a:buAutoNum type="arabicPeriod"/>
            </a:pPr>
            <a:r>
              <a:rPr lang="ko-KR" altLang="en-US" sz="1600" b="0" i="0" dirty="0">
                <a:effectLst/>
                <a:latin typeface="RegularFont"/>
              </a:rPr>
              <a:t>인증 정보에 대한 </a:t>
            </a:r>
            <a:r>
              <a:rPr lang="ko-KR" altLang="en-US" sz="1600" b="1" i="0" u="sng" dirty="0">
                <a:effectLst/>
                <a:latin typeface="RegularFont"/>
              </a:rPr>
              <a:t>별도의 저장소가 </a:t>
            </a:r>
            <a:r>
              <a:rPr lang="ko-KR" altLang="en-US" sz="1600" b="1" i="0" u="sng" dirty="0" err="1">
                <a:effectLst/>
                <a:latin typeface="RegularFont"/>
              </a:rPr>
              <a:t>필요없다</a:t>
            </a:r>
            <a:r>
              <a:rPr lang="en-US" altLang="ko-KR" sz="1600" b="1" i="0" u="sng" dirty="0">
                <a:effectLst/>
                <a:latin typeface="RegularFont"/>
              </a:rPr>
              <a:t>.</a:t>
            </a:r>
            <a:endParaRPr lang="ko-KR" altLang="en-US" sz="1600" b="0" i="0" dirty="0">
              <a:effectLst/>
              <a:latin typeface="RegularFont"/>
            </a:endParaRPr>
          </a:p>
          <a:p>
            <a:pPr algn="l" latinLnBrk="1">
              <a:buFont typeface="+mj-lt"/>
              <a:buAutoNum type="arabicPeriod"/>
            </a:pPr>
            <a:r>
              <a:rPr lang="en-US" altLang="ko-KR" sz="1600" b="0" i="0" dirty="0" err="1">
                <a:effectLst/>
                <a:latin typeface="RegularFont"/>
              </a:rPr>
              <a:t>JWT</a:t>
            </a:r>
            <a:r>
              <a:rPr lang="ko-KR" altLang="en-US" sz="1600" b="0" i="0" dirty="0">
                <a:effectLst/>
                <a:latin typeface="RegularFont"/>
              </a:rPr>
              <a:t>는 토큰에 대한 기본 정보와 전달할 정보 및 토큰이 </a:t>
            </a:r>
            <a:r>
              <a:rPr lang="ko-KR" altLang="en-US" sz="1600" b="0" i="0" dirty="0" err="1">
                <a:effectLst/>
                <a:latin typeface="RegularFont"/>
              </a:rPr>
              <a:t>검증됬음을</a:t>
            </a:r>
            <a:r>
              <a:rPr lang="ko-KR" altLang="en-US" sz="1600" b="0" i="0" dirty="0">
                <a:effectLst/>
                <a:latin typeface="RegularFont"/>
              </a:rPr>
              <a:t> 증명하는 서명 등 필요한 모든 정보를 자체적으로 지니고 있다</a:t>
            </a:r>
            <a:r>
              <a:rPr lang="en-US" altLang="ko-KR" sz="1600" b="0" i="0" dirty="0">
                <a:effectLst/>
                <a:latin typeface="RegularFont"/>
              </a:rPr>
              <a:t>.</a:t>
            </a:r>
          </a:p>
          <a:p>
            <a:pPr algn="l" latinLnBrk="1">
              <a:buFont typeface="+mj-lt"/>
              <a:buAutoNum type="arabicPeriod"/>
            </a:pPr>
            <a:r>
              <a:rPr lang="ko-KR" altLang="en-US" sz="1600" b="0" i="0" dirty="0">
                <a:effectLst/>
                <a:latin typeface="RegularFont"/>
              </a:rPr>
              <a:t>클라이언트 인증 정보를 저장하는 세션과 다르게</a:t>
            </a:r>
            <a:r>
              <a:rPr lang="en-US" altLang="ko-KR" sz="1600" b="0" i="0" dirty="0">
                <a:effectLst/>
                <a:latin typeface="RegularFont"/>
              </a:rPr>
              <a:t>, </a:t>
            </a:r>
            <a:r>
              <a:rPr lang="ko-KR" altLang="en-US" sz="1600" b="1" i="0" u="sng" dirty="0">
                <a:effectLst/>
                <a:latin typeface="RegularFont"/>
              </a:rPr>
              <a:t>서버는 </a:t>
            </a:r>
            <a:r>
              <a:rPr lang="ko-KR" altLang="en-US" sz="1600" b="1" i="0" u="sng" dirty="0" err="1">
                <a:effectLst/>
                <a:latin typeface="RegularFont"/>
              </a:rPr>
              <a:t>무상태</a:t>
            </a:r>
            <a:r>
              <a:rPr lang="en-US" altLang="ko-KR" sz="1600" b="1" i="0" u="sng" dirty="0">
                <a:effectLst/>
                <a:latin typeface="RegularFont"/>
              </a:rPr>
              <a:t>(</a:t>
            </a:r>
            <a:r>
              <a:rPr lang="en-US" altLang="ko-KR" sz="1600" b="1" i="0" u="sng" dirty="0" err="1">
                <a:effectLst/>
                <a:latin typeface="RegularFont"/>
              </a:rPr>
              <a:t>StateLess</a:t>
            </a:r>
            <a:r>
              <a:rPr lang="en-US" altLang="ko-KR" sz="1600" b="1" i="0" u="sng" dirty="0">
                <a:effectLst/>
                <a:latin typeface="RegularFont"/>
              </a:rPr>
              <a:t>)</a:t>
            </a:r>
            <a:r>
              <a:rPr lang="ko-KR" altLang="en-US" sz="1600" b="0" i="0" dirty="0">
                <a:effectLst/>
                <a:latin typeface="RegularFont"/>
              </a:rPr>
              <a:t>가 되어 서버 확장성이 우수해질 수 있다</a:t>
            </a:r>
            <a:r>
              <a:rPr lang="en-US" altLang="ko-KR" sz="1600" b="0" i="0" dirty="0">
                <a:effectLst/>
                <a:latin typeface="RegularFont"/>
              </a:rPr>
              <a:t>.</a:t>
            </a:r>
          </a:p>
          <a:p>
            <a:pPr algn="l" latinLnBrk="1">
              <a:buFont typeface="+mj-lt"/>
              <a:buAutoNum type="arabicPeriod"/>
            </a:pPr>
            <a:r>
              <a:rPr lang="ko-KR" altLang="en-US" sz="1600" b="0" i="0" dirty="0">
                <a:effectLst/>
                <a:latin typeface="RegularFont"/>
              </a:rPr>
              <a:t>토큰 기반으로 </a:t>
            </a:r>
            <a:r>
              <a:rPr lang="ko-KR" altLang="en-US" sz="1600" b="1" i="0" u="sng" dirty="0">
                <a:effectLst/>
                <a:latin typeface="RegularFont"/>
              </a:rPr>
              <a:t>다른 로그인 시스템에 접근 및 권한 공유가 가능하다</a:t>
            </a:r>
            <a:r>
              <a:rPr lang="en-US" altLang="ko-KR" sz="1600" b="1" i="0" u="sng" dirty="0">
                <a:effectLst/>
                <a:latin typeface="RegularFont"/>
              </a:rPr>
              <a:t>. (</a:t>
            </a:r>
            <a:r>
              <a:rPr lang="ko-KR" altLang="en-US" sz="1600" b="1" i="0" u="sng" dirty="0">
                <a:effectLst/>
                <a:latin typeface="RegularFont"/>
              </a:rPr>
              <a:t>쿠키와 차이</a:t>
            </a:r>
            <a:r>
              <a:rPr lang="en-US" altLang="ko-KR" sz="1600" b="1" i="0" u="sng" dirty="0">
                <a:effectLst/>
                <a:latin typeface="RegularFont"/>
              </a:rPr>
              <a:t>)</a:t>
            </a:r>
            <a:endParaRPr lang="ko-KR" altLang="en-US" sz="1600" b="0" i="0" dirty="0">
              <a:effectLst/>
              <a:latin typeface="RegularFont"/>
            </a:endParaRPr>
          </a:p>
          <a:p>
            <a:pPr algn="l" latinLnBrk="1">
              <a:buFont typeface="+mj-lt"/>
              <a:buAutoNum type="arabicPeriod"/>
            </a:pPr>
            <a:r>
              <a:rPr lang="en-US" altLang="ko-KR" sz="1600" b="0" i="0" dirty="0">
                <a:effectLst/>
                <a:latin typeface="RegularFont"/>
              </a:rPr>
              <a:t>OAuth</a:t>
            </a:r>
            <a:r>
              <a:rPr lang="ko-KR" altLang="en-US" sz="1600" b="0" i="0" dirty="0">
                <a:effectLst/>
                <a:latin typeface="RegularFont"/>
              </a:rPr>
              <a:t>의 경우 </a:t>
            </a:r>
            <a:r>
              <a:rPr lang="en-US" altLang="ko-KR" sz="1600" b="0" i="0" dirty="0">
                <a:effectLst/>
                <a:latin typeface="RegularFont"/>
              </a:rPr>
              <a:t>Facebook, Google </a:t>
            </a:r>
            <a:r>
              <a:rPr lang="ko-KR" altLang="en-US" sz="1600" b="0" i="0" dirty="0">
                <a:effectLst/>
                <a:latin typeface="RegularFont"/>
              </a:rPr>
              <a:t>등 소셜 계정을 이용하여 다른 웹서비스에서도 로그인을 할 수 있다</a:t>
            </a:r>
            <a:r>
              <a:rPr lang="en-US" altLang="ko-KR" sz="1600" b="0" i="0" dirty="0">
                <a:effectLst/>
                <a:latin typeface="RegularFont"/>
              </a:rPr>
              <a:t>.</a:t>
            </a:r>
          </a:p>
          <a:p>
            <a:pPr algn="l" latinLnBrk="1">
              <a:buFont typeface="+mj-lt"/>
              <a:buAutoNum type="arabicPeriod"/>
            </a:pPr>
            <a:r>
              <a:rPr lang="ko-KR" altLang="en-US" sz="1600" b="0" i="0" dirty="0">
                <a:effectLst/>
                <a:latin typeface="RegularFont"/>
              </a:rPr>
              <a:t>모바일 어플리케이션 환경에서도 잘 동작한다</a:t>
            </a:r>
            <a:r>
              <a:rPr lang="en-US" altLang="ko-KR" sz="1600" b="0" i="0" dirty="0">
                <a:effectLst/>
                <a:latin typeface="RegularFont"/>
              </a:rPr>
              <a:t>. (</a:t>
            </a:r>
            <a:r>
              <a:rPr lang="ko-KR" altLang="en-US" sz="1600" b="0" i="0" dirty="0">
                <a:effectLst/>
                <a:latin typeface="RegularFont"/>
              </a:rPr>
              <a:t>모바일은 세션 사용 불가능</a:t>
            </a:r>
            <a:r>
              <a:rPr lang="en-US" altLang="ko-KR" sz="1600" b="0" i="0" dirty="0">
                <a:effectLst/>
                <a:latin typeface="RegularFont"/>
              </a:rPr>
              <a:t>)</a:t>
            </a:r>
          </a:p>
        </p:txBody>
      </p:sp>
    </p:spTree>
    <p:extLst>
      <p:ext uri="{BB962C8B-B14F-4D97-AF65-F5344CB8AC3E}">
        <p14:creationId xmlns:p14="http://schemas.microsoft.com/office/powerpoint/2010/main" val="94564102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A6B145-CA62-D7E9-1515-EAEA481274C6}"/>
              </a:ext>
            </a:extLst>
          </p:cNvPr>
          <p:cNvSpPr>
            <a:spLocks noGrp="1"/>
          </p:cNvSpPr>
          <p:nvPr>
            <p:ph type="title"/>
          </p:nvPr>
        </p:nvSpPr>
        <p:spPr/>
        <p:txBody>
          <a:bodyPr/>
          <a:lstStyle/>
          <a:p>
            <a:r>
              <a:rPr lang="en-US" altLang="ko-KR" dirty="0" err="1"/>
              <a:t>JWT</a:t>
            </a:r>
            <a:r>
              <a:rPr lang="en-US" altLang="ko-KR" dirty="0"/>
              <a:t> </a:t>
            </a:r>
            <a:r>
              <a:rPr lang="ko-KR" altLang="en-US" dirty="0"/>
              <a:t>인증과정</a:t>
            </a:r>
          </a:p>
        </p:txBody>
      </p:sp>
      <p:pic>
        <p:nvPicPr>
          <p:cNvPr id="5" name="그림 4">
            <a:extLst>
              <a:ext uri="{FF2B5EF4-FFF2-40B4-BE49-F238E27FC236}">
                <a16:creationId xmlns:a16="http://schemas.microsoft.com/office/drawing/2014/main" id="{F0F1714A-926D-9AEE-532A-0065A4A3982E}"/>
              </a:ext>
            </a:extLst>
          </p:cNvPr>
          <p:cNvPicPr>
            <a:picLocks noChangeAspect="1"/>
          </p:cNvPicPr>
          <p:nvPr/>
        </p:nvPicPr>
        <p:blipFill>
          <a:blip r:embed="rId2"/>
          <a:stretch>
            <a:fillRect/>
          </a:stretch>
        </p:blipFill>
        <p:spPr>
          <a:xfrm>
            <a:off x="1053101" y="1498198"/>
            <a:ext cx="7037798" cy="4653765"/>
          </a:xfrm>
          <a:prstGeom prst="rect">
            <a:avLst/>
          </a:prstGeom>
        </p:spPr>
      </p:pic>
    </p:spTree>
    <p:extLst>
      <p:ext uri="{BB962C8B-B14F-4D97-AF65-F5344CB8AC3E}">
        <p14:creationId xmlns:p14="http://schemas.microsoft.com/office/powerpoint/2010/main" val="6929780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43C59D-EB2C-F48D-2DA1-3EE1DE1FE451}"/>
              </a:ext>
            </a:extLst>
          </p:cNvPr>
          <p:cNvSpPr>
            <a:spLocks noGrp="1"/>
          </p:cNvSpPr>
          <p:nvPr>
            <p:ph type="title"/>
          </p:nvPr>
        </p:nvSpPr>
        <p:spPr/>
        <p:txBody>
          <a:bodyPr/>
          <a:lstStyle/>
          <a:p>
            <a:r>
              <a:rPr lang="en-US" altLang="ko-KR" dirty="0" err="1"/>
              <a:t>jwt</a:t>
            </a:r>
            <a:r>
              <a:rPr lang="ko-KR" altLang="en-US" dirty="0"/>
              <a:t>구축방법</a:t>
            </a:r>
          </a:p>
        </p:txBody>
      </p:sp>
      <p:sp>
        <p:nvSpPr>
          <p:cNvPr id="3" name="텍스트 개체 틀 2">
            <a:extLst>
              <a:ext uri="{FF2B5EF4-FFF2-40B4-BE49-F238E27FC236}">
                <a16:creationId xmlns:a16="http://schemas.microsoft.com/office/drawing/2014/main" id="{D6DE7DA4-5082-3A57-96C8-38AA0496E7F1}"/>
              </a:ext>
            </a:extLst>
          </p:cNvPr>
          <p:cNvSpPr>
            <a:spLocks noGrp="1"/>
          </p:cNvSpPr>
          <p:nvPr>
            <p:ph type="body" idx="1"/>
          </p:nvPr>
        </p:nvSpPr>
        <p:spPr/>
        <p:txBody>
          <a:bodyPr/>
          <a:lstStyle/>
          <a:p>
            <a:pPr algn="l">
              <a:buFont typeface="Arial" panose="020B0604020202020204" pitchFamily="34" charset="0"/>
              <a:buChar char="•"/>
            </a:pPr>
            <a:r>
              <a:rPr lang="en-US" altLang="ko-KR" b="0" i="0" dirty="0">
                <a:solidFill>
                  <a:srgbClr val="212529"/>
                </a:solidFill>
                <a:effectLst/>
                <a:latin typeface="-apple-system"/>
              </a:rPr>
              <a:t>Access Token</a:t>
            </a:r>
            <a:r>
              <a:rPr lang="ko-KR" altLang="en-US" b="0" i="0" dirty="0">
                <a:solidFill>
                  <a:srgbClr val="212529"/>
                </a:solidFill>
                <a:effectLst/>
                <a:latin typeface="-apple-system"/>
              </a:rPr>
              <a:t>의 유효 기간을 짧게 설정한다</a:t>
            </a:r>
            <a:r>
              <a:rPr lang="en-US" altLang="ko-KR" b="0" i="0" dirty="0">
                <a:solidFill>
                  <a:srgbClr val="212529"/>
                </a:solidFill>
                <a:effectLst/>
                <a:latin typeface="-apple-system"/>
              </a:rPr>
              <a:t>.</a:t>
            </a:r>
          </a:p>
          <a:p>
            <a:pPr algn="l">
              <a:buFont typeface="Arial" panose="020B0604020202020204" pitchFamily="34" charset="0"/>
              <a:buChar char="•"/>
            </a:pPr>
            <a:r>
              <a:rPr lang="en-US" altLang="ko-KR" b="0" i="0" dirty="0">
                <a:solidFill>
                  <a:srgbClr val="212529"/>
                </a:solidFill>
                <a:effectLst/>
                <a:latin typeface="-apple-system"/>
              </a:rPr>
              <a:t>Refresh Token</a:t>
            </a:r>
            <a:r>
              <a:rPr lang="ko-KR" altLang="en-US" b="0" i="0" dirty="0">
                <a:solidFill>
                  <a:srgbClr val="212529"/>
                </a:solidFill>
                <a:effectLst/>
                <a:latin typeface="-apple-system"/>
              </a:rPr>
              <a:t>의 유효 기간은 길게 설정한다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사용자는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과 </a:t>
            </a:r>
            <a:r>
              <a:rPr lang="en-US" altLang="ko-KR" b="0" i="0" dirty="0">
                <a:solidFill>
                  <a:srgbClr val="212529"/>
                </a:solidFill>
                <a:effectLst/>
                <a:latin typeface="-apple-system"/>
              </a:rPr>
              <a:t>Refresh Token</a:t>
            </a:r>
            <a:r>
              <a:rPr lang="ko-KR" altLang="en-US" b="0" i="0" dirty="0">
                <a:solidFill>
                  <a:srgbClr val="212529"/>
                </a:solidFill>
                <a:effectLst/>
                <a:latin typeface="-apple-system"/>
              </a:rPr>
              <a:t>을 둘 다 서버에 전송하여 전자로 인증하고 만료됐을 시 후자로 새로운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을 발급받는다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공격자는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을 탈취하더라도 짧은 유효 기간이 지나면 사용할 수 없다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정상적인 클라이언트는 유효 기간이 지나더라도 </a:t>
            </a:r>
            <a:r>
              <a:rPr lang="en-US" altLang="ko-KR" b="0" i="0" dirty="0">
                <a:solidFill>
                  <a:srgbClr val="212529"/>
                </a:solidFill>
                <a:effectLst/>
                <a:latin typeface="-apple-system"/>
              </a:rPr>
              <a:t>Refresh Token</a:t>
            </a:r>
            <a:r>
              <a:rPr lang="ko-KR" altLang="en-US" b="0" i="0" dirty="0">
                <a:solidFill>
                  <a:srgbClr val="212529"/>
                </a:solidFill>
                <a:effectLst/>
                <a:latin typeface="-apple-system"/>
              </a:rPr>
              <a:t>을 사용하여 새로운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을 생성</a:t>
            </a:r>
            <a:r>
              <a:rPr lang="en-US" altLang="ko-KR" b="0" i="0" dirty="0">
                <a:solidFill>
                  <a:srgbClr val="212529"/>
                </a:solidFill>
                <a:effectLst/>
                <a:latin typeface="-apple-system"/>
              </a:rPr>
              <a:t>, </a:t>
            </a:r>
            <a:r>
              <a:rPr lang="ko-KR" altLang="en-US" b="0" i="0" dirty="0">
                <a:solidFill>
                  <a:srgbClr val="212529"/>
                </a:solidFill>
                <a:effectLst/>
                <a:latin typeface="-apple-system"/>
              </a:rPr>
              <a:t>사용할 수 있음</a:t>
            </a:r>
            <a:r>
              <a:rPr lang="en-US" altLang="ko-KR" b="0" i="0" dirty="0">
                <a:solidFill>
                  <a:srgbClr val="212529"/>
                </a:solidFill>
                <a:effectLst/>
                <a:latin typeface="-apple-system"/>
              </a:rPr>
              <a:t>.</a:t>
            </a:r>
          </a:p>
          <a:p>
            <a:endParaRPr lang="ko-KR" altLang="en-US" dirty="0"/>
          </a:p>
        </p:txBody>
      </p:sp>
    </p:spTree>
    <p:extLst>
      <p:ext uri="{BB962C8B-B14F-4D97-AF65-F5344CB8AC3E}">
        <p14:creationId xmlns:p14="http://schemas.microsoft.com/office/powerpoint/2010/main" val="72221063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C5414B-A6B8-3228-869E-A2CBD3A4CF12}"/>
              </a:ext>
            </a:extLst>
          </p:cNvPr>
          <p:cNvSpPr>
            <a:spLocks noGrp="1"/>
          </p:cNvSpPr>
          <p:nvPr>
            <p:ph type="title"/>
          </p:nvPr>
        </p:nvSpPr>
        <p:spPr/>
        <p:txBody>
          <a:bodyPr/>
          <a:lstStyle/>
          <a:p>
            <a:r>
              <a:rPr lang="en-US" altLang="ko-KR" dirty="0"/>
              <a:t>Refresh token</a:t>
            </a:r>
            <a:endParaRPr lang="ko-KR" altLang="en-US" dirty="0"/>
          </a:p>
        </p:txBody>
      </p:sp>
      <p:sp>
        <p:nvSpPr>
          <p:cNvPr id="3" name="텍스트 개체 틀 2">
            <a:extLst>
              <a:ext uri="{FF2B5EF4-FFF2-40B4-BE49-F238E27FC236}">
                <a16:creationId xmlns:a16="http://schemas.microsoft.com/office/drawing/2014/main" id="{E0804A5D-4430-4451-01EF-B26EADC19319}"/>
              </a:ext>
            </a:extLst>
          </p:cNvPr>
          <p:cNvSpPr>
            <a:spLocks noGrp="1"/>
          </p:cNvSpPr>
          <p:nvPr>
            <p:ph type="body" idx="1"/>
          </p:nvPr>
        </p:nvSpPr>
        <p:spPr/>
        <p:txBody>
          <a:bodyPr/>
          <a:lstStyle/>
          <a:p>
            <a:pPr algn="l">
              <a:buFont typeface="Arial" panose="020B0604020202020204" pitchFamily="34" charset="0"/>
              <a:buChar char="•"/>
            </a:pPr>
            <a:r>
              <a:rPr lang="ko-KR" altLang="en-US" b="0" i="0" dirty="0">
                <a:solidFill>
                  <a:srgbClr val="212529"/>
                </a:solidFill>
                <a:effectLst/>
                <a:latin typeface="-apple-system"/>
              </a:rPr>
              <a:t>데이터베이스에 각 사용자에 </a:t>
            </a:r>
            <a:r>
              <a:rPr lang="en-US" altLang="ko-KR" b="0" i="0" dirty="0">
                <a:solidFill>
                  <a:srgbClr val="212529"/>
                </a:solidFill>
                <a:effectLst/>
                <a:latin typeface="-apple-system"/>
              </a:rPr>
              <a:t>1</a:t>
            </a:r>
            <a:r>
              <a:rPr lang="ko-KR" altLang="en-US" b="0" i="0" dirty="0">
                <a:solidFill>
                  <a:srgbClr val="212529"/>
                </a:solidFill>
                <a:effectLst/>
                <a:latin typeface="-apple-system"/>
              </a:rPr>
              <a:t>대</a:t>
            </a:r>
            <a:r>
              <a:rPr lang="en-US" altLang="ko-KR" b="0" i="0" dirty="0">
                <a:solidFill>
                  <a:srgbClr val="212529"/>
                </a:solidFill>
                <a:effectLst/>
                <a:latin typeface="-apple-system"/>
              </a:rPr>
              <a:t>1</a:t>
            </a:r>
            <a:r>
              <a:rPr lang="ko-KR" altLang="en-US" b="0" i="0" dirty="0">
                <a:solidFill>
                  <a:srgbClr val="212529"/>
                </a:solidFill>
                <a:effectLst/>
                <a:latin typeface="-apple-system"/>
              </a:rPr>
              <a:t>로 </a:t>
            </a:r>
            <a:r>
              <a:rPr lang="ko-KR" altLang="en-US" b="0" i="0" dirty="0" err="1">
                <a:solidFill>
                  <a:srgbClr val="212529"/>
                </a:solidFill>
                <a:effectLst/>
                <a:latin typeface="-apple-system"/>
              </a:rPr>
              <a:t>맵핑되는</a:t>
            </a:r>
            <a:r>
              <a:rPr lang="ko-KR" altLang="en-US" b="0" i="0" dirty="0">
                <a:solidFill>
                  <a:srgbClr val="212529"/>
                </a:solidFill>
                <a:effectLst/>
                <a:latin typeface="-apple-system"/>
              </a:rPr>
              <a:t> </a:t>
            </a:r>
            <a:r>
              <a:rPr lang="en-US" altLang="ko-KR" b="0" i="0" dirty="0">
                <a:solidFill>
                  <a:srgbClr val="212529"/>
                </a:solidFill>
                <a:effectLst/>
                <a:latin typeface="-apple-system"/>
              </a:rPr>
              <a:t>Access Token, Refresh Token </a:t>
            </a:r>
            <a:r>
              <a:rPr lang="ko-KR" altLang="en-US" b="0" i="0" dirty="0">
                <a:solidFill>
                  <a:srgbClr val="212529"/>
                </a:solidFill>
                <a:effectLst/>
                <a:latin typeface="-apple-system"/>
              </a:rPr>
              <a:t>쌍을 저장한다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정상적인 사용자는 기존의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으로 접근하며 </a:t>
            </a:r>
            <a:r>
              <a:rPr lang="ko-KR" altLang="en-US" b="0" i="0" dirty="0" err="1">
                <a:solidFill>
                  <a:srgbClr val="212529"/>
                </a:solidFill>
                <a:effectLst/>
                <a:latin typeface="-apple-system"/>
              </a:rPr>
              <a:t>서버측에서는</a:t>
            </a:r>
            <a:r>
              <a:rPr lang="ko-KR" altLang="en-US" b="0" i="0" dirty="0">
                <a:solidFill>
                  <a:srgbClr val="212529"/>
                </a:solidFill>
                <a:effectLst/>
                <a:latin typeface="-apple-system"/>
              </a:rPr>
              <a:t> 데이터베이스에 저장된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과 비교하여 검증한다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공격자는 탈취한 </a:t>
            </a:r>
            <a:r>
              <a:rPr lang="en-US" altLang="ko-KR" b="0" i="0" dirty="0">
                <a:solidFill>
                  <a:srgbClr val="212529"/>
                </a:solidFill>
                <a:effectLst/>
                <a:latin typeface="-apple-system"/>
              </a:rPr>
              <a:t>Refresh Token</a:t>
            </a:r>
            <a:r>
              <a:rPr lang="ko-KR" altLang="en-US" b="0" i="0" dirty="0">
                <a:solidFill>
                  <a:srgbClr val="212529"/>
                </a:solidFill>
                <a:effectLst/>
                <a:latin typeface="-apple-system"/>
              </a:rPr>
              <a:t>으로 새로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을 생성한다</a:t>
            </a:r>
            <a:r>
              <a:rPr lang="en-US" altLang="ko-KR" b="0" i="0" dirty="0">
                <a:solidFill>
                  <a:srgbClr val="212529"/>
                </a:solidFill>
                <a:effectLst/>
                <a:latin typeface="-apple-system"/>
              </a:rPr>
              <a:t>. </a:t>
            </a:r>
            <a:r>
              <a:rPr lang="ko-KR" altLang="en-US" b="0" i="0" dirty="0">
                <a:solidFill>
                  <a:srgbClr val="212529"/>
                </a:solidFill>
                <a:effectLst/>
                <a:latin typeface="-apple-system"/>
              </a:rPr>
              <a:t>그리고 </a:t>
            </a:r>
            <a:r>
              <a:rPr lang="ko-KR" altLang="en-US" b="0" i="0" dirty="0" err="1">
                <a:solidFill>
                  <a:srgbClr val="212529"/>
                </a:solidFill>
                <a:effectLst/>
                <a:latin typeface="-apple-system"/>
              </a:rPr>
              <a:t>서버측에</a:t>
            </a:r>
            <a:r>
              <a:rPr lang="ko-KR" altLang="en-US" b="0" i="0" dirty="0">
                <a:solidFill>
                  <a:srgbClr val="212529"/>
                </a:solidFill>
                <a:effectLst/>
                <a:latin typeface="-apple-system"/>
              </a:rPr>
              <a:t> 전송하면 서버는 데이터베이스에 저장된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과 공격자에게 받은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이 다른 것을 확인한다</a:t>
            </a:r>
            <a:r>
              <a:rPr lang="en-US" altLang="ko-KR" b="0" i="0" dirty="0">
                <a:solidFill>
                  <a:srgbClr val="212529"/>
                </a:solidFill>
                <a:effectLst/>
                <a:latin typeface="-apple-system"/>
              </a:rPr>
              <a:t>.</a:t>
            </a:r>
          </a:p>
          <a:p>
            <a:pPr algn="l">
              <a:buFont typeface="Arial" panose="020B0604020202020204" pitchFamily="34" charset="0"/>
              <a:buChar char="•"/>
            </a:pPr>
            <a:r>
              <a:rPr lang="ko-KR" altLang="en-US" b="0" i="0" dirty="0">
                <a:solidFill>
                  <a:srgbClr val="212529"/>
                </a:solidFill>
                <a:effectLst/>
                <a:latin typeface="-apple-system"/>
              </a:rPr>
              <a:t>만약 데이터베이스에 저장된 토큰이 아직 만료되지 않은 경우</a:t>
            </a:r>
            <a:r>
              <a:rPr lang="en-US" altLang="ko-KR" b="0" i="0" dirty="0">
                <a:solidFill>
                  <a:srgbClr val="212529"/>
                </a:solidFill>
                <a:effectLst/>
                <a:latin typeface="-apple-system"/>
              </a:rPr>
              <a:t>, </a:t>
            </a:r>
            <a:r>
              <a:rPr lang="ko-KR" altLang="en-US" b="0" i="0" dirty="0">
                <a:solidFill>
                  <a:srgbClr val="212529"/>
                </a:solidFill>
                <a:effectLst/>
                <a:latin typeface="-apple-system"/>
              </a:rPr>
              <a:t>즉 굳이 </a:t>
            </a:r>
            <a:r>
              <a:rPr lang="en-US" altLang="ko-KR" b="0" i="0" dirty="0">
                <a:solidFill>
                  <a:srgbClr val="212529"/>
                </a:solidFill>
                <a:effectLst/>
                <a:latin typeface="-apple-system"/>
              </a:rPr>
              <a:t>Access Token</a:t>
            </a:r>
            <a:r>
              <a:rPr lang="ko-KR" altLang="en-US" b="0" i="0" dirty="0">
                <a:solidFill>
                  <a:srgbClr val="212529"/>
                </a:solidFill>
                <a:effectLst/>
                <a:latin typeface="-apple-system"/>
              </a:rPr>
              <a:t>을 새로 생성할 이유가 없는 경우 서버는 </a:t>
            </a:r>
            <a:r>
              <a:rPr lang="en-US" altLang="ko-KR" b="0" i="0" dirty="0">
                <a:solidFill>
                  <a:srgbClr val="212529"/>
                </a:solidFill>
                <a:effectLst/>
                <a:latin typeface="-apple-system"/>
              </a:rPr>
              <a:t>Refresh Token</a:t>
            </a:r>
            <a:r>
              <a:rPr lang="ko-KR" altLang="en-US" b="0" i="0" dirty="0">
                <a:solidFill>
                  <a:srgbClr val="212529"/>
                </a:solidFill>
                <a:effectLst/>
                <a:latin typeface="-apple-system"/>
              </a:rPr>
              <a:t>이 탈취당했다고 가정하고 두 토큰을 모두 </a:t>
            </a:r>
            <a:r>
              <a:rPr lang="ko-KR" altLang="en-US" b="0" i="0" dirty="0" err="1">
                <a:solidFill>
                  <a:srgbClr val="212529"/>
                </a:solidFill>
                <a:effectLst/>
                <a:latin typeface="-apple-system"/>
              </a:rPr>
              <a:t>만료시킨다</a:t>
            </a:r>
            <a:r>
              <a:rPr lang="en-US" altLang="ko-KR" b="0" i="0" dirty="0">
                <a:solidFill>
                  <a:srgbClr val="212529"/>
                </a:solidFill>
                <a:effectLst/>
                <a:latin typeface="-apple-system"/>
              </a:rPr>
              <a:t>.</a:t>
            </a:r>
          </a:p>
          <a:p>
            <a:endParaRPr lang="ko-KR" altLang="en-US" dirty="0"/>
          </a:p>
        </p:txBody>
      </p:sp>
    </p:spTree>
    <p:extLst>
      <p:ext uri="{BB962C8B-B14F-4D97-AF65-F5344CB8AC3E}">
        <p14:creationId xmlns:p14="http://schemas.microsoft.com/office/powerpoint/2010/main" val="868837441"/>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D74791D-BE69-571A-C29E-AB35B83E70B7}"/>
              </a:ext>
            </a:extLst>
          </p:cNvPr>
          <p:cNvSpPr>
            <a:spLocks noGrp="1"/>
          </p:cNvSpPr>
          <p:nvPr>
            <p:ph type="title"/>
          </p:nvPr>
        </p:nvSpPr>
        <p:spPr/>
        <p:txBody>
          <a:bodyPr/>
          <a:lstStyle/>
          <a:p>
            <a:r>
              <a:rPr lang="en-US" altLang="ko-KR" dirty="0"/>
              <a:t>Refresh token</a:t>
            </a:r>
            <a:endParaRPr lang="ko-KR" altLang="en-US" dirty="0"/>
          </a:p>
        </p:txBody>
      </p:sp>
      <p:sp>
        <p:nvSpPr>
          <p:cNvPr id="3" name="텍스트 개체 틀 2">
            <a:extLst>
              <a:ext uri="{FF2B5EF4-FFF2-40B4-BE49-F238E27FC236}">
                <a16:creationId xmlns:a16="http://schemas.microsoft.com/office/drawing/2014/main" id="{7F6687D2-95EB-5124-45AA-9E55B6A224CE}"/>
              </a:ext>
            </a:extLst>
          </p:cNvPr>
          <p:cNvSpPr>
            <a:spLocks noGrp="1"/>
          </p:cNvSpPr>
          <p:nvPr>
            <p:ph type="body" idx="1"/>
          </p:nvPr>
        </p:nvSpPr>
        <p:spPr/>
        <p:txBody>
          <a:bodyPr/>
          <a:lstStyle/>
          <a:p>
            <a:pPr algn="l">
              <a:buFont typeface="Arial" panose="020B0604020202020204" pitchFamily="34" charset="0"/>
              <a:buChar char="•"/>
            </a:pPr>
            <a:r>
              <a:rPr lang="ko-KR" altLang="en-US" b="0" i="0" dirty="0">
                <a:solidFill>
                  <a:srgbClr val="212529"/>
                </a:solidFill>
                <a:effectLst/>
                <a:latin typeface="-apple-system"/>
              </a:rPr>
              <a:t>이 경우 정상적인 사용자는 자신의 토큰도 만료됐으니 다시 로그인해야 한다</a:t>
            </a:r>
            <a:r>
              <a:rPr lang="en-US" altLang="ko-KR" b="0" i="0" dirty="0">
                <a:solidFill>
                  <a:srgbClr val="212529"/>
                </a:solidFill>
                <a:effectLst/>
                <a:latin typeface="-apple-system"/>
              </a:rPr>
              <a:t>. </a:t>
            </a:r>
            <a:r>
              <a:rPr lang="ko-KR" altLang="en-US" b="0" i="0" dirty="0">
                <a:solidFill>
                  <a:srgbClr val="212529"/>
                </a:solidFill>
                <a:effectLst/>
                <a:latin typeface="-apple-system"/>
              </a:rPr>
              <a:t>하지만 공격자의 토큰 역시 만료됐기 때문에 공격자는 정상적인 사용자의 리소스에 접근할 수 없다</a:t>
            </a:r>
            <a:r>
              <a:rPr lang="en-US" altLang="ko-KR" b="0" i="0" dirty="0">
                <a:solidFill>
                  <a:srgbClr val="212529"/>
                </a:solidFill>
                <a:effectLst/>
                <a:latin typeface="-apple-system"/>
              </a:rPr>
              <a:t>.</a:t>
            </a:r>
          </a:p>
          <a:p>
            <a:pPr algn="l"/>
            <a:r>
              <a:rPr lang="ko-KR" altLang="en-US" b="0" i="0" dirty="0">
                <a:solidFill>
                  <a:srgbClr val="212529"/>
                </a:solidFill>
                <a:effectLst/>
                <a:latin typeface="-apple-system"/>
              </a:rPr>
              <a:t>중요한 것은 발급된 토큰 자체는 그냥 그 </a:t>
            </a:r>
            <a:r>
              <a:rPr lang="en-US" altLang="ko-KR" b="0" i="0" dirty="0" err="1">
                <a:solidFill>
                  <a:srgbClr val="212529"/>
                </a:solidFill>
                <a:effectLst/>
                <a:latin typeface="-apple-system"/>
              </a:rPr>
              <a:t>JWT</a:t>
            </a:r>
            <a:r>
              <a:rPr lang="en-US" altLang="ko-KR" b="0" i="0" dirty="0">
                <a:solidFill>
                  <a:srgbClr val="212529"/>
                </a:solidFill>
                <a:effectLst/>
                <a:latin typeface="-apple-system"/>
              </a:rPr>
              <a:t> </a:t>
            </a:r>
            <a:r>
              <a:rPr lang="ko-KR" altLang="en-US" b="0" i="0" dirty="0">
                <a:solidFill>
                  <a:srgbClr val="212529"/>
                </a:solidFill>
                <a:effectLst/>
                <a:latin typeface="-apple-system"/>
              </a:rPr>
              <a:t>문자열 자체로 존재하는 것이기 때문에 클라이언트나 </a:t>
            </a:r>
            <a:r>
              <a:rPr lang="ko-KR" altLang="en-US" b="0" i="0" dirty="0" err="1">
                <a:solidFill>
                  <a:srgbClr val="212529"/>
                </a:solidFill>
                <a:effectLst/>
                <a:latin typeface="-apple-system"/>
              </a:rPr>
              <a:t>서버측에서</a:t>
            </a:r>
            <a:r>
              <a:rPr lang="ko-KR" altLang="en-US" b="0" i="0" dirty="0">
                <a:solidFill>
                  <a:srgbClr val="212529"/>
                </a:solidFill>
                <a:effectLst/>
                <a:latin typeface="-apple-system"/>
              </a:rPr>
              <a:t> 전역적으로 </a:t>
            </a:r>
            <a:r>
              <a:rPr lang="ko-KR" altLang="en-US" b="0" i="0" dirty="0" err="1">
                <a:solidFill>
                  <a:srgbClr val="212529"/>
                </a:solidFill>
                <a:effectLst/>
                <a:latin typeface="-apple-system"/>
              </a:rPr>
              <a:t>만료시킬</a:t>
            </a:r>
            <a:r>
              <a:rPr lang="ko-KR" altLang="en-US" b="0" i="0" dirty="0">
                <a:solidFill>
                  <a:srgbClr val="212529"/>
                </a:solidFill>
                <a:effectLst/>
                <a:latin typeface="-apple-system"/>
              </a:rPr>
              <a:t> 수 있는 개체가 아니다</a:t>
            </a:r>
            <a:r>
              <a:rPr lang="en-US" altLang="ko-KR" b="0" i="0" dirty="0">
                <a:solidFill>
                  <a:srgbClr val="212529"/>
                </a:solidFill>
                <a:effectLst/>
                <a:latin typeface="-apple-system"/>
              </a:rPr>
              <a:t>. </a:t>
            </a:r>
            <a:r>
              <a:rPr lang="ko-KR" altLang="en-US" b="0" i="0" dirty="0">
                <a:solidFill>
                  <a:srgbClr val="212529"/>
                </a:solidFill>
                <a:effectLst/>
                <a:latin typeface="-apple-system"/>
              </a:rPr>
              <a:t>그렇기 때문에 토큰의 유효 기간이 지나기 전까지는 만료된 토큰을 </a:t>
            </a:r>
            <a:r>
              <a:rPr lang="en-US" altLang="ko-KR" b="0" i="0" dirty="0">
                <a:solidFill>
                  <a:srgbClr val="212529"/>
                </a:solidFill>
                <a:effectLst/>
                <a:latin typeface="-apple-system"/>
              </a:rPr>
              <a:t>NoSQL </a:t>
            </a:r>
            <a:r>
              <a:rPr lang="ko-KR" altLang="en-US" b="0" i="0" dirty="0">
                <a:solidFill>
                  <a:srgbClr val="212529"/>
                </a:solidFill>
                <a:effectLst/>
                <a:latin typeface="-apple-system"/>
              </a:rPr>
              <a:t>같은 데이터베이스에 저장하여 관리할 필요가 있다</a:t>
            </a:r>
            <a:r>
              <a:rPr lang="en-US" altLang="ko-KR" b="0" i="0" dirty="0">
                <a:solidFill>
                  <a:srgbClr val="212529"/>
                </a:solidFill>
                <a:effectLst/>
                <a:latin typeface="-apple-system"/>
              </a:rPr>
              <a:t>.</a:t>
            </a:r>
          </a:p>
          <a:p>
            <a:endParaRPr lang="ko-KR" altLang="en-US" dirty="0"/>
          </a:p>
        </p:txBody>
      </p:sp>
    </p:spTree>
    <p:extLst>
      <p:ext uri="{BB962C8B-B14F-4D97-AF65-F5344CB8AC3E}">
        <p14:creationId xmlns:p14="http://schemas.microsoft.com/office/powerpoint/2010/main" val="139655446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62652C-66DD-AD55-3D37-8A9B310F00EC}"/>
              </a:ext>
            </a:extLst>
          </p:cNvPr>
          <p:cNvSpPr>
            <a:spLocks noGrp="1"/>
          </p:cNvSpPr>
          <p:nvPr>
            <p:ph type="title"/>
          </p:nvPr>
        </p:nvSpPr>
        <p:spPr/>
        <p:txBody>
          <a:bodyPr/>
          <a:lstStyle/>
          <a:p>
            <a:r>
              <a:rPr lang="en-US" altLang="ko-KR" dirty="0" err="1"/>
              <a:t>JWT</a:t>
            </a:r>
            <a:r>
              <a:rPr lang="ko-KR" altLang="en-US" dirty="0"/>
              <a:t>과정</a:t>
            </a:r>
          </a:p>
        </p:txBody>
      </p:sp>
      <p:pic>
        <p:nvPicPr>
          <p:cNvPr id="5" name="그림 4">
            <a:extLst>
              <a:ext uri="{FF2B5EF4-FFF2-40B4-BE49-F238E27FC236}">
                <a16:creationId xmlns:a16="http://schemas.microsoft.com/office/drawing/2014/main" id="{BBE820E0-C0AE-06FF-B11B-E3B23C93A9E2}"/>
              </a:ext>
            </a:extLst>
          </p:cNvPr>
          <p:cNvPicPr>
            <a:picLocks noChangeAspect="1"/>
          </p:cNvPicPr>
          <p:nvPr/>
        </p:nvPicPr>
        <p:blipFill>
          <a:blip r:embed="rId2"/>
          <a:stretch>
            <a:fillRect/>
          </a:stretch>
        </p:blipFill>
        <p:spPr>
          <a:xfrm>
            <a:off x="879041" y="1378452"/>
            <a:ext cx="7168430" cy="4893257"/>
          </a:xfrm>
          <a:prstGeom prst="rect">
            <a:avLst/>
          </a:prstGeom>
        </p:spPr>
      </p:pic>
    </p:spTree>
    <p:extLst>
      <p:ext uri="{BB962C8B-B14F-4D97-AF65-F5344CB8AC3E}">
        <p14:creationId xmlns:p14="http://schemas.microsoft.com/office/powerpoint/2010/main" val="28071305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A4672B-8F6A-1B05-20F8-6A3D01951651}"/>
              </a:ext>
            </a:extLst>
          </p:cNvPr>
          <p:cNvSpPr>
            <a:spLocks noGrp="1"/>
          </p:cNvSpPr>
          <p:nvPr>
            <p:ph type="title"/>
          </p:nvPr>
        </p:nvSpPr>
        <p:spPr/>
        <p:txBody>
          <a:bodyPr/>
          <a:lstStyle/>
          <a:p>
            <a:r>
              <a:rPr lang="en-US" altLang="ko-KR" dirty="0" err="1">
                <a:solidFill>
                  <a:srgbClr val="212529"/>
                </a:solidFill>
                <a:latin typeface="-apple-system"/>
              </a:rPr>
              <a:t>nodejs</a:t>
            </a:r>
            <a:r>
              <a:rPr lang="ko-KR" altLang="en-US" dirty="0">
                <a:solidFill>
                  <a:srgbClr val="212529"/>
                </a:solidFill>
                <a:latin typeface="-apple-system"/>
              </a:rPr>
              <a:t> 에서의 </a:t>
            </a:r>
            <a:r>
              <a:rPr lang="en-US" altLang="ko-KR" dirty="0" err="1">
                <a:solidFill>
                  <a:srgbClr val="212529"/>
                </a:solidFill>
                <a:latin typeface="-apple-system"/>
              </a:rPr>
              <a:t>jwt</a:t>
            </a:r>
            <a:r>
              <a:rPr lang="en-US" altLang="ko-KR" dirty="0">
                <a:solidFill>
                  <a:srgbClr val="212529"/>
                </a:solidFill>
                <a:latin typeface="-apple-system"/>
              </a:rPr>
              <a:t> </a:t>
            </a:r>
            <a:r>
              <a:rPr lang="ko-KR" altLang="en-US" dirty="0">
                <a:solidFill>
                  <a:srgbClr val="212529"/>
                </a:solidFill>
                <a:latin typeface="-apple-system"/>
              </a:rPr>
              <a:t>사용하기</a:t>
            </a:r>
            <a:endParaRPr lang="ko-KR" altLang="en-US" dirty="0"/>
          </a:p>
        </p:txBody>
      </p:sp>
      <p:sp>
        <p:nvSpPr>
          <p:cNvPr id="3" name="텍스트 개체 틀 2">
            <a:extLst>
              <a:ext uri="{FF2B5EF4-FFF2-40B4-BE49-F238E27FC236}">
                <a16:creationId xmlns:a16="http://schemas.microsoft.com/office/drawing/2014/main" id="{6E538E2C-6FEB-D635-F521-B071EEC0F54C}"/>
              </a:ext>
            </a:extLst>
          </p:cNvPr>
          <p:cNvSpPr>
            <a:spLocks noGrp="1"/>
          </p:cNvSpPr>
          <p:nvPr>
            <p:ph type="body" idx="1"/>
          </p:nvPr>
        </p:nvSpPr>
        <p:spPr/>
        <p:txBody>
          <a:bodyPr/>
          <a:lstStyle/>
          <a:p>
            <a:r>
              <a:rPr lang="en-US" altLang="ko-KR" b="0" i="0" dirty="0" err="1">
                <a:solidFill>
                  <a:srgbClr val="212529"/>
                </a:solidFill>
                <a:effectLst/>
                <a:latin typeface="-apple-system"/>
              </a:rPr>
              <a:t>npm</a:t>
            </a:r>
            <a:r>
              <a:rPr lang="en-US" altLang="ko-KR" b="0" i="0" dirty="0">
                <a:solidFill>
                  <a:srgbClr val="212529"/>
                </a:solidFill>
                <a:effectLst/>
                <a:latin typeface="-apple-system"/>
              </a:rPr>
              <a:t> install </a:t>
            </a:r>
            <a:r>
              <a:rPr lang="en-US" altLang="ko-KR" b="0" i="0" dirty="0" err="1">
                <a:solidFill>
                  <a:srgbClr val="212529"/>
                </a:solidFill>
                <a:effectLst/>
                <a:latin typeface="-apple-system"/>
              </a:rPr>
              <a:t>jsonwebtoken</a:t>
            </a:r>
            <a:endParaRPr lang="en-US" altLang="ko-KR" b="0" i="0" dirty="0">
              <a:solidFill>
                <a:srgbClr val="212529"/>
              </a:solidFill>
              <a:effectLst/>
              <a:latin typeface="-apple-system"/>
            </a:endParaRPr>
          </a:p>
          <a:p>
            <a:endParaRPr lang="ko-KR" altLang="en-US" dirty="0"/>
          </a:p>
        </p:txBody>
      </p:sp>
      <p:pic>
        <p:nvPicPr>
          <p:cNvPr id="7" name="그림 6">
            <a:extLst>
              <a:ext uri="{FF2B5EF4-FFF2-40B4-BE49-F238E27FC236}">
                <a16:creationId xmlns:a16="http://schemas.microsoft.com/office/drawing/2014/main" id="{B191F9AF-3DDF-1D4D-042A-20A2BC380333}"/>
              </a:ext>
            </a:extLst>
          </p:cNvPr>
          <p:cNvPicPr>
            <a:picLocks noChangeAspect="1"/>
          </p:cNvPicPr>
          <p:nvPr/>
        </p:nvPicPr>
        <p:blipFill>
          <a:blip r:embed="rId3"/>
          <a:stretch>
            <a:fillRect/>
          </a:stretch>
        </p:blipFill>
        <p:spPr>
          <a:xfrm>
            <a:off x="533841" y="1741506"/>
            <a:ext cx="4290970" cy="4575769"/>
          </a:xfrm>
          <a:prstGeom prst="rect">
            <a:avLst/>
          </a:prstGeom>
        </p:spPr>
      </p:pic>
    </p:spTree>
    <p:extLst>
      <p:ext uri="{BB962C8B-B14F-4D97-AF65-F5344CB8AC3E}">
        <p14:creationId xmlns:p14="http://schemas.microsoft.com/office/powerpoint/2010/main" val="425490123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A4672B-8F6A-1B05-20F8-6A3D01951651}"/>
              </a:ext>
            </a:extLst>
          </p:cNvPr>
          <p:cNvSpPr>
            <a:spLocks noGrp="1"/>
          </p:cNvSpPr>
          <p:nvPr>
            <p:ph type="title"/>
          </p:nvPr>
        </p:nvSpPr>
        <p:spPr/>
        <p:txBody>
          <a:bodyPr/>
          <a:lstStyle/>
          <a:p>
            <a:r>
              <a:rPr lang="en-US" altLang="ko-KR" dirty="0" err="1">
                <a:solidFill>
                  <a:srgbClr val="212529"/>
                </a:solidFill>
                <a:latin typeface="-apple-system"/>
              </a:rPr>
              <a:t>nodejs</a:t>
            </a:r>
            <a:r>
              <a:rPr lang="ko-KR" altLang="en-US" dirty="0">
                <a:solidFill>
                  <a:srgbClr val="212529"/>
                </a:solidFill>
                <a:latin typeface="-apple-system"/>
              </a:rPr>
              <a:t> 에서의 </a:t>
            </a:r>
            <a:r>
              <a:rPr lang="en-US" altLang="ko-KR" dirty="0" err="1">
                <a:solidFill>
                  <a:srgbClr val="212529"/>
                </a:solidFill>
                <a:latin typeface="-apple-system"/>
              </a:rPr>
              <a:t>jwt</a:t>
            </a:r>
            <a:r>
              <a:rPr lang="en-US" altLang="ko-KR" dirty="0">
                <a:solidFill>
                  <a:srgbClr val="212529"/>
                </a:solidFill>
                <a:latin typeface="-apple-system"/>
              </a:rPr>
              <a:t> </a:t>
            </a:r>
            <a:r>
              <a:rPr lang="ko-KR" altLang="en-US" dirty="0">
                <a:solidFill>
                  <a:srgbClr val="212529"/>
                </a:solidFill>
                <a:latin typeface="-apple-system"/>
              </a:rPr>
              <a:t>사용하기</a:t>
            </a:r>
            <a:endParaRPr lang="ko-KR" altLang="en-US" dirty="0"/>
          </a:p>
        </p:txBody>
      </p:sp>
      <p:pic>
        <p:nvPicPr>
          <p:cNvPr id="5" name="그림 4">
            <a:extLst>
              <a:ext uri="{FF2B5EF4-FFF2-40B4-BE49-F238E27FC236}">
                <a16:creationId xmlns:a16="http://schemas.microsoft.com/office/drawing/2014/main" id="{C045F917-0ADB-1806-5179-2456887AF727}"/>
              </a:ext>
            </a:extLst>
          </p:cNvPr>
          <p:cNvPicPr>
            <a:picLocks noChangeAspect="1"/>
          </p:cNvPicPr>
          <p:nvPr/>
        </p:nvPicPr>
        <p:blipFill>
          <a:blip r:embed="rId3"/>
          <a:stretch>
            <a:fillRect/>
          </a:stretch>
        </p:blipFill>
        <p:spPr>
          <a:xfrm>
            <a:off x="644836" y="1340807"/>
            <a:ext cx="5449402" cy="4711609"/>
          </a:xfrm>
          <a:prstGeom prst="rect">
            <a:avLst/>
          </a:prstGeom>
        </p:spPr>
      </p:pic>
    </p:spTree>
    <p:extLst>
      <p:ext uri="{BB962C8B-B14F-4D97-AF65-F5344CB8AC3E}">
        <p14:creationId xmlns:p14="http://schemas.microsoft.com/office/powerpoint/2010/main" val="364094893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A4672B-8F6A-1B05-20F8-6A3D01951651}"/>
              </a:ext>
            </a:extLst>
          </p:cNvPr>
          <p:cNvSpPr>
            <a:spLocks noGrp="1"/>
          </p:cNvSpPr>
          <p:nvPr>
            <p:ph type="title"/>
          </p:nvPr>
        </p:nvSpPr>
        <p:spPr/>
        <p:txBody>
          <a:bodyPr/>
          <a:lstStyle/>
          <a:p>
            <a:r>
              <a:rPr lang="en-US" altLang="ko-KR" dirty="0" err="1">
                <a:solidFill>
                  <a:srgbClr val="212529"/>
                </a:solidFill>
                <a:latin typeface="-apple-system"/>
              </a:rPr>
              <a:t>nodejs</a:t>
            </a:r>
            <a:r>
              <a:rPr lang="ko-KR" altLang="en-US" dirty="0">
                <a:solidFill>
                  <a:srgbClr val="212529"/>
                </a:solidFill>
                <a:latin typeface="-apple-system"/>
              </a:rPr>
              <a:t> 에서의 </a:t>
            </a:r>
            <a:r>
              <a:rPr lang="en-US" altLang="ko-KR" dirty="0" err="1">
                <a:solidFill>
                  <a:srgbClr val="212529"/>
                </a:solidFill>
                <a:latin typeface="-apple-system"/>
              </a:rPr>
              <a:t>jwt</a:t>
            </a:r>
            <a:r>
              <a:rPr lang="en-US" altLang="ko-KR" dirty="0">
                <a:solidFill>
                  <a:srgbClr val="212529"/>
                </a:solidFill>
                <a:latin typeface="-apple-system"/>
              </a:rPr>
              <a:t> </a:t>
            </a:r>
            <a:r>
              <a:rPr lang="ko-KR" altLang="en-US" dirty="0">
                <a:solidFill>
                  <a:srgbClr val="212529"/>
                </a:solidFill>
                <a:latin typeface="-apple-system"/>
              </a:rPr>
              <a:t>사용하기</a:t>
            </a:r>
            <a:endParaRPr lang="ko-KR" altLang="en-US" dirty="0"/>
          </a:p>
        </p:txBody>
      </p:sp>
      <p:pic>
        <p:nvPicPr>
          <p:cNvPr id="5" name="그림 4">
            <a:extLst>
              <a:ext uri="{FF2B5EF4-FFF2-40B4-BE49-F238E27FC236}">
                <a16:creationId xmlns:a16="http://schemas.microsoft.com/office/drawing/2014/main" id="{C045F917-0ADB-1806-5179-2456887AF727}"/>
              </a:ext>
            </a:extLst>
          </p:cNvPr>
          <p:cNvPicPr>
            <a:picLocks noChangeAspect="1"/>
          </p:cNvPicPr>
          <p:nvPr/>
        </p:nvPicPr>
        <p:blipFill>
          <a:blip r:embed="rId3"/>
          <a:stretch>
            <a:fillRect/>
          </a:stretch>
        </p:blipFill>
        <p:spPr>
          <a:xfrm>
            <a:off x="644836" y="1340807"/>
            <a:ext cx="5449402" cy="4711609"/>
          </a:xfrm>
          <a:prstGeom prst="rect">
            <a:avLst/>
          </a:prstGeom>
        </p:spPr>
      </p:pic>
    </p:spTree>
    <p:extLst>
      <p:ext uri="{BB962C8B-B14F-4D97-AF65-F5344CB8AC3E}">
        <p14:creationId xmlns:p14="http://schemas.microsoft.com/office/powerpoint/2010/main" val="59246913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91BE6F-622D-CF71-BABF-1BEB27D4E4FC}"/>
              </a:ext>
            </a:extLst>
          </p:cNvPr>
          <p:cNvSpPr>
            <a:spLocks noGrp="1"/>
          </p:cNvSpPr>
          <p:nvPr>
            <p:ph type="title"/>
          </p:nvPr>
        </p:nvSpPr>
        <p:spPr/>
        <p:txBody>
          <a:bodyPr/>
          <a:lstStyle/>
          <a:p>
            <a:r>
              <a:rPr lang="en-US" altLang="ko-KR" dirty="0" err="1">
                <a:solidFill>
                  <a:srgbClr val="212529"/>
                </a:solidFill>
                <a:latin typeface="-apple-system"/>
              </a:rPr>
              <a:t>nodejs</a:t>
            </a:r>
            <a:r>
              <a:rPr lang="ko-KR" altLang="en-US" dirty="0">
                <a:solidFill>
                  <a:srgbClr val="212529"/>
                </a:solidFill>
                <a:latin typeface="-apple-system"/>
              </a:rPr>
              <a:t> 에서의 </a:t>
            </a:r>
            <a:r>
              <a:rPr lang="en-US" altLang="ko-KR" dirty="0" err="1">
                <a:solidFill>
                  <a:srgbClr val="212529"/>
                </a:solidFill>
                <a:latin typeface="-apple-system"/>
              </a:rPr>
              <a:t>jwt</a:t>
            </a:r>
            <a:r>
              <a:rPr lang="en-US" altLang="ko-KR" dirty="0">
                <a:solidFill>
                  <a:srgbClr val="212529"/>
                </a:solidFill>
                <a:latin typeface="-apple-system"/>
              </a:rPr>
              <a:t> </a:t>
            </a:r>
            <a:r>
              <a:rPr lang="ko-KR" altLang="en-US" dirty="0">
                <a:solidFill>
                  <a:srgbClr val="212529"/>
                </a:solidFill>
                <a:latin typeface="-apple-system"/>
              </a:rPr>
              <a:t>사용하기</a:t>
            </a:r>
            <a:endParaRPr lang="ko-KR" altLang="en-US" dirty="0"/>
          </a:p>
        </p:txBody>
      </p:sp>
      <p:pic>
        <p:nvPicPr>
          <p:cNvPr id="5" name="그림 4">
            <a:extLst>
              <a:ext uri="{FF2B5EF4-FFF2-40B4-BE49-F238E27FC236}">
                <a16:creationId xmlns:a16="http://schemas.microsoft.com/office/drawing/2014/main" id="{3E4FE121-AFD7-F556-244B-C3C272B31CD3}"/>
              </a:ext>
            </a:extLst>
          </p:cNvPr>
          <p:cNvPicPr>
            <a:picLocks noChangeAspect="1"/>
          </p:cNvPicPr>
          <p:nvPr/>
        </p:nvPicPr>
        <p:blipFill>
          <a:blip r:embed="rId2"/>
          <a:stretch>
            <a:fillRect/>
          </a:stretch>
        </p:blipFill>
        <p:spPr>
          <a:xfrm>
            <a:off x="376461" y="1388147"/>
            <a:ext cx="5399456" cy="1322649"/>
          </a:xfrm>
          <a:prstGeom prst="rect">
            <a:avLst/>
          </a:prstGeom>
        </p:spPr>
      </p:pic>
    </p:spTree>
    <p:extLst>
      <p:ext uri="{BB962C8B-B14F-4D97-AF65-F5344CB8AC3E}">
        <p14:creationId xmlns:p14="http://schemas.microsoft.com/office/powerpoint/2010/main" val="3527906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세미콜론</a:t>
            </a:r>
            <a:endParaRPr/>
          </a:p>
        </p:txBody>
      </p:sp>
      <p:sp>
        <p:nvSpPr>
          <p:cNvPr id="346" name="Google Shape;346;p4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666666"/>
              </a:buClr>
              <a:buSzPts val="1800"/>
              <a:buFont typeface="Tahoma"/>
              <a:buChar char="•"/>
            </a:pPr>
            <a:r>
              <a:rPr lang="en-US" sz="1800" b="1" i="0" u="sng" dirty="0" err="1">
                <a:solidFill>
                  <a:srgbClr val="666666"/>
                </a:solidFill>
                <a:latin typeface="Tahoma"/>
                <a:ea typeface="Tahoma"/>
                <a:cs typeface="Tahoma"/>
                <a:sym typeface="Tahoma"/>
                <a:hlinkClick r:id="rId3">
                  <a:extLst>
                    <a:ext uri="{A12FA001-AC4F-418D-AE19-62706E023703}">
                      <ahyp:hlinkClr xmlns:ahyp="http://schemas.microsoft.com/office/drawing/2018/hyperlinkcolor" val="tx"/>
                    </a:ext>
                  </a:extLst>
                </a:hlinkClick>
              </a:rPr>
              <a:t>세미콜론</a:t>
            </a:r>
            <a:endParaRPr sz="1800" b="1" i="0" u="none" dirty="0">
              <a:solidFill>
                <a:srgbClr val="333333"/>
              </a:solidFill>
              <a:latin typeface="Arial"/>
              <a:ea typeface="Arial"/>
              <a:cs typeface="Arial"/>
              <a:sym typeface="Arial"/>
            </a:endParaRPr>
          </a:p>
          <a:p>
            <a:pPr marL="342900" marR="0" lvl="0" indent="-342900" algn="l" rtl="0">
              <a:spcBef>
                <a:spcPts val="360"/>
              </a:spcBef>
              <a:spcAft>
                <a:spcPts val="0"/>
              </a:spcAft>
              <a:buClr>
                <a:srgbClr val="333333"/>
              </a:buClr>
              <a:buSzPts val="1800"/>
              <a:buFont typeface="Arial"/>
              <a:buChar char="•"/>
            </a:pPr>
            <a:r>
              <a:rPr lang="en-US" sz="1800" b="0" i="0" u="none" dirty="0">
                <a:solidFill>
                  <a:srgbClr val="333333"/>
                </a:solidFill>
                <a:latin typeface="Arial"/>
                <a:ea typeface="Arial"/>
                <a:cs typeface="Arial"/>
                <a:sym typeface="Arial"/>
              </a:rPr>
              <a:t>줄 </a:t>
            </a:r>
            <a:r>
              <a:rPr lang="en-US" sz="1800" b="0" i="0" u="none" dirty="0" err="1">
                <a:solidFill>
                  <a:srgbClr val="333333"/>
                </a:solidFill>
                <a:latin typeface="Arial"/>
                <a:ea typeface="Arial"/>
                <a:cs typeface="Arial"/>
                <a:sym typeface="Arial"/>
              </a:rPr>
              <a:t>바꿈이</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있다면</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세미콜론</a:t>
            </a:r>
            <a:r>
              <a:rPr lang="en-US" sz="1800" b="0" i="0" u="none" dirty="0">
                <a:solidFill>
                  <a:srgbClr val="333333"/>
                </a:solidFill>
                <a:latin typeface="Arial"/>
                <a:ea typeface="Arial"/>
                <a:cs typeface="Arial"/>
                <a:sym typeface="Arial"/>
              </a:rPr>
              <a:t>(semicolon)을 </a:t>
            </a:r>
            <a:r>
              <a:rPr lang="en-US" sz="1800" b="0" i="0" u="none" dirty="0" err="1">
                <a:solidFill>
                  <a:srgbClr val="333333"/>
                </a:solidFill>
                <a:latin typeface="Arial"/>
                <a:ea typeface="Arial"/>
                <a:cs typeface="Arial"/>
                <a:sym typeface="Arial"/>
              </a:rPr>
              <a:t>생략할</a:t>
            </a:r>
            <a:r>
              <a:rPr lang="en-US" sz="1800" b="0" i="0" u="none" dirty="0">
                <a:solidFill>
                  <a:srgbClr val="333333"/>
                </a:solidFill>
                <a:latin typeface="Arial"/>
                <a:ea typeface="Arial"/>
                <a:cs typeface="Arial"/>
                <a:sym typeface="Arial"/>
              </a:rPr>
              <a:t> 수 </a:t>
            </a:r>
            <a:r>
              <a:rPr lang="en-US" sz="1800" b="0" i="0" u="none" dirty="0" err="1">
                <a:solidFill>
                  <a:srgbClr val="333333"/>
                </a:solidFill>
                <a:latin typeface="Arial"/>
                <a:ea typeface="Arial"/>
                <a:cs typeface="Arial"/>
                <a:sym typeface="Arial"/>
              </a:rPr>
              <a:t>있습니다</a:t>
            </a:r>
            <a:r>
              <a:rPr lang="en-US" sz="1800" b="0" i="0" u="none" dirty="0">
                <a:solidFill>
                  <a:srgbClr val="333333"/>
                </a:solidFill>
                <a:latin typeface="Arial"/>
                <a:ea typeface="Arial"/>
                <a:cs typeface="Arial"/>
                <a:sym typeface="Arial"/>
              </a:rPr>
              <a:t>.</a:t>
            </a:r>
            <a:endParaRPr dirty="0"/>
          </a:p>
          <a:p>
            <a:pPr marL="342900" marR="0" lvl="0" indent="-342900" algn="l" rtl="0">
              <a:spcBef>
                <a:spcPts val="360"/>
              </a:spcBef>
              <a:spcAft>
                <a:spcPts val="0"/>
              </a:spcAft>
              <a:buClr>
                <a:srgbClr val="333333"/>
              </a:buClr>
              <a:buSzPts val="1800"/>
              <a:buFont typeface="Arial"/>
              <a:buChar char="•"/>
            </a:pPr>
            <a:r>
              <a:rPr lang="en-US" sz="1800" b="0" i="0" u="none" dirty="0" err="1">
                <a:solidFill>
                  <a:srgbClr val="333333"/>
                </a:solidFill>
                <a:latin typeface="Arial"/>
                <a:ea typeface="Arial"/>
                <a:cs typeface="Arial"/>
                <a:sym typeface="Arial"/>
              </a:rPr>
              <a:t>자바스크립트는</a:t>
            </a:r>
            <a:r>
              <a:rPr lang="en-US" sz="1800" b="0" i="0" u="none" dirty="0">
                <a:solidFill>
                  <a:srgbClr val="333333"/>
                </a:solidFill>
                <a:latin typeface="Arial"/>
                <a:ea typeface="Arial"/>
                <a:cs typeface="Arial"/>
                <a:sym typeface="Arial"/>
              </a:rPr>
              <a:t> 줄 </a:t>
            </a:r>
            <a:r>
              <a:rPr lang="en-US" sz="1800" b="0" i="0" u="none" dirty="0" err="1">
                <a:solidFill>
                  <a:srgbClr val="333333"/>
                </a:solidFill>
                <a:latin typeface="Arial"/>
                <a:ea typeface="Arial"/>
                <a:cs typeface="Arial"/>
                <a:sym typeface="Arial"/>
              </a:rPr>
              <a:t>바꿈이</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있으면</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이를</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암시적</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세미콜론으로</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해석합니다</a:t>
            </a:r>
            <a:r>
              <a:rPr lang="en-US" sz="1800" b="0" i="0" u="none" dirty="0">
                <a:solidFill>
                  <a:srgbClr val="333333"/>
                </a:solidFill>
                <a:latin typeface="Arial"/>
                <a:ea typeface="Arial"/>
                <a:cs typeface="Arial"/>
                <a:sym typeface="Arial"/>
              </a:rPr>
              <a:t>. </a:t>
            </a:r>
            <a:endParaRPr dirty="0"/>
          </a:p>
          <a:p>
            <a:pPr marL="342900" marR="0" lvl="0" indent="-342900" algn="l" rtl="0">
              <a:spcBef>
                <a:spcPts val="360"/>
              </a:spcBef>
              <a:spcAft>
                <a:spcPts val="0"/>
              </a:spcAft>
              <a:buClr>
                <a:srgbClr val="333333"/>
              </a:buClr>
              <a:buSzPts val="1800"/>
              <a:buFont typeface="Arial"/>
              <a:buChar char="•"/>
            </a:pPr>
            <a:r>
              <a:rPr lang="en-US" sz="1800" b="0" i="0" u="none" dirty="0" err="1">
                <a:solidFill>
                  <a:srgbClr val="333333"/>
                </a:solidFill>
                <a:latin typeface="Arial"/>
                <a:ea typeface="Arial"/>
                <a:cs typeface="Arial"/>
                <a:sym typeface="Arial"/>
              </a:rPr>
              <a:t>이런</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동작</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방식을</a:t>
            </a:r>
            <a:r>
              <a:rPr lang="en-US" sz="1800" b="0" i="0" u="none" dirty="0">
                <a:solidFill>
                  <a:srgbClr val="333333"/>
                </a:solidFill>
                <a:latin typeface="Arial"/>
                <a:ea typeface="Arial"/>
                <a:cs typeface="Arial"/>
                <a:sym typeface="Arial"/>
              </a:rPr>
              <a:t> </a:t>
            </a:r>
            <a:r>
              <a:rPr lang="en-US" sz="1800" b="0" i="0" u="sng" dirty="0" err="1">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세미콜론</a:t>
            </a:r>
            <a:r>
              <a:rPr lang="en-US" sz="1800" b="0" i="0" u="sng" dirty="0">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 </a:t>
            </a:r>
            <a:r>
              <a:rPr lang="en-US" sz="1800" b="0" i="0" u="sng" dirty="0" err="1">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자동</a:t>
            </a:r>
            <a:r>
              <a:rPr lang="en-US" sz="1800" b="0" i="0" u="sng" dirty="0">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 </a:t>
            </a:r>
            <a:r>
              <a:rPr lang="en-US" sz="1800" b="0" i="0" u="sng" dirty="0" err="1">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삽입</a:t>
            </a:r>
            <a:r>
              <a:rPr lang="en-US" sz="1800" b="0" i="0" u="none" dirty="0" err="1">
                <a:solidFill>
                  <a:srgbClr val="551A8B"/>
                </a:solidFill>
                <a:latin typeface="Arial"/>
                <a:ea typeface="Arial"/>
                <a:cs typeface="Arial"/>
                <a:sym typeface="Arial"/>
              </a:rPr>
              <a:t>세미콜론</a:t>
            </a:r>
            <a:r>
              <a:rPr lang="en-US" sz="1800" b="0" i="0" u="none" dirty="0">
                <a:solidFill>
                  <a:srgbClr val="551A8B"/>
                </a:solidFill>
                <a:latin typeface="Arial"/>
                <a:ea typeface="Arial"/>
                <a:cs typeface="Arial"/>
                <a:sym typeface="Arial"/>
              </a:rPr>
              <a:t> </a:t>
            </a:r>
            <a:r>
              <a:rPr lang="en-US" sz="1800" b="0" i="0" u="none" dirty="0" err="1">
                <a:solidFill>
                  <a:srgbClr val="551A8B"/>
                </a:solidFill>
                <a:latin typeface="Arial"/>
                <a:ea typeface="Arial"/>
                <a:cs typeface="Arial"/>
                <a:sym typeface="Arial"/>
              </a:rPr>
              <a:t>자동</a:t>
            </a:r>
            <a:r>
              <a:rPr lang="en-US" sz="1800" b="0" i="0" u="none" dirty="0">
                <a:solidFill>
                  <a:srgbClr val="551A8B"/>
                </a:solidFill>
                <a:latin typeface="Arial"/>
                <a:ea typeface="Arial"/>
                <a:cs typeface="Arial"/>
                <a:sym typeface="Arial"/>
              </a:rPr>
              <a:t> </a:t>
            </a:r>
            <a:r>
              <a:rPr lang="en-US" sz="1800" b="0" i="0" u="none" dirty="0" err="1">
                <a:solidFill>
                  <a:srgbClr val="551A8B"/>
                </a:solidFill>
                <a:latin typeface="Arial"/>
                <a:ea typeface="Arial"/>
                <a:cs typeface="Arial"/>
                <a:sym typeface="Arial"/>
              </a:rPr>
              <a:t>삽입</a:t>
            </a:r>
            <a:r>
              <a:rPr lang="en-US" sz="1800" b="0" i="0" u="sng" dirty="0">
                <a:solidFill>
                  <a:srgbClr val="551A8B"/>
                </a:solidFill>
                <a:latin typeface="Tahoma"/>
                <a:ea typeface="Tahoma"/>
                <a:cs typeface="Tahoma"/>
                <a:sym typeface="Tahoma"/>
                <a:hlinkClick r:id="rId4">
                  <a:extLst>
                    <a:ext uri="{A12FA001-AC4F-418D-AE19-62706E023703}">
                      <ahyp:hlinkClr xmlns:ahyp="http://schemas.microsoft.com/office/drawing/2018/hyperlinkcolor" val="tx"/>
                    </a:ext>
                  </a:extLst>
                </a:hlinkClick>
              </a:rPr>
              <a:t>(automatic semicolon insertion)</a:t>
            </a:r>
            <a:r>
              <a:rPr lang="en-US" sz="1800" b="0" i="0" u="none" dirty="0" err="1">
                <a:solidFill>
                  <a:srgbClr val="333333"/>
                </a:solidFill>
                <a:latin typeface="Arial"/>
                <a:ea typeface="Arial"/>
                <a:cs typeface="Arial"/>
                <a:sym typeface="Arial"/>
              </a:rPr>
              <a:t>이라</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부릅니다</a:t>
            </a:r>
            <a:r>
              <a:rPr lang="en-US" sz="1800" b="0" i="0" u="none" dirty="0">
                <a:solidFill>
                  <a:srgbClr val="333333"/>
                </a:solidFill>
                <a:latin typeface="Arial"/>
                <a:ea typeface="Arial"/>
                <a:cs typeface="Arial"/>
                <a:sym typeface="Arial"/>
              </a:rPr>
              <a:t>.</a:t>
            </a:r>
            <a:endParaRPr dirty="0"/>
          </a:p>
          <a:p>
            <a:pPr marL="342900" marR="0" lvl="0" indent="-342900" algn="l" rtl="0">
              <a:spcBef>
                <a:spcPts val="360"/>
              </a:spcBef>
              <a:spcAft>
                <a:spcPts val="0"/>
              </a:spcAft>
              <a:buClr>
                <a:srgbClr val="333333"/>
              </a:buClr>
              <a:buSzPts val="1800"/>
              <a:buFont typeface="Arial"/>
              <a:buChar char="•"/>
            </a:pPr>
            <a:r>
              <a:rPr lang="en-US" sz="1800" b="1" i="0" u="none" dirty="0" err="1">
                <a:solidFill>
                  <a:srgbClr val="333333"/>
                </a:solidFill>
                <a:latin typeface="Arial"/>
                <a:ea typeface="Arial"/>
                <a:cs typeface="Arial"/>
                <a:sym typeface="Arial"/>
              </a:rPr>
              <a:t>대부분의</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경우</a:t>
            </a:r>
            <a:r>
              <a:rPr lang="en-US" sz="1800" b="1" i="0" u="none" dirty="0">
                <a:solidFill>
                  <a:srgbClr val="333333"/>
                </a:solidFill>
                <a:latin typeface="Arial"/>
                <a:ea typeface="Arial"/>
                <a:cs typeface="Arial"/>
                <a:sym typeface="Arial"/>
              </a:rPr>
              <a:t>, 줄 </a:t>
            </a:r>
            <a:r>
              <a:rPr lang="en-US" sz="1800" b="1" i="0" u="none" dirty="0" err="1">
                <a:solidFill>
                  <a:srgbClr val="333333"/>
                </a:solidFill>
                <a:latin typeface="Arial"/>
                <a:ea typeface="Arial"/>
                <a:cs typeface="Arial"/>
                <a:sym typeface="Arial"/>
              </a:rPr>
              <a:t>바꿈은</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세미콜론을</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의미합니다</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하지만</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대부분의</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경우’가</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항상’을</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의미하진</a:t>
            </a:r>
            <a:r>
              <a:rPr lang="en-US" sz="1800" b="1" i="0" u="none" dirty="0">
                <a:solidFill>
                  <a:srgbClr val="333333"/>
                </a:solidFill>
                <a:latin typeface="Arial"/>
                <a:ea typeface="Arial"/>
                <a:cs typeface="Arial"/>
                <a:sym typeface="Arial"/>
              </a:rPr>
              <a:t> </a:t>
            </a:r>
            <a:r>
              <a:rPr lang="en-US" sz="1800" b="1" i="0" u="none" dirty="0" err="1">
                <a:solidFill>
                  <a:srgbClr val="333333"/>
                </a:solidFill>
                <a:latin typeface="Arial"/>
                <a:ea typeface="Arial"/>
                <a:cs typeface="Arial"/>
                <a:sym typeface="Arial"/>
              </a:rPr>
              <a:t>않습니다</a:t>
            </a:r>
            <a:r>
              <a:rPr lang="en-US" sz="1800" b="1" i="0" u="none" dirty="0">
                <a:solidFill>
                  <a:srgbClr val="333333"/>
                </a:solidFill>
                <a:latin typeface="Arial"/>
                <a:ea typeface="Arial"/>
                <a:cs typeface="Arial"/>
                <a:sym typeface="Arial"/>
              </a:rPr>
              <a:t>.</a:t>
            </a:r>
            <a:endParaRPr dirty="0"/>
          </a:p>
          <a:p>
            <a:pPr marL="342900" marR="0" lvl="0" indent="-342900" algn="l" rtl="0">
              <a:spcBef>
                <a:spcPts val="360"/>
              </a:spcBef>
              <a:spcAft>
                <a:spcPts val="0"/>
              </a:spcAft>
              <a:buClr>
                <a:srgbClr val="333333"/>
              </a:buClr>
              <a:buSzPts val="1800"/>
              <a:buFont typeface="Arial"/>
              <a:buChar char="•"/>
            </a:pPr>
            <a:r>
              <a:rPr lang="en-US" sz="1800" b="0" i="0" u="none" dirty="0" err="1">
                <a:solidFill>
                  <a:srgbClr val="333333"/>
                </a:solidFill>
                <a:latin typeface="Arial"/>
                <a:ea typeface="Arial"/>
                <a:cs typeface="Arial"/>
                <a:sym typeface="Arial"/>
              </a:rPr>
              <a:t>아래와</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같이</a:t>
            </a:r>
            <a:r>
              <a:rPr lang="en-US" sz="1800" b="0" i="0" u="none" dirty="0">
                <a:solidFill>
                  <a:srgbClr val="333333"/>
                </a:solidFill>
                <a:latin typeface="Arial"/>
                <a:ea typeface="Arial"/>
                <a:cs typeface="Arial"/>
                <a:sym typeface="Arial"/>
              </a:rPr>
              <a:t> 줄 </a:t>
            </a:r>
            <a:r>
              <a:rPr lang="en-US" sz="1800" b="0" i="0" u="none" dirty="0" err="1">
                <a:solidFill>
                  <a:srgbClr val="333333"/>
                </a:solidFill>
                <a:latin typeface="Arial"/>
                <a:ea typeface="Arial"/>
                <a:cs typeface="Arial"/>
                <a:sym typeface="Arial"/>
              </a:rPr>
              <a:t>바꿈이</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세미콜론을</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의미하지</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않는</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경우도</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있습니다</a:t>
            </a:r>
            <a:r>
              <a:rPr lang="en-US" sz="1800" b="0" i="0" u="none" dirty="0">
                <a:solidFill>
                  <a:srgbClr val="333333"/>
                </a:solidFill>
                <a:latin typeface="Arial"/>
                <a:ea typeface="Arial"/>
                <a:cs typeface="Arial"/>
                <a:sym typeface="Arial"/>
              </a:rPr>
              <a:t>.</a:t>
            </a:r>
            <a:endParaRPr dirty="0"/>
          </a:p>
          <a:p>
            <a:pPr marL="342900" marR="0" lvl="0" indent="-228600" algn="l" rtl="0">
              <a:spcBef>
                <a:spcPts val="360"/>
              </a:spcBef>
              <a:spcAft>
                <a:spcPts val="0"/>
              </a:spcAft>
              <a:buClr>
                <a:schemeClr val="dk1"/>
              </a:buClr>
              <a:buSzPts val="1800"/>
              <a:buFont typeface="Tahoma"/>
              <a:buNone/>
            </a:pPr>
            <a:endParaRPr sz="1800" b="0" i="0" u="none" dirty="0">
              <a:solidFill>
                <a:srgbClr val="333333"/>
              </a:solidFill>
              <a:latin typeface="Arial"/>
              <a:ea typeface="Arial"/>
              <a:cs typeface="Arial"/>
              <a:sym typeface="Arial"/>
            </a:endParaRPr>
          </a:p>
        </p:txBody>
      </p:sp>
      <p:sp>
        <p:nvSpPr>
          <p:cNvPr id="347" name="Google Shape;347;p42"/>
          <p:cNvSpPr txBox="1"/>
          <p:nvPr/>
        </p:nvSpPr>
        <p:spPr>
          <a:xfrm>
            <a:off x="1126749" y="5107216"/>
            <a:ext cx="2567850" cy="1103303"/>
          </a:xfrm>
          <a:prstGeom prst="rect">
            <a:avLst/>
          </a:prstGeom>
          <a:solidFill>
            <a:schemeClr val="lt1"/>
          </a:solid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1800"/>
              <a:buFont typeface="Consolas"/>
              <a:buNone/>
            </a:pPr>
            <a:r>
              <a:rPr lang="en-US" sz="1800" b="0" i="0" u="none" dirty="0">
                <a:solidFill>
                  <a:srgbClr val="333333"/>
                </a:solidFill>
                <a:latin typeface="Consolas"/>
                <a:ea typeface="Consolas"/>
                <a:cs typeface="Consolas"/>
                <a:sym typeface="Consolas"/>
              </a:rPr>
              <a:t>alert</a:t>
            </a:r>
            <a:r>
              <a:rPr lang="en-US" sz="1800" b="0" i="0" u="none" dirty="0">
                <a:solidFill>
                  <a:srgbClr val="999999"/>
                </a:solidFill>
                <a:latin typeface="Consolas"/>
                <a:ea typeface="Consolas"/>
                <a:cs typeface="Consolas"/>
                <a:sym typeface="Consolas"/>
              </a:rPr>
              <a:t>(</a:t>
            </a:r>
            <a:r>
              <a:rPr lang="en-US" sz="1800" b="0" i="0" u="none" dirty="0">
                <a:solidFill>
                  <a:srgbClr val="990055"/>
                </a:solidFill>
                <a:latin typeface="Consolas"/>
                <a:ea typeface="Consolas"/>
                <a:cs typeface="Consolas"/>
                <a:sym typeface="Consolas"/>
              </a:rPr>
              <a:t>3</a:t>
            </a:r>
            <a:r>
              <a:rPr lang="en-US" sz="1800" b="0" i="0" u="none" dirty="0">
                <a:solidFill>
                  <a:srgbClr val="333333"/>
                </a:solidFill>
                <a:latin typeface="Consolas"/>
                <a:ea typeface="Consolas"/>
                <a:cs typeface="Consolas"/>
                <a:sym typeface="Consolas"/>
              </a:rPr>
              <a:t> </a:t>
            </a:r>
            <a:r>
              <a:rPr lang="en-US" sz="1800" b="0" i="0" u="none" dirty="0">
                <a:solidFill>
                  <a:srgbClr val="A67F59"/>
                </a:solidFill>
                <a:latin typeface="Consolas"/>
                <a:ea typeface="Consolas"/>
                <a:cs typeface="Consolas"/>
                <a:sym typeface="Consolas"/>
              </a:rPr>
              <a:t>+</a:t>
            </a:r>
            <a:r>
              <a:rPr lang="en-US" sz="1800" b="0" i="0" u="none" dirty="0">
                <a:solidFill>
                  <a:srgbClr val="333333"/>
                </a:solidFill>
                <a:latin typeface="Consolas"/>
                <a:ea typeface="Consolas"/>
                <a:cs typeface="Consolas"/>
                <a:sym typeface="Consolas"/>
              </a:rPr>
              <a:t> </a:t>
            </a:r>
            <a:endParaRPr dirty="0"/>
          </a:p>
          <a:p>
            <a:pPr marL="0" marR="0" lvl="0" indent="0" algn="ctr" rtl="0">
              <a:lnSpc>
                <a:spcPct val="100000"/>
              </a:lnSpc>
              <a:spcBef>
                <a:spcPts val="0"/>
              </a:spcBef>
              <a:spcAft>
                <a:spcPts val="0"/>
              </a:spcAft>
              <a:buClr>
                <a:srgbClr val="990055"/>
              </a:buClr>
              <a:buSzPts val="1800"/>
              <a:buFont typeface="Consolas"/>
              <a:buNone/>
            </a:pPr>
            <a:r>
              <a:rPr lang="en-US" sz="1800" b="0" i="0" u="none" dirty="0">
                <a:solidFill>
                  <a:srgbClr val="990055"/>
                </a:solidFill>
                <a:latin typeface="Consolas"/>
                <a:ea typeface="Consolas"/>
                <a:cs typeface="Consolas"/>
                <a:sym typeface="Consolas"/>
              </a:rPr>
              <a:t>1</a:t>
            </a:r>
            <a:r>
              <a:rPr lang="en-US" sz="1800" b="0" i="0" u="none" dirty="0">
                <a:solidFill>
                  <a:srgbClr val="333333"/>
                </a:solidFill>
                <a:latin typeface="Consolas"/>
                <a:ea typeface="Consolas"/>
                <a:cs typeface="Consolas"/>
                <a:sym typeface="Consolas"/>
              </a:rPr>
              <a:t> </a:t>
            </a:r>
            <a:endParaRPr dirty="0"/>
          </a:p>
          <a:p>
            <a:pPr marL="0" marR="0" lvl="0" indent="0" algn="ctr" rtl="0">
              <a:lnSpc>
                <a:spcPct val="100000"/>
              </a:lnSpc>
              <a:spcBef>
                <a:spcPts val="0"/>
              </a:spcBef>
              <a:spcAft>
                <a:spcPts val="0"/>
              </a:spcAft>
              <a:buClr>
                <a:srgbClr val="A67F59"/>
              </a:buClr>
              <a:buSzPts val="1800"/>
              <a:buFont typeface="Consolas"/>
              <a:buNone/>
            </a:pPr>
            <a:r>
              <a:rPr lang="en-US" sz="1800" b="0" i="0" u="none" dirty="0">
                <a:solidFill>
                  <a:srgbClr val="A67F59"/>
                </a:solidFill>
                <a:latin typeface="Consolas"/>
                <a:ea typeface="Consolas"/>
                <a:cs typeface="Consolas"/>
                <a:sym typeface="Consolas"/>
              </a:rPr>
              <a:t>+</a:t>
            </a:r>
            <a:r>
              <a:rPr lang="en-US" sz="1800" b="0" i="0" u="none" dirty="0">
                <a:solidFill>
                  <a:srgbClr val="333333"/>
                </a:solidFill>
                <a:latin typeface="Consolas"/>
                <a:ea typeface="Consolas"/>
                <a:cs typeface="Consolas"/>
                <a:sym typeface="Consolas"/>
              </a:rPr>
              <a:t> </a:t>
            </a:r>
            <a:r>
              <a:rPr lang="en-US" sz="1800" b="0" i="0" u="none" dirty="0">
                <a:solidFill>
                  <a:srgbClr val="990055"/>
                </a:solidFill>
                <a:latin typeface="Consolas"/>
                <a:ea typeface="Consolas"/>
                <a:cs typeface="Consolas"/>
                <a:sym typeface="Consolas"/>
              </a:rPr>
              <a:t>2</a:t>
            </a:r>
            <a:r>
              <a:rPr lang="en-US" sz="1800" b="0" i="0" u="none" dirty="0">
                <a:solidFill>
                  <a:srgbClr val="999999"/>
                </a:solidFill>
                <a:latin typeface="Consolas"/>
                <a:ea typeface="Consolas"/>
                <a:cs typeface="Consolas"/>
                <a:sym typeface="Consolas"/>
              </a:rPr>
              <a:t>);</a:t>
            </a:r>
            <a:endParaRPr dirty="0"/>
          </a:p>
        </p:txBody>
      </p:sp>
      <p:sp>
        <p:nvSpPr>
          <p:cNvPr id="348" name="Google Shape;348;p4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42</a:t>
            </a:fld>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FA3E64-B17B-ACA0-0A96-E52202121E14}"/>
              </a:ext>
            </a:extLst>
          </p:cNvPr>
          <p:cNvSpPr>
            <a:spLocks noGrp="1"/>
          </p:cNvSpPr>
          <p:nvPr>
            <p:ph type="title"/>
          </p:nvPr>
        </p:nvSpPr>
        <p:spPr/>
        <p:txBody>
          <a:bodyPr/>
          <a:lstStyle/>
          <a:p>
            <a:r>
              <a:rPr lang="ko-KR" altLang="en-US" dirty="0"/>
              <a:t>토큰 인증 절차</a:t>
            </a:r>
          </a:p>
        </p:txBody>
      </p:sp>
      <p:sp>
        <p:nvSpPr>
          <p:cNvPr id="3" name="텍스트 개체 틀 2">
            <a:extLst>
              <a:ext uri="{FF2B5EF4-FFF2-40B4-BE49-F238E27FC236}">
                <a16:creationId xmlns:a16="http://schemas.microsoft.com/office/drawing/2014/main" id="{4A8F4964-C61E-5CD8-02B5-7968128AB13B}"/>
              </a:ext>
            </a:extLst>
          </p:cNvPr>
          <p:cNvSpPr>
            <a:spLocks noGrp="1"/>
          </p:cNvSpPr>
          <p:nvPr>
            <p:ph type="body" idx="1"/>
          </p:nvPr>
        </p:nvSpPr>
        <p:spPr/>
        <p:txBody>
          <a:bodyPr/>
          <a:lstStyle/>
          <a:p>
            <a:pPr algn="l">
              <a:buFont typeface="+mj-lt"/>
              <a:buAutoNum type="arabicPeriod"/>
            </a:pPr>
            <a:r>
              <a:rPr lang="ko-KR" altLang="en-US" b="0" i="0" dirty="0">
                <a:solidFill>
                  <a:srgbClr val="555555"/>
                </a:solidFill>
                <a:effectLst/>
                <a:latin typeface="Noto Sans DemiLight"/>
              </a:rPr>
              <a:t>사용자 회원가입 정보 입력</a:t>
            </a:r>
            <a:r>
              <a:rPr lang="en-US" altLang="ko-KR" b="0" i="0" dirty="0">
                <a:solidFill>
                  <a:srgbClr val="555555"/>
                </a:solidFill>
                <a:effectLst/>
                <a:latin typeface="Noto Sans DemiLight"/>
              </a:rPr>
              <a:t>.</a:t>
            </a:r>
          </a:p>
          <a:p>
            <a:pPr algn="l">
              <a:buFont typeface="+mj-lt"/>
              <a:buAutoNum type="arabicPeriod"/>
            </a:pPr>
            <a:r>
              <a:rPr lang="ko-KR" altLang="en-US" b="0" i="0" dirty="0">
                <a:solidFill>
                  <a:srgbClr val="555555"/>
                </a:solidFill>
                <a:effectLst/>
                <a:latin typeface="Noto Sans DemiLight"/>
              </a:rPr>
              <a:t>유효한 데이터가 들어왔다면 회원가입 처리</a:t>
            </a:r>
            <a:r>
              <a:rPr lang="en-US" altLang="ko-KR" b="0" i="0" dirty="0">
                <a:solidFill>
                  <a:srgbClr val="555555"/>
                </a:solidFill>
                <a:effectLst/>
                <a:latin typeface="Noto Sans DemiLight"/>
              </a:rPr>
              <a:t>(DB </a:t>
            </a:r>
            <a:r>
              <a:rPr lang="ko-KR" altLang="en-US" b="0" i="0" dirty="0">
                <a:solidFill>
                  <a:srgbClr val="555555"/>
                </a:solidFill>
                <a:effectLst/>
                <a:latin typeface="Noto Sans DemiLight"/>
              </a:rPr>
              <a:t>등록</a:t>
            </a:r>
            <a:r>
              <a:rPr lang="en-US" altLang="ko-KR" b="0" i="0" dirty="0">
                <a:solidFill>
                  <a:srgbClr val="555555"/>
                </a:solidFill>
                <a:effectLst/>
                <a:latin typeface="Noto Sans DemiLight"/>
              </a:rPr>
              <a:t>)</a:t>
            </a:r>
          </a:p>
          <a:p>
            <a:pPr algn="l">
              <a:buFont typeface="+mj-lt"/>
              <a:buAutoNum type="arabicPeriod"/>
            </a:pPr>
            <a:r>
              <a:rPr lang="ko-KR" altLang="en-US" b="0" i="0" dirty="0">
                <a:solidFill>
                  <a:srgbClr val="555555"/>
                </a:solidFill>
                <a:effectLst/>
                <a:latin typeface="Noto Sans DemiLight"/>
              </a:rPr>
              <a:t>사용자 정보와 권한이 들어가 있는 </a:t>
            </a:r>
            <a:r>
              <a:rPr lang="en-US" altLang="ko-KR" b="0" i="0" dirty="0">
                <a:solidFill>
                  <a:srgbClr val="555555"/>
                </a:solidFill>
                <a:effectLst/>
                <a:latin typeface="Noto Sans DemiLight"/>
              </a:rPr>
              <a:t>Access </a:t>
            </a:r>
            <a:r>
              <a:rPr lang="ko-KR" altLang="en-US" b="0" i="0" dirty="0">
                <a:solidFill>
                  <a:srgbClr val="555555"/>
                </a:solidFill>
                <a:effectLst/>
                <a:latin typeface="Noto Sans DemiLight"/>
              </a:rPr>
              <a:t>토큰과 </a:t>
            </a:r>
            <a:r>
              <a:rPr lang="en-US" altLang="ko-KR" b="0" i="0" dirty="0">
                <a:solidFill>
                  <a:srgbClr val="555555"/>
                </a:solidFill>
                <a:effectLst/>
                <a:latin typeface="Noto Sans DemiLight"/>
              </a:rPr>
              <a:t>Refresh </a:t>
            </a:r>
            <a:r>
              <a:rPr lang="ko-KR" altLang="en-US" b="0" i="0" dirty="0">
                <a:solidFill>
                  <a:srgbClr val="555555"/>
                </a:solidFill>
                <a:effectLst/>
                <a:latin typeface="Noto Sans DemiLight"/>
              </a:rPr>
              <a:t>토큰 발급 </a:t>
            </a:r>
            <a:r>
              <a:rPr lang="en-US" altLang="ko-KR" b="1" i="0" u="sng" dirty="0">
                <a:solidFill>
                  <a:srgbClr val="EE2323"/>
                </a:solidFill>
                <a:effectLst/>
                <a:latin typeface="Noto Sans DemiLight"/>
              </a:rPr>
              <a:t>(</a:t>
            </a:r>
            <a:r>
              <a:rPr lang="ko-KR" altLang="en-US" b="1" i="0" u="sng" dirty="0">
                <a:solidFill>
                  <a:srgbClr val="EE2323"/>
                </a:solidFill>
                <a:effectLst/>
                <a:latin typeface="Noto Sans DemiLight"/>
              </a:rPr>
              <a:t>이때 </a:t>
            </a:r>
            <a:r>
              <a:rPr lang="en-US" altLang="ko-KR" b="1" i="0" u="sng" dirty="0">
                <a:solidFill>
                  <a:srgbClr val="EE2323"/>
                </a:solidFill>
                <a:effectLst/>
                <a:latin typeface="Noto Sans DemiLight"/>
              </a:rPr>
              <a:t>Refresh </a:t>
            </a:r>
            <a:r>
              <a:rPr lang="ko-KR" altLang="en-US" b="1" i="0" u="sng" dirty="0">
                <a:solidFill>
                  <a:srgbClr val="EE2323"/>
                </a:solidFill>
                <a:effectLst/>
                <a:latin typeface="Noto Sans DemiLight"/>
              </a:rPr>
              <a:t>토큰은 </a:t>
            </a:r>
            <a:r>
              <a:rPr lang="en-US" altLang="ko-KR" b="1" i="0" u="sng" dirty="0">
                <a:solidFill>
                  <a:srgbClr val="EE2323"/>
                </a:solidFill>
                <a:effectLst/>
                <a:latin typeface="Noto Sans DemiLight"/>
              </a:rPr>
              <a:t>DB</a:t>
            </a:r>
            <a:r>
              <a:rPr lang="ko-KR" altLang="en-US" b="1" i="0" u="sng" dirty="0">
                <a:solidFill>
                  <a:srgbClr val="EE2323"/>
                </a:solidFill>
                <a:effectLst/>
                <a:latin typeface="Noto Sans DemiLight"/>
              </a:rPr>
              <a:t>에 저장한다</a:t>
            </a:r>
            <a:r>
              <a:rPr lang="en-US" altLang="ko-KR" b="1" i="0" u="sng" dirty="0">
                <a:solidFill>
                  <a:srgbClr val="EE2323"/>
                </a:solidFill>
                <a:effectLst/>
                <a:latin typeface="Noto Sans DemiLight"/>
              </a:rPr>
              <a:t>.)</a:t>
            </a:r>
            <a:endParaRPr lang="ko-KR" altLang="en-US" b="0" i="0" dirty="0">
              <a:solidFill>
                <a:srgbClr val="555555"/>
              </a:solidFill>
              <a:effectLst/>
              <a:latin typeface="Noto Sans DemiLight"/>
            </a:endParaRPr>
          </a:p>
          <a:p>
            <a:pPr algn="l">
              <a:buFont typeface="+mj-lt"/>
              <a:buAutoNum type="arabicPeriod"/>
            </a:pPr>
            <a:r>
              <a:rPr lang="ko-KR" altLang="en-US" b="0" i="0" dirty="0">
                <a:solidFill>
                  <a:srgbClr val="000000"/>
                </a:solidFill>
                <a:effectLst/>
                <a:latin typeface="Noto Sans DemiLight"/>
              </a:rPr>
              <a:t>클라이언트는 두 종류의 토큰을 받는다</a:t>
            </a:r>
            <a:r>
              <a:rPr lang="en-US" altLang="ko-KR" b="0" i="0" dirty="0">
                <a:solidFill>
                  <a:srgbClr val="000000"/>
                </a:solidFill>
                <a:effectLst/>
                <a:latin typeface="Noto Sans DemiLight"/>
              </a:rPr>
              <a:t>.</a:t>
            </a:r>
            <a:endParaRPr lang="ko-KR" altLang="en-US" b="0" i="0" dirty="0">
              <a:solidFill>
                <a:srgbClr val="555555"/>
              </a:solidFill>
              <a:effectLst/>
              <a:latin typeface="Noto Sans DemiLight"/>
            </a:endParaRPr>
          </a:p>
          <a:p>
            <a:pPr algn="l">
              <a:buFont typeface="+mj-lt"/>
              <a:buAutoNum type="arabicPeriod"/>
            </a:pPr>
            <a:r>
              <a:rPr lang="ko-KR" altLang="en-US" b="0" i="0" dirty="0">
                <a:solidFill>
                  <a:srgbClr val="000000"/>
                </a:solidFill>
                <a:effectLst/>
                <a:latin typeface="Noto Sans DemiLight"/>
              </a:rPr>
              <a:t>이후 사용자가 데이터를 요청할 때마다 </a:t>
            </a: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토큰을  </a:t>
            </a:r>
            <a:r>
              <a:rPr lang="en-US" altLang="ko-KR" b="0" i="0" dirty="0">
                <a:solidFill>
                  <a:srgbClr val="000000"/>
                </a:solidFill>
                <a:effectLst/>
                <a:latin typeface="Noto Sans DemiLight"/>
              </a:rPr>
              <a:t>header</a:t>
            </a:r>
            <a:r>
              <a:rPr lang="ko-KR" altLang="en-US" b="0" i="0" dirty="0">
                <a:solidFill>
                  <a:srgbClr val="000000"/>
                </a:solidFill>
                <a:effectLst/>
                <a:latin typeface="Noto Sans DemiLight"/>
              </a:rPr>
              <a:t>정보에 동봉하여 보낸다</a:t>
            </a:r>
            <a:r>
              <a:rPr lang="en-US" altLang="ko-KR" b="0" i="0" dirty="0">
                <a:solidFill>
                  <a:srgbClr val="000000"/>
                </a:solidFill>
                <a:effectLst/>
                <a:latin typeface="Noto Sans DemiLight"/>
              </a:rPr>
              <a:t>.</a:t>
            </a:r>
          </a:p>
          <a:p>
            <a:pPr>
              <a:buFont typeface="+mj-lt"/>
              <a:buAutoNum type="arabicPeriod"/>
            </a:pPr>
            <a:r>
              <a:rPr lang="ko-KR" altLang="en-US" b="0" i="0" dirty="0">
                <a:solidFill>
                  <a:srgbClr val="000000"/>
                </a:solidFill>
                <a:effectLst/>
                <a:latin typeface="Noto Sans DemiLight"/>
              </a:rPr>
              <a:t>서버는 사용자로부터 전달된 </a:t>
            </a: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토큰이 유효한지만 판단한다</a:t>
            </a:r>
            <a:endParaRPr lang="en-US" altLang="ko-KR" b="0" i="0" dirty="0">
              <a:solidFill>
                <a:srgbClr val="000000"/>
              </a:solidFill>
              <a:effectLst/>
              <a:latin typeface="Noto Sans DemiLight"/>
            </a:endParaRPr>
          </a:p>
          <a:p>
            <a:pPr>
              <a:buFont typeface="+mj-lt"/>
              <a:buAutoNum type="arabicPeriod"/>
            </a:pP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토큰이 유효하면 사용자의 요청을 처리해서 반환해준다</a:t>
            </a:r>
            <a:endParaRPr lang="ko-KR" altLang="en-US" b="0" i="0" dirty="0">
              <a:solidFill>
                <a:srgbClr val="555555"/>
              </a:solidFill>
              <a:effectLst/>
              <a:latin typeface="Noto Sans DemiLight"/>
            </a:endParaRPr>
          </a:p>
          <a:p>
            <a:pPr algn="l">
              <a:buFont typeface="+mj-lt"/>
              <a:buAutoNum type="arabicPeriod"/>
            </a:pPr>
            <a:endParaRPr lang="ko-KR" altLang="en-US" b="0" i="0" dirty="0">
              <a:solidFill>
                <a:srgbClr val="555555"/>
              </a:solidFill>
              <a:effectLst/>
              <a:latin typeface="Noto Sans DemiLight"/>
            </a:endParaRPr>
          </a:p>
          <a:p>
            <a:endParaRPr lang="ko-KR" altLang="en-US" dirty="0"/>
          </a:p>
        </p:txBody>
      </p:sp>
    </p:spTree>
    <p:extLst>
      <p:ext uri="{BB962C8B-B14F-4D97-AF65-F5344CB8AC3E}">
        <p14:creationId xmlns:p14="http://schemas.microsoft.com/office/powerpoint/2010/main" val="332687760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E94C55-216B-9010-F7E6-CC506B8D9A95}"/>
              </a:ext>
            </a:extLst>
          </p:cNvPr>
          <p:cNvSpPr>
            <a:spLocks noGrp="1"/>
          </p:cNvSpPr>
          <p:nvPr>
            <p:ph type="title"/>
          </p:nvPr>
        </p:nvSpPr>
        <p:spPr/>
        <p:txBody>
          <a:bodyPr/>
          <a:lstStyle/>
          <a:p>
            <a:r>
              <a:rPr lang="ko-KR" altLang="en-US" dirty="0"/>
              <a:t>토큰 인증 절차</a:t>
            </a:r>
          </a:p>
        </p:txBody>
      </p:sp>
      <p:sp>
        <p:nvSpPr>
          <p:cNvPr id="3" name="텍스트 개체 틀 2">
            <a:extLst>
              <a:ext uri="{FF2B5EF4-FFF2-40B4-BE49-F238E27FC236}">
                <a16:creationId xmlns:a16="http://schemas.microsoft.com/office/drawing/2014/main" id="{BBAE9306-FA88-F824-DBE2-C47797F8672A}"/>
              </a:ext>
            </a:extLst>
          </p:cNvPr>
          <p:cNvSpPr>
            <a:spLocks noGrp="1"/>
          </p:cNvSpPr>
          <p:nvPr>
            <p:ph type="body" idx="1"/>
          </p:nvPr>
        </p:nvSpPr>
        <p:spPr/>
        <p:txBody>
          <a:bodyPr/>
          <a:lstStyle/>
          <a:p>
            <a:pPr marL="114300" indent="0" algn="l">
              <a:buNone/>
            </a:pPr>
            <a:r>
              <a:rPr lang="en-US" altLang="ko-KR" dirty="0">
                <a:solidFill>
                  <a:srgbClr val="000000"/>
                </a:solidFill>
                <a:latin typeface="Noto Sans DemiLight"/>
              </a:rPr>
              <a:t>8. </a:t>
            </a:r>
            <a:r>
              <a:rPr lang="ko-KR" altLang="en-US" b="0" i="0" dirty="0">
                <a:solidFill>
                  <a:srgbClr val="000000"/>
                </a:solidFill>
                <a:effectLst/>
                <a:latin typeface="Noto Sans DemiLight"/>
              </a:rPr>
              <a:t>이때</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유효기간이 짧은 </a:t>
            </a: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토큰이 만료됐다고 해보자</a:t>
            </a:r>
            <a:r>
              <a:rPr lang="en-US" altLang="ko-KR" b="0" i="0" dirty="0">
                <a:solidFill>
                  <a:srgbClr val="000000"/>
                </a:solidFill>
                <a:effectLst/>
                <a:latin typeface="Noto Sans DemiLight"/>
              </a:rPr>
              <a:t>.</a:t>
            </a:r>
            <a:endParaRPr lang="ko-KR" altLang="en-US" b="0" i="0" dirty="0">
              <a:solidFill>
                <a:srgbClr val="555555"/>
              </a:solidFill>
              <a:effectLst/>
              <a:latin typeface="Noto Sans DemiLight"/>
            </a:endParaRPr>
          </a:p>
          <a:p>
            <a:pPr marL="114300" indent="0" algn="l">
              <a:buNone/>
            </a:pPr>
            <a:r>
              <a:rPr lang="en-US" altLang="ko-KR" b="0" i="0" dirty="0">
                <a:solidFill>
                  <a:srgbClr val="000000"/>
                </a:solidFill>
                <a:effectLst/>
                <a:latin typeface="Noto Sans DemiLight"/>
              </a:rPr>
              <a:t>9. </a:t>
            </a:r>
            <a:r>
              <a:rPr lang="ko-KR" altLang="en-US" b="0" i="0" dirty="0">
                <a:solidFill>
                  <a:srgbClr val="000000"/>
                </a:solidFill>
                <a:effectLst/>
                <a:latin typeface="Noto Sans DemiLight"/>
              </a:rPr>
              <a:t>사용자는 만료된 </a:t>
            </a: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토큰으로 데이터 요청을 보낸다</a:t>
            </a:r>
            <a:r>
              <a:rPr lang="en-US" altLang="ko-KR" b="0" i="0" dirty="0">
                <a:solidFill>
                  <a:srgbClr val="000000"/>
                </a:solidFill>
                <a:effectLst/>
                <a:latin typeface="Noto Sans DemiLight"/>
              </a:rPr>
              <a:t>.</a:t>
            </a:r>
            <a:endParaRPr lang="ko-KR" altLang="en-US" b="0" i="0" dirty="0">
              <a:solidFill>
                <a:srgbClr val="555555"/>
              </a:solidFill>
              <a:effectLst/>
              <a:latin typeface="Noto Sans DemiLight"/>
            </a:endParaRPr>
          </a:p>
          <a:p>
            <a:pPr marL="114300" indent="0" algn="l">
              <a:buNone/>
            </a:pPr>
            <a:r>
              <a:rPr lang="en-US" altLang="ko-KR" b="0" i="0" dirty="0">
                <a:solidFill>
                  <a:srgbClr val="000000"/>
                </a:solidFill>
                <a:effectLst/>
                <a:latin typeface="Noto Sans DemiLight"/>
              </a:rPr>
              <a:t>10. </a:t>
            </a:r>
            <a:r>
              <a:rPr lang="ko-KR" altLang="en-US" b="0" i="0" dirty="0">
                <a:solidFill>
                  <a:srgbClr val="000000"/>
                </a:solidFill>
                <a:effectLst/>
                <a:latin typeface="Noto Sans DemiLight"/>
              </a:rPr>
              <a:t>서버에서는 토큰에 대한 유효성 검사를 통해 만료된 토큰임을 확인한다</a:t>
            </a:r>
            <a:r>
              <a:rPr lang="en-US" altLang="ko-KR" b="0" i="0" dirty="0">
                <a:solidFill>
                  <a:srgbClr val="000000"/>
                </a:solidFill>
                <a:effectLst/>
                <a:latin typeface="Noto Sans DemiLight"/>
              </a:rPr>
              <a:t>.</a:t>
            </a:r>
            <a:endParaRPr lang="ko-KR" altLang="en-US" b="0" i="0" dirty="0">
              <a:solidFill>
                <a:srgbClr val="555555"/>
              </a:solidFill>
              <a:effectLst/>
              <a:latin typeface="Noto Sans DemiLight"/>
            </a:endParaRPr>
          </a:p>
          <a:p>
            <a:pPr marL="114300" indent="0" algn="l">
              <a:buNone/>
            </a:pPr>
            <a:r>
              <a:rPr lang="en-US" altLang="ko-KR" b="0" i="0" dirty="0">
                <a:solidFill>
                  <a:srgbClr val="000000"/>
                </a:solidFill>
                <a:effectLst/>
                <a:latin typeface="Noto Sans DemiLight"/>
              </a:rPr>
              <a:t>11. </a:t>
            </a:r>
            <a:r>
              <a:rPr lang="ko-KR" altLang="en-US" b="0" i="0" dirty="0">
                <a:solidFill>
                  <a:srgbClr val="000000"/>
                </a:solidFill>
                <a:effectLst/>
                <a:latin typeface="Noto Sans DemiLight"/>
              </a:rPr>
              <a:t>클라이언트에게 </a:t>
            </a:r>
            <a:r>
              <a:rPr lang="en-US" altLang="ko-KR" b="0" i="0" dirty="0">
                <a:solidFill>
                  <a:srgbClr val="000000"/>
                </a:solidFill>
                <a:effectLst/>
                <a:latin typeface="Noto Sans DemiLight"/>
              </a:rPr>
              <a:t>"</a:t>
            </a:r>
            <a:r>
              <a:rPr lang="ko-KR" altLang="en-US" b="0" i="0" dirty="0">
                <a:solidFill>
                  <a:srgbClr val="000000"/>
                </a:solidFill>
                <a:effectLst/>
                <a:latin typeface="Noto Sans DemiLight"/>
              </a:rPr>
              <a:t>너의 토큰은 만료되었으니 갱신하기위해 </a:t>
            </a:r>
            <a:r>
              <a:rPr lang="en-US" altLang="ko-KR" b="0" i="0" dirty="0">
                <a:solidFill>
                  <a:srgbClr val="000000"/>
                </a:solidFill>
                <a:effectLst/>
                <a:latin typeface="Noto Sans DemiLight"/>
              </a:rPr>
              <a:t>Refresh </a:t>
            </a:r>
            <a:r>
              <a:rPr lang="ko-KR" altLang="en-US" b="0" i="0" dirty="0">
                <a:solidFill>
                  <a:srgbClr val="000000"/>
                </a:solidFill>
                <a:effectLst/>
                <a:latin typeface="Noto Sans DemiLight"/>
              </a:rPr>
              <a:t>토큰을 보내라</a:t>
            </a:r>
            <a:r>
              <a:rPr lang="en-US" altLang="ko-KR" b="0" i="0" dirty="0">
                <a:solidFill>
                  <a:srgbClr val="000000"/>
                </a:solidFill>
                <a:effectLst/>
                <a:latin typeface="Noto Sans DemiLight"/>
              </a:rPr>
              <a:t>" </a:t>
            </a:r>
            <a:r>
              <a:rPr lang="ko-KR" altLang="en-US" b="0" i="0" dirty="0">
                <a:solidFill>
                  <a:srgbClr val="000000"/>
                </a:solidFill>
                <a:effectLst/>
                <a:latin typeface="Noto Sans DemiLight"/>
              </a:rPr>
              <a:t>라고 응답한다</a:t>
            </a:r>
            <a:r>
              <a:rPr lang="en-US" altLang="ko-KR" b="0" i="0" dirty="0">
                <a:solidFill>
                  <a:srgbClr val="000000"/>
                </a:solidFill>
                <a:effectLst/>
                <a:latin typeface="Noto Sans DemiLight"/>
              </a:rPr>
              <a:t>.</a:t>
            </a:r>
            <a:endParaRPr lang="ko-KR" altLang="en-US" b="0" i="0" dirty="0">
              <a:solidFill>
                <a:srgbClr val="555555"/>
              </a:solidFill>
              <a:effectLst/>
              <a:latin typeface="Noto Sans DemiLight"/>
            </a:endParaRPr>
          </a:p>
          <a:p>
            <a:pPr marL="114300" indent="0" algn="l">
              <a:buNone/>
            </a:pPr>
            <a:r>
              <a:rPr lang="en-US" altLang="ko-KR" b="0" i="0" dirty="0">
                <a:solidFill>
                  <a:srgbClr val="000000"/>
                </a:solidFill>
                <a:effectLst/>
                <a:latin typeface="Noto Sans DemiLight"/>
              </a:rPr>
              <a:t>12. </a:t>
            </a:r>
            <a:r>
              <a:rPr lang="ko-KR" altLang="en-US" b="0" i="0" dirty="0">
                <a:solidFill>
                  <a:srgbClr val="000000"/>
                </a:solidFill>
                <a:effectLst/>
                <a:latin typeface="Noto Sans DemiLight"/>
              </a:rPr>
              <a:t>클라이언트는 </a:t>
            </a: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 재발급을 위해 </a:t>
            </a:r>
            <a:r>
              <a:rPr lang="en-US" altLang="ko-KR" b="0" i="0" dirty="0">
                <a:solidFill>
                  <a:srgbClr val="000000"/>
                </a:solidFill>
                <a:effectLst/>
                <a:latin typeface="Noto Sans DemiLight"/>
              </a:rPr>
              <a:t>Access </a:t>
            </a:r>
            <a:r>
              <a:rPr lang="ko-KR" altLang="en-US" b="0" i="0" dirty="0">
                <a:solidFill>
                  <a:srgbClr val="000000"/>
                </a:solidFill>
                <a:effectLst/>
                <a:latin typeface="Noto Sans DemiLight"/>
              </a:rPr>
              <a:t>토큰과 </a:t>
            </a:r>
            <a:r>
              <a:rPr lang="en-US" altLang="ko-KR" b="0" i="0" dirty="0">
                <a:solidFill>
                  <a:srgbClr val="000000"/>
                </a:solidFill>
                <a:effectLst/>
                <a:latin typeface="Noto Sans DemiLight"/>
              </a:rPr>
              <a:t>Refresh </a:t>
            </a:r>
            <a:r>
              <a:rPr lang="ko-KR" altLang="en-US" b="0" i="0" dirty="0">
                <a:solidFill>
                  <a:srgbClr val="000000"/>
                </a:solidFill>
                <a:effectLst/>
                <a:latin typeface="Noto Sans DemiLight"/>
              </a:rPr>
              <a:t>토큰을 전송한다</a:t>
            </a:r>
            <a:r>
              <a:rPr lang="en-US" altLang="ko-KR" b="0" i="0" dirty="0">
                <a:solidFill>
                  <a:srgbClr val="000000"/>
                </a:solidFill>
                <a:effectLst/>
                <a:latin typeface="Noto Sans DemiLight"/>
              </a:rPr>
              <a:t>.</a:t>
            </a:r>
            <a:endParaRPr lang="ko-KR" altLang="en-US" b="0" i="0" dirty="0">
              <a:solidFill>
                <a:srgbClr val="555555"/>
              </a:solidFill>
              <a:effectLst/>
              <a:latin typeface="Noto Sans DemiLight"/>
            </a:endParaRPr>
          </a:p>
          <a:p>
            <a:endParaRPr lang="ko-KR" altLang="en-US" dirty="0"/>
          </a:p>
        </p:txBody>
      </p:sp>
    </p:spTree>
    <p:extLst>
      <p:ext uri="{BB962C8B-B14F-4D97-AF65-F5344CB8AC3E}">
        <p14:creationId xmlns:p14="http://schemas.microsoft.com/office/powerpoint/2010/main" val="125203019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5E5A9C-6C13-E2C8-154F-21161A9990D4}"/>
              </a:ext>
            </a:extLst>
          </p:cNvPr>
          <p:cNvSpPr>
            <a:spLocks noGrp="1"/>
          </p:cNvSpPr>
          <p:nvPr>
            <p:ph type="title"/>
          </p:nvPr>
        </p:nvSpPr>
        <p:spPr/>
        <p:txBody>
          <a:bodyPr/>
          <a:lstStyle/>
          <a:p>
            <a:r>
              <a:rPr lang="ko-KR" altLang="en-US" dirty="0"/>
              <a:t>참고자료</a:t>
            </a:r>
          </a:p>
        </p:txBody>
      </p:sp>
      <p:sp>
        <p:nvSpPr>
          <p:cNvPr id="3" name="텍스트 개체 틀 2">
            <a:extLst>
              <a:ext uri="{FF2B5EF4-FFF2-40B4-BE49-F238E27FC236}">
                <a16:creationId xmlns:a16="http://schemas.microsoft.com/office/drawing/2014/main" id="{84C572A3-E8B5-6AAA-6F98-3666FC867DF8}"/>
              </a:ext>
            </a:extLst>
          </p:cNvPr>
          <p:cNvSpPr>
            <a:spLocks noGrp="1"/>
          </p:cNvSpPr>
          <p:nvPr>
            <p:ph type="body" idx="1"/>
          </p:nvPr>
        </p:nvSpPr>
        <p:spPr/>
        <p:txBody>
          <a:bodyPr/>
          <a:lstStyle/>
          <a:p>
            <a:r>
              <a:rPr lang="en-US" altLang="ko-KR" dirty="0">
                <a:solidFill>
                  <a:schemeClr val="tx1"/>
                </a:solidFill>
                <a:hlinkClick r:id="rId2">
                  <a:extLst>
                    <a:ext uri="{A12FA001-AC4F-418D-AE19-62706E023703}">
                      <ahyp:hlinkClr xmlns:ahyp="http://schemas.microsoft.com/office/drawing/2018/hyperlinkcolor" val="tx"/>
                    </a:ext>
                  </a:extLst>
                </a:hlinkClick>
              </a:rPr>
              <a:t>https://</a:t>
            </a:r>
            <a:r>
              <a:rPr lang="en-US" altLang="ko-KR" dirty="0" err="1">
                <a:solidFill>
                  <a:schemeClr val="tx1"/>
                </a:solidFill>
                <a:hlinkClick r:id="rId2">
                  <a:extLst>
                    <a:ext uri="{A12FA001-AC4F-418D-AE19-62706E023703}">
                      <ahyp:hlinkClr xmlns:ahyp="http://schemas.microsoft.com/office/drawing/2018/hyperlinkcolor" val="tx"/>
                    </a:ext>
                  </a:extLst>
                </a:hlinkClick>
              </a:rPr>
              <a:t>inpa.tistory.com</a:t>
            </a:r>
            <a:r>
              <a:rPr lang="en-US" altLang="ko-KR" dirty="0">
                <a:solidFill>
                  <a:schemeClr val="tx1"/>
                </a:solidFill>
                <a:hlinkClick r:id="rId2">
                  <a:extLst>
                    <a:ext uri="{A12FA001-AC4F-418D-AE19-62706E023703}">
                      <ahyp:hlinkClr xmlns:ahyp="http://schemas.microsoft.com/office/drawing/2018/hyperlinkcolor" val="tx"/>
                    </a:ext>
                  </a:extLst>
                </a:hlinkClick>
              </a:rPr>
              <a:t>/entry/WEB-%</a:t>
            </a:r>
            <a:r>
              <a:rPr lang="en-US" altLang="ko-KR" dirty="0" err="1">
                <a:solidFill>
                  <a:schemeClr val="tx1"/>
                </a:solidFill>
                <a:hlinkClick r:id="rId2">
                  <a:extLst>
                    <a:ext uri="{A12FA001-AC4F-418D-AE19-62706E023703}">
                      <ahyp:hlinkClr xmlns:ahyp="http://schemas.microsoft.com/office/drawing/2018/hyperlinkcolor" val="tx"/>
                    </a:ext>
                  </a:extLst>
                </a:hlinkClick>
              </a:rPr>
              <a:t>F0%9F%93%9A-JWTjson-web-token</a:t>
            </a:r>
            <a:r>
              <a:rPr lang="en-US" altLang="ko-KR" dirty="0">
                <a:solidFill>
                  <a:schemeClr val="tx1"/>
                </a:solidFill>
                <a:hlinkClick r:id="rId2">
                  <a:extLst>
                    <a:ext uri="{A12FA001-AC4F-418D-AE19-62706E023703}">
                      <ahyp:hlinkClr xmlns:ahyp="http://schemas.microsoft.com/office/drawing/2018/hyperlinkcolor" val="tx"/>
                    </a:ext>
                  </a:extLst>
                </a:hlinkClick>
              </a:rPr>
              <a:t>-%</a:t>
            </a:r>
            <a:r>
              <a:rPr lang="en-US" altLang="ko-KR" dirty="0" err="1">
                <a:solidFill>
                  <a:schemeClr val="tx1"/>
                </a:solidFill>
                <a:hlinkClick r:id="rId2">
                  <a:extLst>
                    <a:ext uri="{A12FA001-AC4F-418D-AE19-62706E023703}">
                      <ahyp:hlinkClr xmlns:ahyp="http://schemas.microsoft.com/office/drawing/2018/hyperlinkcolor" val="tx"/>
                    </a:ext>
                  </a:extLst>
                </a:hlinkClick>
              </a:rPr>
              <a:t>EB%9E%80</a:t>
            </a:r>
            <a:r>
              <a:rPr lang="en-US" altLang="ko-KR" dirty="0">
                <a:solidFill>
                  <a:schemeClr val="tx1"/>
                </a:solidFill>
                <a:hlinkClick r:id="rId2">
                  <a:extLst>
                    <a:ext uri="{A12FA001-AC4F-418D-AE19-62706E023703}">
                      <ahyp:hlinkClr xmlns:ahyp="http://schemas.microsoft.com/office/drawing/2018/hyperlinkcolor" val="tx"/>
                    </a:ext>
                  </a:extLst>
                </a:hlinkClick>
              </a:rPr>
              <a:t>-%</a:t>
            </a:r>
            <a:r>
              <a:rPr lang="en-US" altLang="ko-KR" dirty="0" err="1">
                <a:solidFill>
                  <a:schemeClr val="tx1"/>
                </a:solidFill>
                <a:hlinkClick r:id="rId2">
                  <a:extLst>
                    <a:ext uri="{A12FA001-AC4F-418D-AE19-62706E023703}">
                      <ahyp:hlinkClr xmlns:ahyp="http://schemas.microsoft.com/office/drawing/2018/hyperlinkcolor" val="tx"/>
                    </a:ext>
                  </a:extLst>
                </a:hlinkClick>
              </a:rPr>
              <a:t>F0%9F%92%AF</a:t>
            </a:r>
            <a:r>
              <a:rPr lang="en-US" altLang="ko-KR" dirty="0">
                <a:solidFill>
                  <a:schemeClr val="tx1"/>
                </a:solidFill>
                <a:hlinkClick r:id="rId2">
                  <a:extLst>
                    <a:ext uri="{A12FA001-AC4F-418D-AE19-62706E023703}">
                      <ahyp:hlinkClr xmlns:ahyp="http://schemas.microsoft.com/office/drawing/2018/hyperlinkcolor" val="tx"/>
                    </a:ext>
                  </a:extLst>
                </a:hlinkClick>
              </a:rPr>
              <a:t>-%</a:t>
            </a:r>
            <a:r>
              <a:rPr lang="en-US" altLang="ko-KR" dirty="0" err="1">
                <a:solidFill>
                  <a:schemeClr val="tx1"/>
                </a:solidFill>
                <a:hlinkClick r:id="rId2">
                  <a:extLst>
                    <a:ext uri="{A12FA001-AC4F-418D-AE19-62706E023703}">
                      <ahyp:hlinkClr xmlns:ahyp="http://schemas.microsoft.com/office/drawing/2018/hyperlinkcolor" val="tx"/>
                    </a:ext>
                  </a:extLst>
                </a:hlinkClick>
              </a:rPr>
              <a:t>EC%A0%95%EB%A6%AC</a:t>
            </a:r>
            <a:endParaRPr lang="en-US" altLang="ko-KR" dirty="0">
              <a:solidFill>
                <a:schemeClr val="tx1"/>
              </a:solidFill>
            </a:endParaRPr>
          </a:p>
          <a:p>
            <a:r>
              <a:rPr lang="en-US" altLang="ko-KR" dirty="0">
                <a:solidFill>
                  <a:schemeClr val="tx1"/>
                </a:solidFill>
                <a:hlinkClick r:id="rId3">
                  <a:extLst>
                    <a:ext uri="{A12FA001-AC4F-418D-AE19-62706E023703}">
                      <ahyp:hlinkClr xmlns:ahyp="http://schemas.microsoft.com/office/drawing/2018/hyperlinkcolor" val="tx"/>
                    </a:ext>
                  </a:extLst>
                </a:hlinkClick>
              </a:rPr>
              <a:t>https://</a:t>
            </a:r>
            <a:r>
              <a:rPr lang="en-US" altLang="ko-KR" dirty="0" err="1">
                <a:solidFill>
                  <a:schemeClr val="tx1"/>
                </a:solidFill>
                <a:hlinkClick r:id="rId3">
                  <a:extLst>
                    <a:ext uri="{A12FA001-AC4F-418D-AE19-62706E023703}">
                      <ahyp:hlinkClr xmlns:ahyp="http://schemas.microsoft.com/office/drawing/2018/hyperlinkcolor" val="tx"/>
                    </a:ext>
                  </a:extLst>
                </a:hlinkClick>
              </a:rPr>
              <a:t>victorydntmd.tistory.com</a:t>
            </a:r>
            <a:r>
              <a:rPr lang="en-US" altLang="ko-KR" dirty="0">
                <a:solidFill>
                  <a:schemeClr val="tx1"/>
                </a:solidFill>
                <a:hlinkClick r:id="rId3">
                  <a:extLst>
                    <a:ext uri="{A12FA001-AC4F-418D-AE19-62706E023703}">
                      <ahyp:hlinkClr xmlns:ahyp="http://schemas.microsoft.com/office/drawing/2018/hyperlinkcolor" val="tx"/>
                    </a:ext>
                  </a:extLst>
                </a:hlinkClick>
              </a:rPr>
              <a:t>/116</a:t>
            </a:r>
            <a:endParaRPr lang="en-US" altLang="ko-KR" dirty="0">
              <a:solidFill>
                <a:schemeClr val="tx1"/>
              </a:solidFill>
            </a:endParaRPr>
          </a:p>
          <a:p>
            <a:r>
              <a:rPr lang="en-US" altLang="ko-KR" dirty="0">
                <a:solidFill>
                  <a:schemeClr val="tx1"/>
                </a:solidFill>
                <a:hlinkClick r:id="rId4">
                  <a:extLst>
                    <a:ext uri="{A12FA001-AC4F-418D-AE19-62706E023703}">
                      <ahyp:hlinkClr xmlns:ahyp="http://schemas.microsoft.com/office/drawing/2018/hyperlinkcolor" val="tx"/>
                    </a:ext>
                  </a:extLst>
                </a:hlinkClick>
              </a:rPr>
              <a:t>[Spring] </a:t>
            </a:r>
            <a:r>
              <a:rPr lang="en-US" altLang="ko-KR" dirty="0" err="1">
                <a:solidFill>
                  <a:schemeClr val="tx1"/>
                </a:solidFill>
                <a:hlinkClick r:id="rId4">
                  <a:extLst>
                    <a:ext uri="{A12FA001-AC4F-418D-AE19-62706E023703}">
                      <ahyp:hlinkClr xmlns:ahyp="http://schemas.microsoft.com/office/drawing/2018/hyperlinkcolor" val="tx"/>
                    </a:ext>
                  </a:extLst>
                </a:hlinkClick>
              </a:rPr>
              <a:t>JWT</a:t>
            </a:r>
            <a:r>
              <a:rPr lang="en-US" altLang="ko-KR" dirty="0">
                <a:solidFill>
                  <a:schemeClr val="tx1"/>
                </a:solidFill>
                <a:hlinkClick r:id="rId4">
                  <a:extLst>
                    <a:ext uri="{A12FA001-AC4F-418D-AE19-62706E023703}">
                      <ahyp:hlinkClr xmlns:ahyp="http://schemas.microsoft.com/office/drawing/2018/hyperlinkcolor" val="tx"/>
                    </a:ext>
                  </a:extLst>
                </a:hlinkClick>
              </a:rPr>
              <a:t> Refresh Token</a:t>
            </a:r>
            <a:r>
              <a:rPr lang="ko-KR" altLang="en-US" dirty="0">
                <a:solidFill>
                  <a:schemeClr val="tx1"/>
                </a:solidFill>
                <a:hlinkClick r:id="rId4">
                  <a:extLst>
                    <a:ext uri="{A12FA001-AC4F-418D-AE19-62706E023703}">
                      <ahyp:hlinkClr xmlns:ahyp="http://schemas.microsoft.com/office/drawing/2018/hyperlinkcolor" val="tx"/>
                    </a:ext>
                  </a:extLst>
                </a:hlinkClick>
              </a:rPr>
              <a:t>을 사용한 로그인과 고찰 </a:t>
            </a:r>
            <a:r>
              <a:rPr lang="en-US" altLang="ko-KR" dirty="0">
                <a:solidFill>
                  <a:schemeClr val="tx1"/>
                </a:solidFill>
                <a:hlinkClick r:id="rId4">
                  <a:extLst>
                    <a:ext uri="{A12FA001-AC4F-418D-AE19-62706E023703}">
                      <ahyp:hlinkClr xmlns:ahyp="http://schemas.microsoft.com/office/drawing/2018/hyperlinkcolor" val="tx"/>
                    </a:ext>
                  </a:extLst>
                </a:hlinkClick>
              </a:rPr>
              <a:t>(</a:t>
            </a:r>
            <a:r>
              <a:rPr lang="en-US" altLang="ko-KR" dirty="0" err="1">
                <a:solidFill>
                  <a:schemeClr val="tx1"/>
                </a:solidFill>
                <a:hlinkClick r:id="rId4">
                  <a:extLst>
                    <a:ext uri="{A12FA001-AC4F-418D-AE19-62706E023703}">
                      <ahyp:hlinkClr xmlns:ahyp="http://schemas.microsoft.com/office/drawing/2018/hyperlinkcolor" val="tx"/>
                    </a:ext>
                  </a:extLst>
                </a:hlinkClick>
              </a:rPr>
              <a:t>tistory.com</a:t>
            </a:r>
            <a:r>
              <a:rPr lang="en-US" altLang="ko-KR" dirty="0">
                <a:solidFill>
                  <a:schemeClr val="tx1"/>
                </a:solidFill>
                <a:hlinkClick r:id="rId4">
                  <a:extLst>
                    <a:ext uri="{A12FA001-AC4F-418D-AE19-62706E023703}">
                      <ahyp:hlinkClr xmlns:ahyp="http://schemas.microsoft.com/office/drawing/2018/hyperlinkcolor" val="tx"/>
                    </a:ext>
                  </a:extLst>
                </a:hlinkClick>
              </a:rPr>
              <a:t>)</a:t>
            </a:r>
            <a:endParaRPr lang="en-US" altLang="ko-KR" dirty="0">
              <a:solidFill>
                <a:schemeClr val="tx1"/>
              </a:solidFill>
            </a:endParaRPr>
          </a:p>
          <a:p>
            <a:r>
              <a:rPr lang="en-US" altLang="ko-KR" dirty="0">
                <a:solidFill>
                  <a:schemeClr val="tx1"/>
                </a:solidFill>
                <a:hlinkClick r:id="rId5">
                  <a:extLst>
                    <a:ext uri="{A12FA001-AC4F-418D-AE19-62706E023703}">
                      <ahyp:hlinkClr xmlns:ahyp="http://schemas.microsoft.com/office/drawing/2018/hyperlinkcolor" val="tx"/>
                    </a:ext>
                  </a:extLst>
                </a:hlinkClick>
              </a:rPr>
              <a:t>https://</a:t>
            </a:r>
            <a:r>
              <a:rPr lang="en-US" altLang="ko-KR" dirty="0" err="1">
                <a:solidFill>
                  <a:schemeClr val="tx1"/>
                </a:solidFill>
                <a:hlinkClick r:id="rId5">
                  <a:extLst>
                    <a:ext uri="{A12FA001-AC4F-418D-AE19-62706E023703}">
                      <ahyp:hlinkClr xmlns:ahyp="http://schemas.microsoft.com/office/drawing/2018/hyperlinkcolor" val="tx"/>
                    </a:ext>
                  </a:extLst>
                </a:hlinkClick>
              </a:rPr>
              <a:t>tansfil.tistory.com</a:t>
            </a:r>
            <a:r>
              <a:rPr lang="en-US" altLang="ko-KR" dirty="0">
                <a:solidFill>
                  <a:schemeClr val="tx1"/>
                </a:solidFill>
                <a:hlinkClick r:id="rId5">
                  <a:extLst>
                    <a:ext uri="{A12FA001-AC4F-418D-AE19-62706E023703}">
                      <ahyp:hlinkClr xmlns:ahyp="http://schemas.microsoft.com/office/drawing/2018/hyperlinkcolor" val="tx"/>
                    </a:ext>
                  </a:extLst>
                </a:hlinkClick>
              </a:rPr>
              <a:t>/59</a:t>
            </a:r>
            <a:endParaRPr lang="en-US" altLang="ko-KR" dirty="0">
              <a:solidFill>
                <a:schemeClr val="tx1"/>
              </a:solidFill>
            </a:endParaRPr>
          </a:p>
          <a:p>
            <a:r>
              <a:rPr lang="en-US" altLang="ko-KR" dirty="0">
                <a:solidFill>
                  <a:schemeClr val="tx1"/>
                </a:solidFill>
              </a:rPr>
              <a:t>https://</a:t>
            </a:r>
            <a:r>
              <a:rPr lang="en-US" altLang="ko-KR" dirty="0" err="1">
                <a:solidFill>
                  <a:schemeClr val="tx1"/>
                </a:solidFill>
              </a:rPr>
              <a:t>maks.tistory.com</a:t>
            </a:r>
            <a:r>
              <a:rPr lang="en-US" altLang="ko-KR" dirty="0">
                <a:solidFill>
                  <a:schemeClr val="tx1"/>
                </a:solidFill>
              </a:rPr>
              <a:t>/entry/</a:t>
            </a:r>
            <a:r>
              <a:rPr lang="en-US" altLang="ko-KR" dirty="0" err="1">
                <a:solidFill>
                  <a:schemeClr val="tx1"/>
                </a:solidFill>
              </a:rPr>
              <a:t>Nodejs-Express%EB%A1%9C-Static-Server</a:t>
            </a:r>
            <a:r>
              <a:rPr lang="en-US" altLang="ko-KR" dirty="0">
                <a:solidFill>
                  <a:schemeClr val="tx1"/>
                </a:solidFill>
              </a:rPr>
              <a:t>-%</a:t>
            </a:r>
            <a:r>
              <a:rPr lang="en-US" altLang="ko-KR" dirty="0" err="1">
                <a:solidFill>
                  <a:schemeClr val="tx1"/>
                </a:solidFill>
              </a:rPr>
              <a:t>EA%B5%AC%EC%84%B1</a:t>
            </a:r>
            <a:r>
              <a:rPr lang="en-US" altLang="ko-KR" dirty="0">
                <a:solidFill>
                  <a:schemeClr val="tx1"/>
                </a:solidFill>
              </a:rPr>
              <a:t>-%</a:t>
            </a:r>
            <a:r>
              <a:rPr lang="en-US" altLang="ko-KR" dirty="0" err="1">
                <a:solidFill>
                  <a:schemeClr val="tx1"/>
                </a:solidFill>
              </a:rPr>
              <a:t>EC%8B%9C</a:t>
            </a:r>
            <a:r>
              <a:rPr lang="en-US" altLang="ko-KR" dirty="0">
                <a:solidFill>
                  <a:schemeClr val="tx1"/>
                </a:solidFill>
              </a:rPr>
              <a:t>-%</a:t>
            </a:r>
            <a:r>
              <a:rPr lang="en-US" altLang="ko-KR" dirty="0" err="1">
                <a:solidFill>
                  <a:schemeClr val="tx1"/>
                </a:solidFill>
              </a:rPr>
              <a:t>EC%99%B8%EB%B6%80</a:t>
            </a:r>
            <a:r>
              <a:rPr lang="en-US" altLang="ko-KR" dirty="0">
                <a:solidFill>
                  <a:schemeClr val="tx1"/>
                </a:solidFill>
              </a:rPr>
              <a:t>-%</a:t>
            </a:r>
            <a:r>
              <a:rPr lang="en-US" altLang="ko-KR" dirty="0" err="1">
                <a:solidFill>
                  <a:schemeClr val="tx1"/>
                </a:solidFill>
              </a:rPr>
              <a:t>EB%94%94%EB%A0%89%ED%86%A0%EB%A6%AC%EB%A5%BC</a:t>
            </a:r>
            <a:r>
              <a:rPr lang="en-US" altLang="ko-KR" dirty="0">
                <a:solidFill>
                  <a:schemeClr val="tx1"/>
                </a:solidFill>
              </a:rPr>
              <a:t>-%</a:t>
            </a:r>
            <a:r>
              <a:rPr lang="en-US" altLang="ko-KR" dirty="0" err="1">
                <a:solidFill>
                  <a:schemeClr val="tx1"/>
                </a:solidFill>
              </a:rPr>
              <a:t>ED%8A%B9%EC%A0%95-root%EB%A1%9C</a:t>
            </a:r>
            <a:r>
              <a:rPr lang="en-US" altLang="ko-KR" dirty="0">
                <a:solidFill>
                  <a:schemeClr val="tx1"/>
                </a:solidFill>
              </a:rPr>
              <a:t>-%</a:t>
            </a:r>
            <a:r>
              <a:rPr lang="en-US" altLang="ko-KR" dirty="0" err="1">
                <a:solidFill>
                  <a:schemeClr val="tx1"/>
                </a:solidFill>
              </a:rPr>
              <a:t>EB%B0%94%EC%9D%B8%EB%94%A9%ED%95%98%EA%B8%B0</a:t>
            </a:r>
            <a:endParaRPr lang="en-US" altLang="ko-KR" dirty="0">
              <a:solidFill>
                <a:schemeClr val="tx1"/>
              </a:solidFill>
            </a:endParaRPr>
          </a:p>
          <a:p>
            <a:endParaRPr lang="ko-KR" altLang="en-US" dirty="0"/>
          </a:p>
        </p:txBody>
      </p:sp>
    </p:spTree>
    <p:extLst>
      <p:ext uri="{BB962C8B-B14F-4D97-AF65-F5344CB8AC3E}">
        <p14:creationId xmlns:p14="http://schemas.microsoft.com/office/powerpoint/2010/main" val="865348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[]대괄호 앞에는 세미콜론 생략 불가</a:t>
            </a:r>
            <a:endParaRPr/>
          </a:p>
        </p:txBody>
      </p:sp>
      <p:pic>
        <p:nvPicPr>
          <p:cNvPr id="354" name="Google Shape;354;p43"/>
          <p:cNvPicPr preferRelativeResize="0">
            <a:picLocks noGrp="1"/>
          </p:cNvPicPr>
          <p:nvPr>
            <p:ph type="body" idx="1"/>
          </p:nvPr>
        </p:nvPicPr>
        <p:blipFill rotWithShape="1">
          <a:blip r:embed="rId3">
            <a:alphaModFix/>
          </a:blip>
          <a:srcRect/>
          <a:stretch/>
        </p:blipFill>
        <p:spPr>
          <a:xfrm>
            <a:off x="901700" y="1947862"/>
            <a:ext cx="4943475" cy="1357312"/>
          </a:xfrm>
          <a:prstGeom prst="rect">
            <a:avLst/>
          </a:prstGeom>
          <a:noFill/>
          <a:ln>
            <a:noFill/>
          </a:ln>
        </p:spPr>
      </p:pic>
      <p:sp>
        <p:nvSpPr>
          <p:cNvPr id="355" name="Google Shape;355;p43"/>
          <p:cNvSpPr txBox="1"/>
          <p:nvPr/>
        </p:nvSpPr>
        <p:spPr>
          <a:xfrm>
            <a:off x="901700" y="3667125"/>
            <a:ext cx="74676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200"/>
              <a:buFont typeface="Arial"/>
              <a:buNone/>
            </a:pPr>
            <a:r>
              <a:rPr lang="en-US" sz="1200" b="0" i="1" u="none">
                <a:solidFill>
                  <a:srgbClr val="333333"/>
                </a:solidFill>
                <a:latin typeface="Arial"/>
                <a:ea typeface="Arial"/>
                <a:cs typeface="Arial"/>
                <a:sym typeface="Arial"/>
              </a:rPr>
              <a:t>세미콜론은 생략할 수 있습니다. 하지만 세미콜론을 사용하는 것이 더 안전하므로 이를 기억하고 따르도록 합시다</a:t>
            </a:r>
            <a:endParaRPr/>
          </a:p>
        </p:txBody>
      </p:sp>
      <p:sp>
        <p:nvSpPr>
          <p:cNvPr id="356" name="Google Shape;356;p4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주석</a:t>
            </a:r>
            <a:endParaRPr/>
          </a:p>
        </p:txBody>
      </p:sp>
      <p:sp>
        <p:nvSpPr>
          <p:cNvPr id="362" name="Google Shape;362;p4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주석은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스크립트의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어느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곳에나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작성할</a:t>
            </a:r>
            <a:r>
              <a:rPr lang="en-US" sz="1800" b="0" i="0" u="none" dirty="0">
                <a:solidFill>
                  <a:schemeClr val="dk1"/>
                </a:solidFill>
                <a:latin typeface="Malgun Gothic"/>
                <a:ea typeface="Malgun Gothic"/>
                <a:cs typeface="Malgun Gothic"/>
                <a:sym typeface="Malgun Gothic"/>
              </a:rPr>
              <a:t> 수 </a:t>
            </a:r>
            <a:r>
              <a:rPr lang="en-US" sz="1800" b="0" i="0" u="none" dirty="0" err="1">
                <a:solidFill>
                  <a:schemeClr val="dk1"/>
                </a:solidFill>
                <a:latin typeface="Malgun Gothic"/>
                <a:ea typeface="Malgun Gothic"/>
                <a:cs typeface="Malgun Gothic"/>
                <a:sym typeface="Malgun Gothic"/>
              </a:rPr>
              <a:t>있습니다</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자바스크립트</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엔진은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무시하기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때문에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위치는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실행에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영향을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않습니다</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한 </a:t>
            </a:r>
            <a:r>
              <a:rPr lang="en-US" sz="1800" b="0" i="0" u="none" dirty="0" err="1">
                <a:solidFill>
                  <a:schemeClr val="dk1"/>
                </a:solidFill>
                <a:latin typeface="Malgun Gothic"/>
                <a:ea typeface="Malgun Gothic"/>
                <a:cs typeface="Malgun Gothic"/>
                <a:sym typeface="Malgun Gothic"/>
              </a:rPr>
              <a:t>줄짜리</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주석은</a:t>
            </a:r>
            <a:r>
              <a:rPr lang="en-US" sz="1800" b="0" i="0" u="none" dirty="0">
                <a:solidFill>
                  <a:schemeClr val="dk1"/>
                </a:solidFill>
                <a:latin typeface="Malgun Gothic"/>
                <a:ea typeface="Malgun Gothic"/>
                <a:cs typeface="Malgun Gothic"/>
                <a:sym typeface="Malgun Gothic"/>
              </a:rPr>
              <a:t> 두 </a:t>
            </a:r>
            <a:r>
              <a:rPr lang="en-US" sz="1800" b="0" i="0" u="none" dirty="0" err="1">
                <a:solidFill>
                  <a:schemeClr val="dk1"/>
                </a:solidFill>
                <a:latin typeface="Malgun Gothic"/>
                <a:ea typeface="Malgun Gothic"/>
                <a:cs typeface="Malgun Gothic"/>
                <a:sym typeface="Malgun Gothic"/>
              </a:rPr>
              <a:t>개의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슬래시</a:t>
            </a:r>
            <a:r>
              <a:rPr lang="en-US" sz="1800" b="0" i="0" u="none" dirty="0">
                <a:solidFill>
                  <a:schemeClr val="dk1"/>
                </a:solidFill>
                <a:latin typeface="Malgun Gothic"/>
                <a:ea typeface="Malgun Gothic"/>
                <a:cs typeface="Malgun Gothic"/>
                <a:sym typeface="Malgun Gothic"/>
              </a:rPr>
              <a:t> //로 </a:t>
            </a:r>
            <a:r>
              <a:rPr lang="en-US" sz="1800" b="0" i="0" u="none" dirty="0" err="1">
                <a:solidFill>
                  <a:schemeClr val="dk1"/>
                </a:solidFill>
                <a:latin typeface="Malgun Gothic"/>
                <a:ea typeface="Malgun Gothic"/>
                <a:cs typeface="Malgun Gothic"/>
                <a:sym typeface="Malgun Gothic"/>
              </a:rPr>
              <a:t>시작됩니다</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슬래시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뒤엔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적어주면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됩니다</a:t>
            </a:r>
            <a:r>
              <a:rPr lang="en-US" sz="1800" b="0" i="0" u="none" dirty="0">
                <a:solidFill>
                  <a:schemeClr val="dk1"/>
                </a:solidFill>
                <a:latin typeface="Malgun Gothic"/>
                <a:ea typeface="Malgun Gothic"/>
                <a:cs typeface="Malgun Gothic"/>
                <a:sym typeface="Malgun Gothic"/>
              </a:rPr>
              <a:t>. 한 </a:t>
            </a:r>
            <a:r>
              <a:rPr lang="en-US" sz="1800" b="0" i="0" u="none" dirty="0" err="1">
                <a:solidFill>
                  <a:schemeClr val="dk1"/>
                </a:solidFill>
                <a:latin typeface="Malgun Gothic"/>
                <a:ea typeface="Malgun Gothic"/>
                <a:cs typeface="Malgun Gothic"/>
                <a:sym typeface="Malgun Gothic"/>
              </a:rPr>
              <a:t>줄을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주석이</a:t>
            </a:r>
            <a:r>
              <a:rPr lang="en-US" sz="1800" b="0" i="0" u="none" dirty="0">
                <a:solidFill>
                  <a:schemeClr val="dk1"/>
                </a:solidFill>
                <a:latin typeface="Malgun Gothic"/>
                <a:ea typeface="Malgun Gothic"/>
                <a:cs typeface="Malgun Gothic"/>
                <a:sym typeface="Malgun Gothic"/>
              </a:rPr>
              <a:t> 다 </a:t>
            </a:r>
            <a:r>
              <a:rPr lang="en-US" sz="1800" b="0" i="0" u="none" dirty="0" err="1">
                <a:solidFill>
                  <a:schemeClr val="dk1"/>
                </a:solidFill>
                <a:latin typeface="Malgun Gothic"/>
                <a:ea typeface="Malgun Gothic"/>
                <a:cs typeface="Malgun Gothic"/>
                <a:sym typeface="Malgun Gothic"/>
              </a:rPr>
              <a:t>차지하는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형태도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있고</a:t>
            </a:r>
            <a:r>
              <a:rPr lang="en-US" sz="1800" b="0" i="0" u="none" dirty="0">
                <a:solidFill>
                  <a:schemeClr val="dk1"/>
                </a:solidFill>
                <a:latin typeface="Malgun Gothic"/>
                <a:ea typeface="Malgun Gothic"/>
                <a:cs typeface="Malgun Gothic"/>
                <a:sym typeface="Malgun Gothic"/>
              </a:rPr>
              <a:t> 문 </a:t>
            </a:r>
            <a:r>
              <a:rPr lang="en-US" sz="1800" b="0" i="0" u="none" dirty="0" err="1">
                <a:solidFill>
                  <a:schemeClr val="dk1"/>
                </a:solidFill>
                <a:latin typeface="Malgun Gothic"/>
                <a:ea typeface="Malgun Gothic"/>
                <a:cs typeface="Malgun Gothic"/>
                <a:sym typeface="Malgun Gothic"/>
              </a:rPr>
              <a:t>다음에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이어지는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형태도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있습니다</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여러</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줄의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슬래시와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별표</a:t>
            </a:r>
            <a:r>
              <a:rPr lang="en-US" sz="1800" b="0" i="0" u="none" dirty="0">
                <a:solidFill>
                  <a:schemeClr val="dk1"/>
                </a:solidFill>
                <a:latin typeface="Malgun Gothic"/>
                <a:ea typeface="Malgun Gothic"/>
                <a:cs typeface="Malgun Gothic"/>
                <a:sym typeface="Malgun Gothic"/>
              </a:rPr>
              <a:t> /*로 </a:t>
            </a:r>
            <a:r>
              <a:rPr lang="en-US" sz="1800" b="0" i="0" u="none" dirty="0" err="1">
                <a:solidFill>
                  <a:schemeClr val="dk1"/>
                </a:solidFill>
                <a:latin typeface="Malgun Gothic"/>
                <a:ea typeface="Malgun Gothic"/>
                <a:cs typeface="Malgun Gothic"/>
                <a:sym typeface="Malgun Gothic"/>
              </a:rPr>
              <a:t>시작해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별표와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슬래시</a:t>
            </a:r>
            <a:r>
              <a:rPr lang="en-US" sz="1800" b="0" i="0" u="none" dirty="0">
                <a:solidFill>
                  <a:schemeClr val="dk1"/>
                </a:solidFill>
                <a:latin typeface="Malgun Gothic"/>
                <a:ea typeface="Malgun Gothic"/>
                <a:cs typeface="Malgun Gothic"/>
                <a:sym typeface="Malgun Gothic"/>
              </a:rPr>
              <a:t> */로 </a:t>
            </a:r>
            <a:r>
              <a:rPr lang="en-US" sz="1800" b="0" i="0" u="none" dirty="0" err="1">
                <a:solidFill>
                  <a:schemeClr val="dk1"/>
                </a:solidFill>
                <a:latin typeface="Malgun Gothic"/>
                <a:ea typeface="Malgun Gothic"/>
                <a:cs typeface="Malgun Gothic"/>
                <a:sym typeface="Malgun Gothic"/>
              </a:rPr>
              <a:t>끝납니다</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대부분의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에디터는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처리</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단축키를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지원합니다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블록을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지정하고</a:t>
            </a:r>
            <a:r>
              <a:rPr lang="en-US" sz="1800" b="0" i="0" u="none" dirty="0">
                <a:solidFill>
                  <a:schemeClr val="dk1"/>
                </a:solidFill>
                <a:latin typeface="Malgun Gothic"/>
                <a:ea typeface="Malgun Gothic"/>
                <a:cs typeface="Malgun Gothic"/>
                <a:sym typeface="Malgun Gothic"/>
              </a:rPr>
              <a:t> . Ctrl+/ 를 </a:t>
            </a:r>
            <a:r>
              <a:rPr lang="en-US" sz="1800" b="0" i="0" u="none" dirty="0" err="1">
                <a:solidFill>
                  <a:schemeClr val="dk1"/>
                </a:solidFill>
                <a:latin typeface="Malgun Gothic"/>
                <a:ea typeface="Malgun Gothic"/>
                <a:cs typeface="Malgun Gothic"/>
                <a:sym typeface="Malgun Gothic"/>
              </a:rPr>
              <a:t>누르면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원하는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코드를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처리할</a:t>
            </a:r>
            <a:r>
              <a:rPr lang="en-US" sz="1800" b="0" i="0" u="none" dirty="0">
                <a:solidFill>
                  <a:schemeClr val="dk1"/>
                </a:solidFill>
                <a:latin typeface="Malgun Gothic"/>
                <a:ea typeface="Malgun Gothic"/>
                <a:cs typeface="Malgun Gothic"/>
                <a:sym typeface="Malgun Gothic"/>
              </a:rPr>
              <a:t> 수 </a:t>
            </a:r>
            <a:r>
              <a:rPr lang="en-US" sz="1800" b="0" i="0" u="none" dirty="0" err="1">
                <a:solidFill>
                  <a:schemeClr val="dk1"/>
                </a:solidFill>
                <a:latin typeface="Malgun Gothic"/>
                <a:ea typeface="Malgun Gothic"/>
                <a:cs typeface="Malgun Gothic"/>
                <a:sym typeface="Malgun Gothic"/>
              </a:rPr>
              <a:t>있습니다</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여러</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줄의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주석은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Ctrl+Shift</a:t>
            </a:r>
            <a:r>
              <a:rPr lang="en-US" sz="1800" b="0" i="0" u="none" dirty="0">
                <a:solidFill>
                  <a:schemeClr val="dk1"/>
                </a:solidFill>
                <a:latin typeface="Malgun Gothic"/>
                <a:ea typeface="Malgun Gothic"/>
                <a:cs typeface="Malgun Gothic"/>
                <a:sym typeface="Malgun Gothic"/>
              </a:rPr>
              <a:t>+/ 를 </a:t>
            </a:r>
            <a:r>
              <a:rPr lang="en-US" sz="1800" b="0" i="0" u="none" dirty="0" err="1">
                <a:solidFill>
                  <a:schemeClr val="dk1"/>
                </a:solidFill>
                <a:latin typeface="Malgun Gothic"/>
                <a:ea typeface="Malgun Gothic"/>
                <a:cs typeface="Malgun Gothic"/>
                <a:sym typeface="Malgun Gothic"/>
              </a:rPr>
              <a:t>누르면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됩니다</a:t>
            </a:r>
            <a:r>
              <a:rPr lang="en-US" sz="1800" b="0" i="0" u="none" dirty="0">
                <a:solidFill>
                  <a:schemeClr val="dk1"/>
                </a:solidFill>
                <a:latin typeface="Malgun Gothic"/>
                <a:ea typeface="Malgun Gothic"/>
                <a:cs typeface="Malgun Gothic"/>
                <a:sym typeface="Malgun Gothic"/>
              </a:rPr>
              <a:t>(</a:t>
            </a:r>
            <a:r>
              <a:rPr lang="en-US" sz="1800" b="0" i="0" u="none" dirty="0" err="1">
                <a:solidFill>
                  <a:schemeClr val="dk1"/>
                </a:solidFill>
                <a:latin typeface="Malgun Gothic"/>
                <a:ea typeface="Malgun Gothic"/>
                <a:cs typeface="Malgun Gothic"/>
                <a:sym typeface="Malgun Gothic"/>
              </a:rPr>
              <a:t>토글기능</a:t>
            </a:r>
            <a:r>
              <a:rPr lang="en-US" sz="1800" b="0" i="0" u="none" dirty="0">
                <a:solidFill>
                  <a:schemeClr val="dk1"/>
                </a:solidFill>
                <a:latin typeface="Malgun Gothic"/>
                <a:ea typeface="Malgun Gothic"/>
                <a:cs typeface="Malgun Gothic"/>
                <a:sym typeface="Malgun Gothic"/>
              </a:rPr>
              <a:t>)</a:t>
            </a:r>
            <a:endParaRPr dirty="0"/>
          </a:p>
        </p:txBody>
      </p:sp>
      <p:sp>
        <p:nvSpPr>
          <p:cNvPr id="363" name="Google Shape;363;p4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dirty="0" err="1">
                <a:solidFill>
                  <a:srgbClr val="003366"/>
                </a:solidFill>
                <a:latin typeface="Tahoma"/>
                <a:ea typeface="Tahoma"/>
                <a:cs typeface="Tahoma"/>
                <a:sym typeface="Tahoma"/>
              </a:rPr>
              <a:t>엄격모드</a:t>
            </a:r>
            <a:endParaRPr dirty="0"/>
          </a:p>
        </p:txBody>
      </p:sp>
      <p:sp>
        <p:nvSpPr>
          <p:cNvPr id="369" name="Google Shape;369;p45"/>
          <p:cNvSpPr txBox="1">
            <a:spLocks noGrp="1"/>
          </p:cNvSpPr>
          <p:nvPr>
            <p:ph type="body" idx="1"/>
          </p:nvPr>
        </p:nvSpPr>
        <p:spPr>
          <a:xfrm>
            <a:off x="628650" y="1205105"/>
            <a:ext cx="7886700" cy="464641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600" b="0" i="0" u="none" dirty="0" err="1">
                <a:solidFill>
                  <a:schemeClr val="dk1"/>
                </a:solidFill>
                <a:latin typeface="Malgun Gothic"/>
                <a:ea typeface="Malgun Gothic"/>
                <a:cs typeface="Malgun Gothic"/>
                <a:sym typeface="Malgun Gothic"/>
              </a:rPr>
              <a:t>기존의</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자바스크립트가</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아니고</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모던스크립트</a:t>
            </a:r>
            <a:r>
              <a:rPr lang="en-US" sz="1600" b="0" i="0" u="none" dirty="0">
                <a:solidFill>
                  <a:schemeClr val="dk1"/>
                </a:solidFill>
                <a:latin typeface="Malgun Gothic"/>
                <a:ea typeface="Malgun Gothic"/>
                <a:cs typeface="Malgun Gothic"/>
                <a:sym typeface="Malgun Gothic"/>
              </a:rPr>
              <a:t>(</a:t>
            </a:r>
            <a:r>
              <a:rPr lang="en-US" sz="1600" b="0" i="0" u="none" dirty="0" err="1">
                <a:solidFill>
                  <a:schemeClr val="dk1"/>
                </a:solidFill>
                <a:latin typeface="Malgun Gothic"/>
                <a:ea typeface="Malgun Gothic"/>
                <a:cs typeface="Malgun Gothic"/>
                <a:sym typeface="Malgun Gothic"/>
              </a:rPr>
              <a:t>ES5</a:t>
            </a:r>
            <a:r>
              <a:rPr lang="en-US" sz="1600" b="0" i="0" u="none" dirty="0">
                <a:solidFill>
                  <a:schemeClr val="dk1"/>
                </a:solidFill>
                <a:latin typeface="Malgun Gothic"/>
                <a:ea typeface="Malgun Gothic"/>
                <a:cs typeface="Malgun Gothic"/>
                <a:sym typeface="Malgun Gothic"/>
              </a:rPr>
              <a:t>)의 </a:t>
            </a:r>
            <a:r>
              <a:rPr lang="en-US" sz="1600" b="0" i="0" u="none" dirty="0" err="1">
                <a:solidFill>
                  <a:schemeClr val="dk1"/>
                </a:solidFill>
                <a:latin typeface="Malgun Gothic"/>
                <a:ea typeface="Malgun Gothic"/>
                <a:cs typeface="Malgun Gothic"/>
                <a:sym typeface="Malgun Gothic"/>
              </a:rPr>
              <a:t>엄격한</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문법에</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따른다</a:t>
            </a:r>
            <a:r>
              <a:rPr lang="en-US" sz="1600" b="0" i="0" u="none" dirty="0">
                <a:solidFill>
                  <a:schemeClr val="dk1"/>
                </a:solidFill>
                <a:latin typeface="Malgun Gothic"/>
                <a:ea typeface="Malgun Gothic"/>
                <a:cs typeface="Malgun Gothic"/>
                <a:sym typeface="Malgun Gothic"/>
              </a:rPr>
              <a:t> </a:t>
            </a:r>
            <a:endParaRPr sz="1600" dirty="0"/>
          </a:p>
          <a:p>
            <a:pPr marL="342900" marR="0" lvl="0" indent="-342900" algn="l" rtl="0">
              <a:lnSpc>
                <a:spcPct val="100000"/>
              </a:lnSpc>
              <a:spcBef>
                <a:spcPts val="360"/>
              </a:spcBef>
              <a:spcAft>
                <a:spcPts val="0"/>
              </a:spcAft>
              <a:buClr>
                <a:schemeClr val="dk1"/>
              </a:buClr>
              <a:buSzPts val="1800"/>
              <a:buFont typeface="Malgun Gothic"/>
              <a:buChar char="•"/>
            </a:pPr>
            <a:r>
              <a:rPr lang="en-US" sz="1600" b="0" i="0" u="none" dirty="0">
                <a:solidFill>
                  <a:schemeClr val="dk1"/>
                </a:solidFill>
                <a:latin typeface="Malgun Gothic"/>
                <a:ea typeface="Malgun Gothic"/>
                <a:cs typeface="Malgun Gothic"/>
                <a:sym typeface="Malgun Gothic"/>
              </a:rPr>
              <a:t>"use strict"; </a:t>
            </a:r>
            <a:r>
              <a:rPr lang="ko-KR" altLang="en-US" sz="1600" dirty="0"/>
              <a:t>구문을 </a:t>
            </a:r>
            <a:r>
              <a:rPr lang="en-US" sz="1600" b="0" i="0" u="none" dirty="0">
                <a:solidFill>
                  <a:schemeClr val="dk1"/>
                </a:solidFill>
                <a:latin typeface="Malgun Gothic"/>
                <a:ea typeface="Malgun Gothic"/>
                <a:cs typeface="Malgun Gothic"/>
                <a:sym typeface="Malgun Gothic"/>
              </a:rPr>
              <a:t>맨 </a:t>
            </a:r>
            <a:r>
              <a:rPr lang="en-US" sz="1600" b="0" i="0" u="none" dirty="0" err="1">
                <a:solidFill>
                  <a:schemeClr val="dk1"/>
                </a:solidFill>
                <a:latin typeface="Malgun Gothic"/>
                <a:ea typeface="Malgun Gothic"/>
                <a:cs typeface="Malgun Gothic"/>
                <a:sym typeface="Malgun Gothic"/>
              </a:rPr>
              <a:t>위의</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줄에</a:t>
            </a:r>
            <a:r>
              <a:rPr lang="en-US" sz="1600" b="0" i="0" u="none" dirty="0">
                <a:solidFill>
                  <a:schemeClr val="dk1"/>
                </a:solidFill>
                <a:latin typeface="Malgun Gothic"/>
                <a:ea typeface="Malgun Gothic"/>
                <a:cs typeface="Malgun Gothic"/>
                <a:sym typeface="Malgun Gothic"/>
              </a:rPr>
              <a:t> </a:t>
            </a:r>
            <a:r>
              <a:rPr lang="en-US" sz="1600" b="0" i="0" u="none" dirty="0" err="1">
                <a:solidFill>
                  <a:schemeClr val="dk1"/>
                </a:solidFill>
                <a:latin typeface="Malgun Gothic"/>
                <a:ea typeface="Malgun Gothic"/>
                <a:cs typeface="Malgun Gothic"/>
                <a:sym typeface="Malgun Gothic"/>
              </a:rPr>
              <a:t>기술한다</a:t>
            </a:r>
            <a:r>
              <a:rPr lang="en-US" sz="1600" b="0" i="0" u="none" dirty="0">
                <a:solidFill>
                  <a:schemeClr val="dk1"/>
                </a:solidFill>
                <a:latin typeface="Malgun Gothic"/>
                <a:ea typeface="Malgun Gothic"/>
                <a:cs typeface="Malgun Gothic"/>
                <a:sym typeface="Malgun Gothic"/>
              </a:rPr>
              <a:t> </a:t>
            </a:r>
            <a:endParaRPr sz="1600" dirty="0"/>
          </a:p>
          <a:p>
            <a:pPr marL="342900" marR="0" lvl="0" indent="-342900" algn="l" rtl="0">
              <a:lnSpc>
                <a:spcPct val="100000"/>
              </a:lnSpc>
              <a:spcBef>
                <a:spcPts val="260"/>
              </a:spcBef>
              <a:spcAft>
                <a:spcPts val="0"/>
              </a:spcAft>
              <a:buClr>
                <a:srgbClr val="5C5C5C"/>
              </a:buClr>
              <a:buSzPts val="1300"/>
              <a:buFont typeface="Malgun Gothic"/>
              <a:buChar char="•"/>
            </a:pPr>
            <a:r>
              <a:rPr lang="en-US" sz="1600" b="0" i="0" u="none" dirty="0" err="1">
                <a:solidFill>
                  <a:srgbClr val="5C5C5C"/>
                </a:solidFill>
                <a:latin typeface="Malgun Gothic"/>
                <a:ea typeface="Malgun Gothic"/>
                <a:cs typeface="Malgun Gothic"/>
                <a:sym typeface="Malgun Gothic"/>
              </a:rPr>
              <a:t>흔히</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발생하는</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코딩</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실수를</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잡아내서</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예외를</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발생</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시킵니다</a:t>
            </a:r>
            <a:r>
              <a:rPr lang="en-US" sz="1600" b="0" i="0" u="none" dirty="0">
                <a:solidFill>
                  <a:srgbClr val="5C5C5C"/>
                </a:solidFill>
                <a:latin typeface="Malgun Gothic"/>
                <a:ea typeface="Malgun Gothic"/>
                <a:cs typeface="Malgun Gothic"/>
                <a:sym typeface="Malgun Gothic"/>
              </a:rPr>
              <a:t>.</a:t>
            </a:r>
            <a:endParaRPr sz="1600" b="0" i="0" u="none" dirty="0">
              <a:solidFill>
                <a:srgbClr val="5C5C5C"/>
              </a:solidFill>
              <a:latin typeface="Arial"/>
              <a:ea typeface="Arial"/>
              <a:cs typeface="Arial"/>
              <a:sym typeface="Arial"/>
            </a:endParaRPr>
          </a:p>
          <a:p>
            <a:pPr marL="342900" marR="0" lvl="0" indent="-342900" algn="l" rtl="0">
              <a:lnSpc>
                <a:spcPct val="100000"/>
              </a:lnSpc>
              <a:spcBef>
                <a:spcPts val="260"/>
              </a:spcBef>
              <a:spcAft>
                <a:spcPts val="0"/>
              </a:spcAft>
              <a:buClr>
                <a:srgbClr val="5C5C5C"/>
              </a:buClr>
              <a:buSzPts val="1300"/>
              <a:buFont typeface="Malgun Gothic"/>
              <a:buChar char="•"/>
            </a:pPr>
            <a:r>
              <a:rPr lang="en-US" sz="1600" b="0" i="0" u="none" dirty="0" err="1">
                <a:solidFill>
                  <a:srgbClr val="5C5C5C"/>
                </a:solidFill>
                <a:latin typeface="Malgun Gothic"/>
                <a:ea typeface="Malgun Gothic"/>
                <a:cs typeface="Malgun Gothic"/>
                <a:sym typeface="Malgun Gothic"/>
              </a:rPr>
              <a:t>상대적으로</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안전하지</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않은</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액션이</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발생하는</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것을</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방지합니다</a:t>
            </a:r>
            <a:r>
              <a:rPr lang="en-US" sz="1600" b="0" i="0" u="none" dirty="0">
                <a:solidFill>
                  <a:srgbClr val="5C5C5C"/>
                </a:solidFill>
                <a:latin typeface="Malgun Gothic"/>
                <a:ea typeface="Malgun Gothic"/>
                <a:cs typeface="Malgun Gothic"/>
                <a:sym typeface="Malgun Gothic"/>
              </a:rPr>
              <a:t>.</a:t>
            </a:r>
            <a:endParaRPr sz="1600" b="0" i="0" u="none" dirty="0">
              <a:solidFill>
                <a:srgbClr val="5C5C5C"/>
              </a:solidFill>
              <a:latin typeface="Arial"/>
              <a:ea typeface="Arial"/>
              <a:cs typeface="Arial"/>
              <a:sym typeface="Arial"/>
            </a:endParaRPr>
          </a:p>
          <a:p>
            <a:pPr marL="342900" marR="0" lvl="0" indent="-342900" algn="l" rtl="0">
              <a:lnSpc>
                <a:spcPct val="100000"/>
              </a:lnSpc>
              <a:spcBef>
                <a:spcPts val="260"/>
              </a:spcBef>
              <a:spcAft>
                <a:spcPts val="0"/>
              </a:spcAft>
              <a:buClr>
                <a:srgbClr val="5C5C5C"/>
              </a:buClr>
              <a:buSzPts val="1300"/>
              <a:buFont typeface="Malgun Gothic"/>
              <a:buChar char="•"/>
            </a:pPr>
            <a:r>
              <a:rPr lang="en-US" sz="1600" b="0" i="0" u="none" dirty="0" err="1">
                <a:solidFill>
                  <a:srgbClr val="5C5C5C"/>
                </a:solidFill>
                <a:latin typeface="Malgun Gothic"/>
                <a:ea typeface="Malgun Gothic"/>
                <a:cs typeface="Malgun Gothic"/>
                <a:sym typeface="Malgun Gothic"/>
              </a:rPr>
              <a:t>정확하게</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고려되지</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않은</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기능들을</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비활성화</a:t>
            </a:r>
            <a:r>
              <a:rPr lang="en-US" sz="1600" b="0" i="0" u="none" dirty="0">
                <a:solidFill>
                  <a:srgbClr val="5C5C5C"/>
                </a:solidFill>
                <a:latin typeface="Malgun Gothic"/>
                <a:ea typeface="Malgun Gothic"/>
                <a:cs typeface="Malgun Gothic"/>
                <a:sym typeface="Malgun Gothic"/>
              </a:rPr>
              <a:t> </a:t>
            </a:r>
            <a:r>
              <a:rPr lang="en-US" sz="1600" b="0" i="0" u="none" dirty="0" err="1">
                <a:solidFill>
                  <a:srgbClr val="5C5C5C"/>
                </a:solidFill>
                <a:latin typeface="Malgun Gothic"/>
                <a:ea typeface="Malgun Gothic"/>
                <a:cs typeface="Malgun Gothic"/>
                <a:sym typeface="Malgun Gothic"/>
              </a:rPr>
              <a:t>시킵니다</a:t>
            </a:r>
            <a:r>
              <a:rPr lang="en-US" sz="1600" b="0" i="0" u="none" dirty="0">
                <a:solidFill>
                  <a:srgbClr val="5C5C5C"/>
                </a:solidFill>
                <a:latin typeface="Malgun Gothic"/>
                <a:ea typeface="Malgun Gothic"/>
                <a:cs typeface="Malgun Gothic"/>
                <a:sym typeface="Malgun Gothic"/>
              </a:rPr>
              <a:t>.</a:t>
            </a:r>
            <a:endParaRPr sz="1600" dirty="0"/>
          </a:p>
          <a:p>
            <a:pPr marL="342900" marR="0" lvl="0" indent="-342900" algn="l" rtl="0">
              <a:lnSpc>
                <a:spcPct val="100000"/>
              </a:lnSpc>
              <a:spcBef>
                <a:spcPts val="360"/>
              </a:spcBef>
              <a:spcAft>
                <a:spcPts val="0"/>
              </a:spcAft>
              <a:buClr>
                <a:srgbClr val="5C5C5C"/>
              </a:buClr>
              <a:buSzPts val="1800"/>
              <a:buFont typeface="Arial"/>
              <a:buChar char="•"/>
            </a:pPr>
            <a:r>
              <a:rPr lang="en-US" sz="1600" b="0" i="0" u="none" dirty="0" err="1">
                <a:solidFill>
                  <a:srgbClr val="5C5C5C"/>
                </a:solidFill>
                <a:latin typeface="Arial"/>
                <a:ea typeface="Arial"/>
                <a:cs typeface="Arial"/>
                <a:sym typeface="Arial"/>
              </a:rPr>
              <a:t>브라우저가</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오래</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되어서</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콘솔</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창에</a:t>
            </a:r>
            <a:r>
              <a:rPr lang="en-US" sz="1600" b="0" i="0" u="none" dirty="0">
                <a:solidFill>
                  <a:srgbClr val="5C5C5C"/>
                </a:solidFill>
                <a:latin typeface="Arial"/>
                <a:ea typeface="Arial"/>
                <a:cs typeface="Arial"/>
                <a:sym typeface="Arial"/>
              </a:rPr>
              <a:t> use </a:t>
            </a:r>
            <a:r>
              <a:rPr lang="en-US" sz="1600" b="0" i="0" u="none" dirty="0" err="1">
                <a:solidFill>
                  <a:srgbClr val="5C5C5C"/>
                </a:solidFill>
                <a:latin typeface="Arial"/>
                <a:ea typeface="Arial"/>
                <a:cs typeface="Arial"/>
                <a:sym typeface="Arial"/>
              </a:rPr>
              <a:t>strict를</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입력하는</a:t>
            </a:r>
            <a:r>
              <a:rPr lang="en-US" sz="1600" b="0" i="0" u="none" dirty="0">
                <a:solidFill>
                  <a:srgbClr val="5C5C5C"/>
                </a:solidFill>
                <a:latin typeface="Arial"/>
                <a:ea typeface="Arial"/>
                <a:cs typeface="Arial"/>
                <a:sym typeface="Arial"/>
              </a:rPr>
              <a:t> 게 </a:t>
            </a:r>
            <a:r>
              <a:rPr lang="en-US" sz="1600" b="0" i="0" u="none" dirty="0" err="1">
                <a:solidFill>
                  <a:srgbClr val="5C5C5C"/>
                </a:solidFill>
                <a:latin typeface="Arial"/>
                <a:ea typeface="Arial"/>
                <a:cs typeface="Arial"/>
                <a:sym typeface="Arial"/>
              </a:rPr>
              <a:t>불가능하다면</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아래처럼</a:t>
            </a:r>
            <a:r>
              <a:rPr lang="en-US" sz="1600" b="0" i="0" u="none" dirty="0">
                <a:solidFill>
                  <a:srgbClr val="5C5C5C"/>
                </a:solidFill>
                <a:latin typeface="Arial"/>
                <a:ea typeface="Arial"/>
                <a:cs typeface="Arial"/>
                <a:sym typeface="Arial"/>
              </a:rPr>
              <a:t> </a:t>
            </a:r>
            <a:r>
              <a:rPr lang="en-US" sz="1600" b="0" i="0" u="none" dirty="0" err="1">
                <a:solidFill>
                  <a:srgbClr val="5C5C5C"/>
                </a:solidFill>
                <a:latin typeface="Arial"/>
                <a:ea typeface="Arial"/>
                <a:cs typeface="Arial"/>
                <a:sym typeface="Arial"/>
              </a:rPr>
              <a:t>한다</a:t>
            </a:r>
            <a:endParaRPr sz="1600"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rgbClr val="5C5C5C"/>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rgbClr val="5C5C5C"/>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rgbClr val="5C5C5C"/>
              </a:solidFill>
              <a:latin typeface="Arial"/>
              <a:ea typeface="Arial"/>
              <a:cs typeface="Arial"/>
              <a:sym typeface="Arial"/>
            </a:endParaRPr>
          </a:p>
          <a:p>
            <a:pPr marL="342900" marR="0" lvl="0" indent="-342900" algn="l" rtl="0">
              <a:lnSpc>
                <a:spcPct val="100000"/>
              </a:lnSpc>
              <a:spcBef>
                <a:spcPts val="360"/>
              </a:spcBef>
              <a:spcAft>
                <a:spcPts val="0"/>
              </a:spcAft>
              <a:buClr>
                <a:srgbClr val="5C5C5C"/>
              </a:buClr>
              <a:buSzPts val="1800"/>
              <a:buFont typeface="Arial"/>
              <a:buChar char="•"/>
            </a:pPr>
            <a:endParaRPr lang="en-US" sz="1800" b="0" i="0" u="none" dirty="0">
              <a:solidFill>
                <a:srgbClr val="5C5C5C"/>
              </a:solidFill>
              <a:latin typeface="Arial"/>
              <a:ea typeface="Arial"/>
              <a:cs typeface="Arial"/>
              <a:sym typeface="Arial"/>
            </a:endParaRPr>
          </a:p>
          <a:p>
            <a:pPr marL="342900" marR="0" lvl="0" indent="-342900" algn="l" rtl="0">
              <a:lnSpc>
                <a:spcPct val="100000"/>
              </a:lnSpc>
              <a:spcBef>
                <a:spcPts val="360"/>
              </a:spcBef>
              <a:spcAft>
                <a:spcPts val="0"/>
              </a:spcAft>
              <a:buClr>
                <a:srgbClr val="5C5C5C"/>
              </a:buClr>
              <a:buSzPts val="1800"/>
              <a:buFont typeface="Arial"/>
              <a:buChar char="•"/>
            </a:pPr>
            <a:r>
              <a:rPr lang="en-US" sz="1800" b="0" i="0" u="none" dirty="0" err="1">
                <a:solidFill>
                  <a:srgbClr val="5C5C5C"/>
                </a:solidFill>
                <a:latin typeface="Arial"/>
                <a:ea typeface="Arial"/>
                <a:cs typeface="Arial"/>
                <a:sym typeface="Arial"/>
              </a:rPr>
              <a:t>코드를</a:t>
            </a:r>
            <a:r>
              <a:rPr lang="en-US" sz="1800" b="0" i="0" u="none" dirty="0">
                <a:solidFill>
                  <a:srgbClr val="5C5C5C"/>
                </a:solidFill>
                <a:latin typeface="Arial"/>
                <a:ea typeface="Arial"/>
                <a:cs typeface="Arial"/>
                <a:sym typeface="Arial"/>
              </a:rPr>
              <a:t> </a:t>
            </a:r>
            <a:r>
              <a:rPr lang="en-US" sz="1800" b="0" i="0" u="none" dirty="0" err="1">
                <a:solidFill>
                  <a:srgbClr val="5C5C5C"/>
                </a:solidFill>
                <a:latin typeface="Arial"/>
                <a:ea typeface="Arial"/>
                <a:cs typeface="Arial"/>
                <a:sym typeface="Arial"/>
              </a:rPr>
              <a:t>클래스와</a:t>
            </a:r>
            <a:r>
              <a:rPr lang="en-US" sz="1800" b="0" i="0" u="none" dirty="0">
                <a:solidFill>
                  <a:srgbClr val="5C5C5C"/>
                </a:solidFill>
                <a:latin typeface="Arial"/>
                <a:ea typeface="Arial"/>
                <a:cs typeface="Arial"/>
                <a:sym typeface="Arial"/>
              </a:rPr>
              <a:t> </a:t>
            </a:r>
            <a:r>
              <a:rPr lang="en-US" sz="1800" b="0" i="0" u="none" dirty="0" err="1">
                <a:solidFill>
                  <a:srgbClr val="5C5C5C"/>
                </a:solidFill>
                <a:latin typeface="Arial"/>
                <a:ea typeface="Arial"/>
                <a:cs typeface="Arial"/>
                <a:sym typeface="Arial"/>
              </a:rPr>
              <a:t>모듈을</a:t>
            </a:r>
            <a:r>
              <a:rPr lang="en-US" sz="1800" b="0" i="0" u="none" dirty="0">
                <a:solidFill>
                  <a:srgbClr val="5C5C5C"/>
                </a:solidFill>
                <a:latin typeface="Arial"/>
                <a:ea typeface="Arial"/>
                <a:cs typeface="Arial"/>
                <a:sym typeface="Arial"/>
              </a:rPr>
              <a:t> </a:t>
            </a:r>
            <a:r>
              <a:rPr lang="en-US" sz="1800" b="0" i="0" u="none" dirty="0" err="1">
                <a:solidFill>
                  <a:srgbClr val="5C5C5C"/>
                </a:solidFill>
                <a:latin typeface="Arial"/>
                <a:ea typeface="Arial"/>
                <a:cs typeface="Arial"/>
                <a:sym typeface="Arial"/>
              </a:rPr>
              <a:t>사용해</a:t>
            </a:r>
            <a:r>
              <a:rPr lang="en-US" sz="1800" b="0" i="0" u="none" dirty="0">
                <a:solidFill>
                  <a:srgbClr val="5C5C5C"/>
                </a:solidFill>
                <a:latin typeface="Arial"/>
                <a:ea typeface="Arial"/>
                <a:cs typeface="Arial"/>
                <a:sym typeface="Arial"/>
              </a:rPr>
              <a:t> </a:t>
            </a:r>
            <a:r>
              <a:rPr lang="en-US" sz="1800" b="0" i="0" u="none" dirty="0" err="1">
                <a:solidFill>
                  <a:srgbClr val="5C5C5C"/>
                </a:solidFill>
                <a:latin typeface="Arial"/>
                <a:ea typeface="Arial"/>
                <a:cs typeface="Arial"/>
                <a:sym typeface="Arial"/>
              </a:rPr>
              <a:t>구성한다면</a:t>
            </a:r>
            <a:r>
              <a:rPr lang="en-US" sz="1800" b="0" i="0" u="none" dirty="0">
                <a:solidFill>
                  <a:srgbClr val="5C5C5C"/>
                </a:solidFill>
                <a:latin typeface="Arial"/>
                <a:ea typeface="Arial"/>
                <a:cs typeface="Arial"/>
                <a:sym typeface="Arial"/>
              </a:rPr>
              <a:t> "use </a:t>
            </a:r>
            <a:r>
              <a:rPr lang="en-US" sz="1800" b="0" i="0" u="none" dirty="0" err="1">
                <a:solidFill>
                  <a:srgbClr val="5C5C5C"/>
                </a:solidFill>
                <a:latin typeface="Arial"/>
                <a:ea typeface="Arial"/>
                <a:cs typeface="Arial"/>
                <a:sym typeface="Arial"/>
              </a:rPr>
              <a:t>strict"를</a:t>
            </a:r>
            <a:r>
              <a:rPr lang="en-US" sz="1800" b="0" i="0" u="none" dirty="0">
                <a:solidFill>
                  <a:srgbClr val="5C5C5C"/>
                </a:solidFill>
                <a:latin typeface="Arial"/>
                <a:ea typeface="Arial"/>
                <a:cs typeface="Arial"/>
                <a:sym typeface="Arial"/>
              </a:rPr>
              <a:t> </a:t>
            </a:r>
            <a:r>
              <a:rPr lang="en-US" sz="1800" b="0" i="0" u="none" dirty="0" err="1">
                <a:solidFill>
                  <a:srgbClr val="5C5C5C"/>
                </a:solidFill>
                <a:latin typeface="Arial"/>
                <a:ea typeface="Arial"/>
                <a:cs typeface="Arial"/>
                <a:sym typeface="Arial"/>
              </a:rPr>
              <a:t>생략해도</a:t>
            </a:r>
            <a:r>
              <a:rPr lang="en-US" sz="1800" b="0" i="0" u="none" dirty="0">
                <a:solidFill>
                  <a:srgbClr val="5C5C5C"/>
                </a:solidFill>
                <a:latin typeface="Arial"/>
                <a:ea typeface="Arial"/>
                <a:cs typeface="Arial"/>
                <a:sym typeface="Arial"/>
              </a:rPr>
              <a:t> </a:t>
            </a:r>
            <a:r>
              <a:rPr lang="en-US" sz="1800" b="0" i="0" u="none" dirty="0" err="1">
                <a:solidFill>
                  <a:srgbClr val="5C5C5C"/>
                </a:solidFill>
                <a:latin typeface="Arial"/>
                <a:ea typeface="Arial"/>
                <a:cs typeface="Arial"/>
                <a:sym typeface="Arial"/>
              </a:rPr>
              <a:t>됩니다</a:t>
            </a:r>
            <a:endParaRPr dirty="0"/>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rgbClr val="5C5C5C"/>
              </a:solidFill>
              <a:latin typeface="Arial"/>
              <a:ea typeface="Arial"/>
              <a:cs typeface="Arial"/>
              <a:sym typeface="Arial"/>
            </a:endParaRPr>
          </a:p>
          <a:p>
            <a:pPr marL="342900" marR="0" lvl="0" indent="-228600" algn="l" rtl="0">
              <a:lnSpc>
                <a:spcPct val="100000"/>
              </a:lnSpc>
              <a:spcBef>
                <a:spcPts val="360"/>
              </a:spcBef>
              <a:spcAft>
                <a:spcPts val="0"/>
              </a:spcAft>
              <a:buClr>
                <a:schemeClr val="dk1"/>
              </a:buClr>
              <a:buSzPts val="1800"/>
              <a:buFont typeface="Tahoma"/>
              <a:buNone/>
            </a:pPr>
            <a:endParaRPr sz="1800" b="0" i="0" u="none" dirty="0">
              <a:solidFill>
                <a:srgbClr val="5C5C5C"/>
              </a:solidFill>
              <a:latin typeface="Arial"/>
              <a:ea typeface="Arial"/>
              <a:cs typeface="Arial"/>
              <a:sym typeface="Arial"/>
            </a:endParaRPr>
          </a:p>
          <a:p>
            <a:pPr marL="342900" marR="0" lvl="0" indent="-228600" algn="l" rtl="0">
              <a:spcBef>
                <a:spcPts val="360"/>
              </a:spcBef>
              <a:spcAft>
                <a:spcPts val="0"/>
              </a:spcAft>
              <a:buClr>
                <a:schemeClr val="dk1"/>
              </a:buClr>
              <a:buSzPts val="1800"/>
              <a:buFont typeface="Tahoma"/>
              <a:buNone/>
            </a:pPr>
            <a:endParaRPr sz="1800" b="0" i="0" u="none" dirty="0">
              <a:solidFill>
                <a:srgbClr val="5C5C5C"/>
              </a:solidFill>
              <a:latin typeface="Arial"/>
              <a:ea typeface="Arial"/>
              <a:cs typeface="Arial"/>
              <a:sym typeface="Arial"/>
            </a:endParaRPr>
          </a:p>
        </p:txBody>
      </p:sp>
      <p:sp>
        <p:nvSpPr>
          <p:cNvPr id="370" name="Google Shape;370;p45"/>
          <p:cNvSpPr txBox="1"/>
          <p:nvPr/>
        </p:nvSpPr>
        <p:spPr>
          <a:xfrm>
            <a:off x="1145523" y="3427679"/>
            <a:ext cx="6635465" cy="752346"/>
          </a:xfrm>
          <a:prstGeom prst="rect">
            <a:avLst/>
          </a:prstGeom>
          <a:noFill/>
          <a:ln w="25400" cap="flat" cmpd="sng">
            <a:solidFill>
              <a:srgbClr val="00956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onsolas"/>
              <a:buNone/>
            </a:pPr>
            <a:r>
              <a:rPr lang="en-US" sz="1600" b="0" i="0" u="none" dirty="0">
                <a:solidFill>
                  <a:schemeClr val="dk1"/>
                </a:solidFill>
                <a:latin typeface="Consolas"/>
                <a:ea typeface="Consolas"/>
                <a:cs typeface="Consolas"/>
                <a:sym typeface="Consolas"/>
              </a:rPr>
              <a:t>(function() { </a:t>
            </a:r>
            <a:endParaRPr sz="1600" dirty="0"/>
          </a:p>
          <a:p>
            <a:pPr marL="0" marR="0" lvl="0" indent="0" algn="l" rtl="0">
              <a:lnSpc>
                <a:spcPct val="100000"/>
              </a:lnSpc>
              <a:spcBef>
                <a:spcPts val="0"/>
              </a:spcBef>
              <a:spcAft>
                <a:spcPts val="0"/>
              </a:spcAft>
              <a:buClr>
                <a:schemeClr val="dk1"/>
              </a:buClr>
              <a:buSzPts val="1800"/>
              <a:buFont typeface="Consolas"/>
              <a:buNone/>
            </a:pPr>
            <a:r>
              <a:rPr lang="en-US" sz="1600" b="0" i="0" u="none" dirty="0">
                <a:solidFill>
                  <a:schemeClr val="dk1"/>
                </a:solidFill>
                <a:latin typeface="Consolas"/>
                <a:ea typeface="Consolas"/>
                <a:cs typeface="Consolas"/>
                <a:sym typeface="Consolas"/>
              </a:rPr>
              <a:t>'use strict'; // ...</a:t>
            </a:r>
            <a:r>
              <a:rPr lang="en-US" sz="1600" b="0" i="0" u="none" dirty="0" err="1">
                <a:solidFill>
                  <a:schemeClr val="dk1"/>
                </a:solidFill>
                <a:latin typeface="Consolas"/>
                <a:ea typeface="Consolas"/>
                <a:cs typeface="Consolas"/>
                <a:sym typeface="Consolas"/>
              </a:rPr>
              <a:t>테스트하려는</a:t>
            </a:r>
            <a:r>
              <a:rPr lang="en-US" sz="1600" b="0" i="0" u="none" dirty="0">
                <a:solidFill>
                  <a:schemeClr val="dk1"/>
                </a:solidFill>
                <a:latin typeface="Consolas"/>
                <a:ea typeface="Consolas"/>
                <a:cs typeface="Consolas"/>
                <a:sym typeface="Consolas"/>
              </a:rPr>
              <a:t> </a:t>
            </a:r>
            <a:r>
              <a:rPr lang="en-US" sz="1600" b="0" i="0" u="none" dirty="0" err="1">
                <a:solidFill>
                  <a:schemeClr val="dk1"/>
                </a:solidFill>
                <a:latin typeface="Consolas"/>
                <a:ea typeface="Consolas"/>
                <a:cs typeface="Consolas"/>
                <a:sym typeface="Consolas"/>
              </a:rPr>
              <a:t>코드</a:t>
            </a:r>
            <a:r>
              <a:rPr lang="en-US" sz="1600" b="0" i="0" u="none" dirty="0">
                <a:solidFill>
                  <a:schemeClr val="dk1"/>
                </a:solidFill>
                <a:latin typeface="Consolas"/>
                <a:ea typeface="Consolas"/>
                <a:cs typeface="Consolas"/>
                <a:sym typeface="Consolas"/>
              </a:rPr>
              <a:t>... </a:t>
            </a:r>
            <a:endParaRPr sz="1600" dirty="0"/>
          </a:p>
          <a:p>
            <a:pPr marL="0" marR="0" lvl="0" indent="0" algn="l" rtl="0">
              <a:lnSpc>
                <a:spcPct val="100000"/>
              </a:lnSpc>
              <a:spcBef>
                <a:spcPts val="0"/>
              </a:spcBef>
              <a:spcAft>
                <a:spcPts val="0"/>
              </a:spcAft>
              <a:buClr>
                <a:schemeClr val="dk1"/>
              </a:buClr>
              <a:buSzPts val="1800"/>
              <a:buFont typeface="Consolas"/>
              <a:buNone/>
            </a:pPr>
            <a:r>
              <a:rPr lang="en-US" sz="1600" b="0" i="0" u="none" dirty="0">
                <a:solidFill>
                  <a:schemeClr val="dk1"/>
                </a:solidFill>
                <a:latin typeface="Consolas"/>
                <a:ea typeface="Consolas"/>
                <a:cs typeface="Consolas"/>
                <a:sym typeface="Consolas"/>
              </a:rPr>
              <a:t>})()</a:t>
            </a:r>
            <a:endParaRPr sz="1600" dirty="0"/>
          </a:p>
        </p:txBody>
      </p:sp>
      <p:sp>
        <p:nvSpPr>
          <p:cNvPr id="371" name="Google Shape;371;p4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변수와 상수</a:t>
            </a:r>
            <a:endParaRPr/>
          </a:p>
        </p:txBody>
      </p:sp>
      <p:sp>
        <p:nvSpPr>
          <p:cNvPr id="377" name="Google Shape;377;p4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551A8B"/>
              </a:buClr>
              <a:buSzPts val="1800"/>
              <a:buFont typeface="Tahoma"/>
              <a:buChar char="•"/>
            </a:pPr>
            <a:r>
              <a:rPr lang="en-US" sz="1800" b="0" i="0" u="sng" dirty="0" err="1">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변수</a:t>
            </a:r>
            <a:r>
              <a:rPr lang="en-US" sz="1800" b="0" i="0" u="none" dirty="0" err="1">
                <a:solidFill>
                  <a:srgbClr val="551A8B"/>
                </a:solidFill>
                <a:latin typeface="Arial"/>
                <a:ea typeface="Arial"/>
                <a:cs typeface="Arial"/>
                <a:sym typeface="Arial"/>
              </a:rPr>
              <a:t>변수</a:t>
            </a:r>
            <a:r>
              <a:rPr lang="en-US" sz="1800" b="0" i="0" u="sng" dirty="0">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(variable)</a:t>
            </a:r>
            <a:r>
              <a:rPr lang="en-US" sz="1800" b="0" i="0" u="none" dirty="0">
                <a:solidFill>
                  <a:srgbClr val="333333"/>
                </a:solidFill>
                <a:latin typeface="Arial"/>
                <a:ea typeface="Arial"/>
                <a:cs typeface="Arial"/>
                <a:sym typeface="Arial"/>
              </a:rPr>
              <a:t>는 </a:t>
            </a:r>
            <a:r>
              <a:rPr lang="en-US" sz="1800" b="0" i="0" u="none" dirty="0" err="1">
                <a:solidFill>
                  <a:srgbClr val="333333"/>
                </a:solidFill>
                <a:latin typeface="Arial"/>
                <a:ea typeface="Arial"/>
                <a:cs typeface="Arial"/>
                <a:sym typeface="Arial"/>
              </a:rPr>
              <a:t>데이터를</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저장할</a:t>
            </a:r>
            <a:r>
              <a:rPr lang="en-US" sz="1800" b="0" i="0" u="none" dirty="0">
                <a:solidFill>
                  <a:srgbClr val="333333"/>
                </a:solidFill>
                <a:latin typeface="Arial"/>
                <a:ea typeface="Arial"/>
                <a:cs typeface="Arial"/>
                <a:sym typeface="Arial"/>
              </a:rPr>
              <a:t> 때 </a:t>
            </a:r>
            <a:r>
              <a:rPr lang="en-US" sz="1800" b="0" i="0" u="none" dirty="0" err="1">
                <a:solidFill>
                  <a:srgbClr val="333333"/>
                </a:solidFill>
                <a:latin typeface="Arial"/>
                <a:ea typeface="Arial"/>
                <a:cs typeface="Arial"/>
                <a:sym typeface="Arial"/>
              </a:rPr>
              <a:t>쓰이는</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이름이</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붙은</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저장소</a:t>
            </a:r>
            <a:r>
              <a:rPr lang="en-US" sz="1800" b="0" i="0" u="none" dirty="0">
                <a:solidFill>
                  <a:srgbClr val="333333"/>
                </a:solidFill>
                <a:latin typeface="Arial"/>
                <a:ea typeface="Arial"/>
                <a:cs typeface="Arial"/>
                <a:sym typeface="Arial"/>
              </a:rPr>
              <a:t>’ </a:t>
            </a:r>
            <a:r>
              <a:rPr lang="en-US" sz="1800" b="0" i="0" u="none" dirty="0" err="1">
                <a:solidFill>
                  <a:srgbClr val="333333"/>
                </a:solidFill>
                <a:latin typeface="Arial"/>
                <a:ea typeface="Arial"/>
                <a:cs typeface="Arial"/>
                <a:sym typeface="Arial"/>
              </a:rPr>
              <a:t>입니다</a:t>
            </a:r>
            <a:r>
              <a:rPr lang="en-US" sz="1800" b="0" i="0" u="none" dirty="0">
                <a:solidFill>
                  <a:srgbClr val="333333"/>
                </a:solidFill>
                <a:latin typeface="Arial"/>
                <a:ea typeface="Arial"/>
                <a:cs typeface="Arial"/>
                <a:sym typeface="Arial"/>
              </a:rPr>
              <a:t>. </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자바스크립트에선</a:t>
            </a:r>
            <a:r>
              <a:rPr lang="en-US" sz="1800" b="0" i="0" u="none" dirty="0">
                <a:solidFill>
                  <a:schemeClr val="dk1"/>
                </a:solidFill>
                <a:latin typeface="Malgun Gothic"/>
                <a:ea typeface="Malgun Gothic"/>
                <a:cs typeface="Malgun Gothic"/>
                <a:sym typeface="Malgun Gothic"/>
              </a:rPr>
              <a:t> let </a:t>
            </a:r>
            <a:r>
              <a:rPr lang="en-US" sz="1800" b="0" i="0" u="none" dirty="0" err="1">
                <a:solidFill>
                  <a:schemeClr val="dk1"/>
                </a:solidFill>
                <a:latin typeface="Malgun Gothic"/>
                <a:ea typeface="Malgun Gothic"/>
                <a:cs typeface="Malgun Gothic"/>
                <a:sym typeface="Malgun Gothic"/>
              </a:rPr>
              <a:t>키워드를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변수를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생성합니다</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모던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스크립트의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경우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변환을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전재로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별도의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타입을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지정하는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경우도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있으나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본래의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자바스크립트는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선언시</a:t>
            </a:r>
            <a:r>
              <a:rPr lang="en-US" sz="1800" b="0" i="0" u="none" dirty="0">
                <a:solidFill>
                  <a:schemeClr val="dk1"/>
                </a:solidFill>
                <a:latin typeface="Malgun Gothic"/>
                <a:ea typeface="Malgun Gothic"/>
                <a:cs typeface="Malgun Gothic"/>
                <a:sym typeface="Malgun Gothic"/>
              </a:rPr>
              <a:t>  var </a:t>
            </a:r>
            <a:r>
              <a:rPr lang="en-US" sz="1800" b="0" i="0" u="none" dirty="0" err="1">
                <a:solidFill>
                  <a:schemeClr val="dk1"/>
                </a:solidFill>
                <a:latin typeface="Malgun Gothic"/>
                <a:ea typeface="Malgun Gothic"/>
                <a:cs typeface="Malgun Gothic"/>
                <a:sym typeface="Malgun Gothic"/>
              </a:rPr>
              <a:t>또는</a:t>
            </a:r>
            <a:r>
              <a:rPr lang="en-US" sz="1800" b="0" i="0" u="none" dirty="0">
                <a:solidFill>
                  <a:schemeClr val="dk1"/>
                </a:solidFill>
                <a:latin typeface="Malgun Gothic"/>
                <a:ea typeface="Malgun Gothic"/>
                <a:cs typeface="Malgun Gothic"/>
                <a:sym typeface="Malgun Gothic"/>
              </a:rPr>
              <a:t> let </a:t>
            </a:r>
            <a:r>
              <a:rPr lang="en-US" sz="1800" b="0" i="0" u="none" dirty="0" err="1">
                <a:solidFill>
                  <a:schemeClr val="dk1"/>
                </a:solidFill>
                <a:latin typeface="Malgun Gothic"/>
                <a:ea typeface="Malgun Gothic"/>
                <a:cs typeface="Malgun Gothic"/>
                <a:sym typeface="Malgun Gothic"/>
              </a:rPr>
              <a:t>키워드만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사용할</a:t>
            </a:r>
            <a:r>
              <a:rPr lang="en-US" sz="1800" b="0" i="0" u="none" dirty="0">
                <a:solidFill>
                  <a:schemeClr val="dk1"/>
                </a:solidFill>
                <a:latin typeface="Malgun Gothic"/>
                <a:ea typeface="Malgun Gothic"/>
                <a:cs typeface="Malgun Gothic"/>
                <a:sym typeface="Malgun Gothic"/>
              </a:rPr>
              <a:t> 뿐 </a:t>
            </a:r>
            <a:r>
              <a:rPr lang="en-US" sz="1800" b="0" i="0" u="none" dirty="0" err="1">
                <a:solidFill>
                  <a:schemeClr val="dk1"/>
                </a:solidFill>
                <a:latin typeface="Malgun Gothic"/>
                <a:ea typeface="Malgun Gothic"/>
                <a:cs typeface="Malgun Gothic"/>
                <a:sym typeface="Malgun Gothic"/>
              </a:rPr>
              <a:t>변수의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형을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별도로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지정하지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않습니다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a:solidFill>
                  <a:schemeClr val="dk1"/>
                </a:solidFill>
                <a:latin typeface="Malgun Gothic"/>
                <a:ea typeface="Malgun Gothic"/>
                <a:cs typeface="Malgun Gothic"/>
                <a:sym typeface="Malgun Gothic"/>
              </a:rPr>
              <a:t>use </a:t>
            </a:r>
            <a:r>
              <a:rPr lang="en-US" sz="1800" b="0" i="0" u="none" dirty="0" err="1">
                <a:solidFill>
                  <a:schemeClr val="dk1"/>
                </a:solidFill>
                <a:latin typeface="Malgun Gothic"/>
                <a:ea typeface="Malgun Gothic"/>
                <a:cs typeface="Malgun Gothic"/>
                <a:sym typeface="Malgun Gothic"/>
              </a:rPr>
              <a:t>strict를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사용하지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않으면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변수를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선언하지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않아도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사용하면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바로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만들어서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정보를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저장할</a:t>
            </a:r>
            <a:r>
              <a:rPr lang="en-US" sz="1800" b="0" i="0" u="none" dirty="0">
                <a:solidFill>
                  <a:schemeClr val="dk1"/>
                </a:solidFill>
                <a:latin typeface="Malgun Gothic"/>
                <a:ea typeface="Malgun Gothic"/>
                <a:cs typeface="Malgun Gothic"/>
                <a:sym typeface="Malgun Gothic"/>
              </a:rPr>
              <a:t> 수 </a:t>
            </a:r>
            <a:r>
              <a:rPr lang="en-US" sz="1800" b="0" i="0" u="none" dirty="0" err="1">
                <a:solidFill>
                  <a:schemeClr val="dk1"/>
                </a:solidFill>
                <a:latin typeface="Malgun Gothic"/>
                <a:ea typeface="Malgun Gothic"/>
                <a:cs typeface="Malgun Gothic"/>
                <a:sym typeface="Malgun Gothic"/>
              </a:rPr>
              <a:t>있습니다</a:t>
            </a:r>
            <a:r>
              <a:rPr lang="en-US" sz="1800" b="0" i="0" u="none" dirty="0">
                <a:solidFill>
                  <a:schemeClr val="dk1"/>
                </a:solidFill>
                <a:latin typeface="Malgun Gothic"/>
                <a:ea typeface="Malgun Gothic"/>
                <a:cs typeface="Malgun Gothic"/>
                <a:sym typeface="Malgun Gothic"/>
              </a:rPr>
              <a:t>. </a:t>
            </a:r>
            <a:endParaRPr dirty="0"/>
          </a:p>
        </p:txBody>
      </p:sp>
      <p:sp>
        <p:nvSpPr>
          <p:cNvPr id="378" name="Google Shape;378;p4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 선언과 사용예</a:t>
            </a:r>
            <a:endParaRPr/>
          </a:p>
        </p:txBody>
      </p:sp>
      <p:pic>
        <p:nvPicPr>
          <p:cNvPr id="384" name="Google Shape;384;p47"/>
          <p:cNvPicPr preferRelativeResize="0">
            <a:picLocks noGrp="1"/>
          </p:cNvPicPr>
          <p:nvPr>
            <p:ph type="body" idx="1"/>
          </p:nvPr>
        </p:nvPicPr>
        <p:blipFill rotWithShape="1">
          <a:blip r:embed="rId3">
            <a:alphaModFix/>
          </a:blip>
          <a:srcRect/>
          <a:stretch/>
        </p:blipFill>
        <p:spPr>
          <a:xfrm>
            <a:off x="811212" y="2011362"/>
            <a:ext cx="2620962" cy="2835275"/>
          </a:xfrm>
          <a:prstGeom prst="rect">
            <a:avLst/>
          </a:prstGeom>
          <a:noFill/>
          <a:ln>
            <a:noFill/>
          </a:ln>
        </p:spPr>
      </p:pic>
      <p:sp>
        <p:nvSpPr>
          <p:cNvPr id="385" name="Google Shape;385;p4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변수명 규칙</a:t>
            </a:r>
            <a:endParaRPr/>
          </a:p>
        </p:txBody>
      </p:sp>
      <p:sp>
        <p:nvSpPr>
          <p:cNvPr id="391" name="Google Shape;391;p4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변수명에는 오직 문자와 숫자, 그리고 기호 $와 _만 들어갈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첫 글자는 숫자가 될 수 없습니다.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여러 단어를 조합하여 변수명을 만들 땐 </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카멜 표기법</a:t>
            </a:r>
            <a:r>
              <a:rPr lang="en-US" sz="1800" b="0" i="0" u="none">
                <a:solidFill>
                  <a:srgbClr val="551A8B"/>
                </a:solidFill>
                <a:latin typeface="Arial"/>
                <a:ea typeface="Arial"/>
                <a:cs typeface="Arial"/>
                <a:sym typeface="Arial"/>
              </a:rPr>
              <a:t>카멜 표기법</a:t>
            </a:r>
            <a:r>
              <a:rPr lang="en-US" sz="1800" b="0" i="0" u="sng">
                <a:solidFill>
                  <a:srgbClr val="551A8B"/>
                </a:solidFill>
                <a:latin typeface="Tahoma"/>
                <a:ea typeface="Tahoma"/>
                <a:cs typeface="Tahoma"/>
                <a:sym typeface="Tahoma"/>
                <a:hlinkClick r:id="rId3">
                  <a:extLst>
                    <a:ext uri="{A12FA001-AC4F-418D-AE19-62706E023703}">
                      <ahyp:hlinkClr xmlns:ahyp="http://schemas.microsoft.com/office/drawing/2018/hyperlinkcolor" val="tx"/>
                    </a:ext>
                  </a:extLst>
                </a:hlinkClick>
              </a:rPr>
              <a:t>(camelCase)</a:t>
            </a:r>
            <a:r>
              <a:rPr lang="en-US" sz="1800" b="0" i="0" u="none">
                <a:solidFill>
                  <a:srgbClr val="333333"/>
                </a:solidFill>
                <a:latin typeface="Arial"/>
                <a:ea typeface="Arial"/>
                <a:cs typeface="Arial"/>
                <a:sym typeface="Arial"/>
              </a:rPr>
              <a:t>가 흔히 사용됩니다.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카멜 표기법은 단어를 차례대로 나열하면서 첫 단어를 제외한 각 단어의 첫 글자를 대문자로 작성합니다.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예약어는 변수로 사용할 수 없습니다.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자바스크립트는 대소문자를 구분합니다 .</a:t>
            </a:r>
            <a:endParaRPr/>
          </a:p>
        </p:txBody>
      </p:sp>
      <p:sp>
        <p:nvSpPr>
          <p:cNvPr id="392" name="Google Shape;392;p4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상수</a:t>
            </a:r>
            <a:endParaRPr/>
          </a:p>
        </p:txBody>
      </p:sp>
      <p:sp>
        <p:nvSpPr>
          <p:cNvPr id="398" name="Google Shape;398;p4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상수는 const 키워드로 선언합니다.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상수의 내용은 변경 불가입니다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상수는 보통 대문자를 많이 사용합니다.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399" name="Google Shape;399;p49"/>
          <p:cNvPicPr preferRelativeResize="0"/>
          <p:nvPr/>
        </p:nvPicPr>
        <p:blipFill rotWithShape="1">
          <a:blip r:embed="rId3">
            <a:alphaModFix/>
          </a:blip>
          <a:srcRect/>
          <a:stretch/>
        </p:blipFill>
        <p:spPr>
          <a:xfrm>
            <a:off x="917575" y="3206750"/>
            <a:ext cx="7308850" cy="1071562"/>
          </a:xfrm>
          <a:prstGeom prst="rect">
            <a:avLst/>
          </a:prstGeom>
          <a:noFill/>
          <a:ln>
            <a:noFill/>
          </a:ln>
        </p:spPr>
      </p:pic>
      <p:sp>
        <p:nvSpPr>
          <p:cNvPr id="400" name="Google Shape;400;p4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0" i="0" u="none">
                <a:solidFill>
                  <a:srgbClr val="003366"/>
                </a:solidFill>
                <a:latin typeface="Tahoma"/>
                <a:ea typeface="Tahoma"/>
                <a:cs typeface="Tahoma"/>
                <a:sym typeface="Tahoma"/>
              </a:rPr>
              <a:t>비동기식 단일 쓰레드 서버</a:t>
            </a:r>
            <a:endParaRPr/>
          </a:p>
        </p:txBody>
      </p:sp>
      <p:pic>
        <p:nvPicPr>
          <p:cNvPr id="86" name="Google Shape;86;p5" descr="threading_node.png"/>
          <p:cNvPicPr preferRelativeResize="0">
            <a:picLocks noGrp="1"/>
          </p:cNvPicPr>
          <p:nvPr>
            <p:ph type="body" idx="1"/>
          </p:nvPr>
        </p:nvPicPr>
        <p:blipFill rotWithShape="1">
          <a:blip r:embed="rId3">
            <a:alphaModFix/>
          </a:blip>
          <a:srcRect/>
          <a:stretch/>
        </p:blipFill>
        <p:spPr>
          <a:xfrm>
            <a:off x="1714500" y="1844675"/>
            <a:ext cx="5715000" cy="3689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변수이름 붙일때 참고사항</a:t>
            </a:r>
            <a:endParaRPr/>
          </a:p>
        </p:txBody>
      </p:sp>
      <p:sp>
        <p:nvSpPr>
          <p:cNvPr id="406" name="Google Shape;406;p5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userName</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shoppingCart처럼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사람이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읽을</a:t>
            </a:r>
            <a:r>
              <a:rPr lang="en-US" sz="1800" b="0" i="0" u="none" dirty="0">
                <a:solidFill>
                  <a:schemeClr val="dk1"/>
                </a:solidFill>
                <a:latin typeface="Malgun Gothic"/>
                <a:ea typeface="Malgun Gothic"/>
                <a:cs typeface="Malgun Gothic"/>
                <a:sym typeface="Malgun Gothic"/>
              </a:rPr>
              <a:t> 수 </a:t>
            </a:r>
            <a:r>
              <a:rPr lang="en-US" sz="1800" b="0" i="0" u="none" dirty="0" err="1">
                <a:solidFill>
                  <a:schemeClr val="dk1"/>
                </a:solidFill>
                <a:latin typeface="Malgun Gothic"/>
                <a:ea typeface="Malgun Gothic"/>
                <a:cs typeface="Malgun Gothic"/>
                <a:sym typeface="Malgun Gothic"/>
              </a:rPr>
              <a:t>있는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이름을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사용하세요</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무엇을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하고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있는지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명확히</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알고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경우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외에는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줄임말이나</a:t>
            </a:r>
            <a:r>
              <a:rPr lang="en-US" sz="1800" b="0" i="0" u="none" dirty="0">
                <a:solidFill>
                  <a:schemeClr val="dk1"/>
                </a:solidFill>
                <a:latin typeface="Malgun Gothic"/>
                <a:ea typeface="Malgun Gothic"/>
                <a:cs typeface="Malgun Gothic"/>
                <a:sym typeface="Malgun Gothic"/>
              </a:rPr>
              <a:t> a, b, </a:t>
            </a:r>
            <a:r>
              <a:rPr lang="en-US" sz="1800" b="0" i="0" u="none" dirty="0" err="1">
                <a:solidFill>
                  <a:schemeClr val="dk1"/>
                </a:solidFill>
                <a:latin typeface="Malgun Gothic"/>
                <a:ea typeface="Malgun Gothic"/>
                <a:cs typeface="Malgun Gothic"/>
                <a:sym typeface="Malgun Gothic"/>
              </a:rPr>
              <a:t>c와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같은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짧은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이름은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피하세요</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최대한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서술적이고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간결하게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명명해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주세요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data와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value는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나쁜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이름의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예시입니다</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이름은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아무것도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설명해주지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않습니다</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코드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문맥상</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변수가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가리키는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데이터나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값이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아주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명확할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때에만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이름을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사용합시다</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자신만의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규칙이나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소속된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팀의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규칙을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따르세요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만약</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사이트</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방문객을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user’라고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부르기로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했다면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관련된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변수를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currentVisitor나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newManInTown이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아닌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currentUser나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newUser라는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이름으로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지어야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합니다</a:t>
            </a:r>
            <a:r>
              <a:rPr lang="en-US" sz="1800" b="0" i="0" u="none" dirty="0">
                <a:solidFill>
                  <a:schemeClr val="dk1"/>
                </a:solidFill>
                <a:latin typeface="Malgun Gothic"/>
                <a:ea typeface="Malgun Gothic"/>
                <a:cs typeface="Malgun Gothic"/>
                <a:sym typeface="Malgun Gothic"/>
              </a:rPr>
              <a:t>.</a:t>
            </a:r>
            <a:endParaRPr dirty="0"/>
          </a:p>
        </p:txBody>
      </p:sp>
      <p:sp>
        <p:nvSpPr>
          <p:cNvPr id="407" name="Google Shape;407;p5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자료형</a:t>
            </a:r>
            <a:endParaRPr/>
          </a:p>
        </p:txBody>
      </p:sp>
      <p:sp>
        <p:nvSpPr>
          <p:cNvPr id="413" name="Google Shape;413;p5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자바스크립트도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자료형이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있습니다</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다만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변수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선언시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자료형을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명시하지는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않습니다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자바스크립트의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기본형</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숫자형</a:t>
            </a:r>
            <a:r>
              <a:rPr lang="en-US" sz="1800" b="0" i="0" u="none" strike="noStrike" cap="none" dirty="0">
                <a:solidFill>
                  <a:schemeClr val="dk1"/>
                </a:solidFill>
                <a:latin typeface="Malgun Gothic"/>
                <a:ea typeface="Malgun Gothic"/>
                <a:cs typeface="Malgun Gothic"/>
                <a:sym typeface="Malgun Gothic"/>
              </a:rPr>
              <a:t> – </a:t>
            </a:r>
            <a:r>
              <a:rPr lang="en-US" sz="1800" b="0" i="0" u="none" strike="noStrike" cap="none" dirty="0" err="1">
                <a:solidFill>
                  <a:schemeClr val="dk1"/>
                </a:solidFill>
                <a:latin typeface="Malgun Gothic"/>
                <a:ea typeface="Malgun Gothic"/>
                <a:cs typeface="Malgun Gothic"/>
                <a:sym typeface="Malgun Gothic"/>
              </a:rPr>
              <a:t>정수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부동</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소수점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숫자</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등의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숫자를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나타낼</a:t>
            </a:r>
            <a:r>
              <a:rPr lang="en-US" sz="1800" b="0" i="0" u="none" strike="noStrike" cap="none" dirty="0">
                <a:solidFill>
                  <a:schemeClr val="dk1"/>
                </a:solidFill>
                <a:latin typeface="Malgun Gothic"/>
                <a:ea typeface="Malgun Gothic"/>
                <a:cs typeface="Malgun Gothic"/>
                <a:sym typeface="Malgun Gothic"/>
              </a:rPr>
              <a:t> 때 </a:t>
            </a:r>
            <a:r>
              <a:rPr lang="en-US" sz="1800" b="0" i="0" u="none" strike="noStrike" cap="none" dirty="0" err="1">
                <a:solidFill>
                  <a:schemeClr val="dk1"/>
                </a:solidFill>
                <a:latin typeface="Malgun Gothic"/>
                <a:ea typeface="Malgun Gothic"/>
                <a:cs typeface="Malgun Gothic"/>
                <a:sym typeface="Malgun Gothic"/>
              </a:rPr>
              <a:t>사용합니다</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정수의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한계는</a:t>
            </a:r>
            <a:r>
              <a:rPr lang="en-US" sz="1800" b="0" i="0" u="none" strike="noStrike" cap="none" dirty="0">
                <a:solidFill>
                  <a:schemeClr val="dk1"/>
                </a:solidFill>
                <a:latin typeface="Malgun Gothic"/>
                <a:ea typeface="Malgun Gothic"/>
                <a:cs typeface="Malgun Gothic"/>
                <a:sym typeface="Malgun Gothic"/>
              </a:rPr>
              <a:t> ±253 </a:t>
            </a:r>
            <a:r>
              <a:rPr lang="en-US" sz="1800" b="0" i="0" u="none" strike="noStrike" cap="none" dirty="0" err="1">
                <a:solidFill>
                  <a:schemeClr val="dk1"/>
                </a:solidFill>
                <a:latin typeface="Malgun Gothic"/>
                <a:ea typeface="Malgun Gothic"/>
                <a:cs typeface="Malgun Gothic"/>
                <a:sym typeface="Malgun Gothic"/>
              </a:rPr>
              <a:t>입니다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bigint</a:t>
            </a:r>
            <a:r>
              <a:rPr lang="en-US" sz="1800" b="0" i="0" u="none" strike="noStrike" cap="none" dirty="0">
                <a:solidFill>
                  <a:schemeClr val="dk1"/>
                </a:solidFill>
                <a:latin typeface="Malgun Gothic"/>
                <a:ea typeface="Malgun Gothic"/>
                <a:cs typeface="Malgun Gothic"/>
                <a:sym typeface="Malgun Gothic"/>
              </a:rPr>
              <a:t> – </a:t>
            </a:r>
            <a:r>
              <a:rPr lang="en-US" sz="1800" b="0" i="0" u="none" strike="noStrike" cap="none" dirty="0" err="1">
                <a:solidFill>
                  <a:schemeClr val="dk1"/>
                </a:solidFill>
                <a:latin typeface="Malgun Gothic"/>
                <a:ea typeface="Malgun Gothic"/>
                <a:cs typeface="Malgun Gothic"/>
                <a:sym typeface="Malgun Gothic"/>
              </a:rPr>
              <a:t>길이</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제약</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없이</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정수를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나타낼</a:t>
            </a:r>
            <a:r>
              <a:rPr lang="en-US" sz="1800" b="0" i="0" u="none" strike="noStrike" cap="none" dirty="0">
                <a:solidFill>
                  <a:schemeClr val="dk1"/>
                </a:solidFill>
                <a:latin typeface="Malgun Gothic"/>
                <a:ea typeface="Malgun Gothic"/>
                <a:cs typeface="Malgun Gothic"/>
                <a:sym typeface="Malgun Gothic"/>
              </a:rPr>
              <a:t> 수 </a:t>
            </a:r>
            <a:r>
              <a:rPr lang="en-US" sz="1800" b="0" i="0" u="none" strike="noStrike" cap="none" dirty="0" err="1">
                <a:solidFill>
                  <a:schemeClr val="dk1"/>
                </a:solidFill>
                <a:latin typeface="Malgun Gothic"/>
                <a:ea typeface="Malgun Gothic"/>
                <a:cs typeface="Malgun Gothic"/>
                <a:sym typeface="Malgun Gothic"/>
              </a:rPr>
              <a:t>있습니다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문자형</a:t>
            </a:r>
            <a:r>
              <a:rPr lang="en-US" sz="1800" b="0" i="0" u="none" strike="noStrike" cap="none" dirty="0">
                <a:solidFill>
                  <a:schemeClr val="dk1"/>
                </a:solidFill>
                <a:latin typeface="Malgun Gothic"/>
                <a:ea typeface="Malgun Gothic"/>
                <a:cs typeface="Malgun Gothic"/>
                <a:sym typeface="Malgun Gothic"/>
              </a:rPr>
              <a:t> – 빈 </a:t>
            </a:r>
            <a:r>
              <a:rPr lang="en-US" sz="1800" b="0" i="0" u="none" strike="noStrike" cap="none" dirty="0" err="1">
                <a:solidFill>
                  <a:schemeClr val="dk1"/>
                </a:solidFill>
                <a:latin typeface="Malgun Gothic"/>
                <a:ea typeface="Malgun Gothic"/>
                <a:cs typeface="Malgun Gothic"/>
                <a:sym typeface="Malgun Gothic"/>
              </a:rPr>
              <a:t>문자열이나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글자들로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이뤄진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문자열을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나타낼</a:t>
            </a:r>
            <a:r>
              <a:rPr lang="en-US" sz="1800" b="0" i="0" u="none" strike="noStrike" cap="none" dirty="0">
                <a:solidFill>
                  <a:schemeClr val="dk1"/>
                </a:solidFill>
                <a:latin typeface="Malgun Gothic"/>
                <a:ea typeface="Malgun Gothic"/>
                <a:cs typeface="Malgun Gothic"/>
                <a:sym typeface="Malgun Gothic"/>
              </a:rPr>
              <a:t> 때 </a:t>
            </a:r>
            <a:r>
              <a:rPr lang="en-US" sz="1800" b="0" i="0" u="none" strike="noStrike" cap="none" dirty="0" err="1">
                <a:solidFill>
                  <a:schemeClr val="dk1"/>
                </a:solidFill>
                <a:latin typeface="Malgun Gothic"/>
                <a:ea typeface="Malgun Gothic"/>
                <a:cs typeface="Malgun Gothic"/>
                <a:sym typeface="Malgun Gothic"/>
              </a:rPr>
              <a:t>사용합니다</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단일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문자를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나타내는</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별도의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자료형은</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없습니다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불린형</a:t>
            </a:r>
            <a:r>
              <a:rPr lang="en-US" sz="1800" b="0" i="0" u="none" strike="noStrike" cap="none" dirty="0">
                <a:solidFill>
                  <a:schemeClr val="dk1"/>
                </a:solidFill>
                <a:latin typeface="Malgun Gothic"/>
                <a:ea typeface="Malgun Gothic"/>
                <a:cs typeface="Malgun Gothic"/>
                <a:sym typeface="Malgun Gothic"/>
              </a:rPr>
              <a:t> – true, </a:t>
            </a:r>
            <a:r>
              <a:rPr lang="en-US" sz="1800" b="0" i="0" u="none" strike="noStrike" cap="none" dirty="0" err="1">
                <a:solidFill>
                  <a:schemeClr val="dk1"/>
                </a:solidFill>
                <a:latin typeface="Malgun Gothic"/>
                <a:ea typeface="Malgun Gothic"/>
                <a:cs typeface="Malgun Gothic"/>
                <a:sym typeface="Malgun Gothic"/>
              </a:rPr>
              <a:t>false를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나타낼</a:t>
            </a:r>
            <a:r>
              <a:rPr lang="en-US" sz="1800" b="0" i="0" u="none" strike="noStrike" cap="none" dirty="0">
                <a:solidFill>
                  <a:schemeClr val="dk1"/>
                </a:solidFill>
                <a:latin typeface="Malgun Gothic"/>
                <a:ea typeface="Malgun Gothic"/>
                <a:cs typeface="Malgun Gothic"/>
                <a:sym typeface="Malgun Gothic"/>
              </a:rPr>
              <a:t> 때 </a:t>
            </a:r>
            <a:r>
              <a:rPr lang="en-US" sz="1800" b="0" i="0" u="none" strike="noStrike" cap="none" dirty="0" err="1">
                <a:solidFill>
                  <a:schemeClr val="dk1"/>
                </a:solidFill>
                <a:latin typeface="Malgun Gothic"/>
                <a:ea typeface="Malgun Gothic"/>
                <a:cs typeface="Malgun Gothic"/>
                <a:sym typeface="Malgun Gothic"/>
              </a:rPr>
              <a:t>사용합니다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a:solidFill>
                  <a:schemeClr val="dk1"/>
                </a:solidFill>
                <a:latin typeface="Malgun Gothic"/>
                <a:ea typeface="Malgun Gothic"/>
                <a:cs typeface="Malgun Gothic"/>
                <a:sym typeface="Malgun Gothic"/>
              </a:rPr>
              <a:t>null – null </a:t>
            </a:r>
            <a:r>
              <a:rPr lang="en-US" sz="1800" b="0" i="0" u="none" strike="noStrike" cap="none" dirty="0" err="1">
                <a:solidFill>
                  <a:schemeClr val="dk1"/>
                </a:solidFill>
                <a:latin typeface="Malgun Gothic"/>
                <a:ea typeface="Malgun Gothic"/>
                <a:cs typeface="Malgun Gothic"/>
                <a:sym typeface="Malgun Gothic"/>
              </a:rPr>
              <a:t>값만을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위한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독립</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자료형입니다</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null은</a:t>
            </a:r>
            <a:r>
              <a:rPr lang="en-US" sz="1800" b="0" i="0" u="none" strike="noStrike" cap="none" dirty="0">
                <a:solidFill>
                  <a:schemeClr val="dk1"/>
                </a:solidFill>
                <a:latin typeface="Malgun Gothic"/>
                <a:ea typeface="Malgun Gothic"/>
                <a:cs typeface="Malgun Gothic"/>
                <a:sym typeface="Malgun Gothic"/>
              </a:rPr>
              <a:t> 알 수 </a:t>
            </a:r>
            <a:r>
              <a:rPr lang="en-US" sz="1800" b="0" i="0" u="none" strike="noStrike" cap="none" dirty="0" err="1">
                <a:solidFill>
                  <a:schemeClr val="dk1"/>
                </a:solidFill>
                <a:latin typeface="Malgun Gothic"/>
                <a:ea typeface="Malgun Gothic"/>
                <a:cs typeface="Malgun Gothic"/>
                <a:sym typeface="Malgun Gothic"/>
              </a:rPr>
              <a:t>없는</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값을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나타냅니다</a:t>
            </a:r>
            <a:r>
              <a:rPr lang="en-US" sz="1800" b="0" i="0" u="none" strike="noStrike" cap="none" dirty="0">
                <a:solidFill>
                  <a:schemeClr val="dk1"/>
                </a:solidFill>
                <a:latin typeface="Malgun Gothic"/>
                <a:ea typeface="Malgun Gothic"/>
                <a:cs typeface="Malgun Gothic"/>
                <a:sym typeface="Malgun Gothic"/>
              </a:rPr>
              <a:t>. </a:t>
            </a:r>
            <a:r>
              <a:rPr lang="en-US" dirty="0" err="1"/>
              <a:t>사용자가</a:t>
            </a:r>
            <a:r>
              <a:rPr lang="en-US" dirty="0"/>
              <a:t> </a:t>
            </a:r>
            <a:r>
              <a:rPr lang="en-US" dirty="0" err="1"/>
              <a:t>부여하는</a:t>
            </a:r>
            <a:r>
              <a:rPr lang="en-US" dirty="0"/>
              <a:t> 값</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a:solidFill>
                  <a:schemeClr val="dk1"/>
                </a:solidFill>
                <a:latin typeface="Malgun Gothic"/>
                <a:ea typeface="Malgun Gothic"/>
                <a:cs typeface="Malgun Gothic"/>
                <a:sym typeface="Malgun Gothic"/>
              </a:rPr>
              <a:t>undefined – undefined </a:t>
            </a:r>
            <a:r>
              <a:rPr lang="en-US" sz="1800" b="0" i="0" u="none" strike="noStrike" cap="none" dirty="0" err="1">
                <a:solidFill>
                  <a:schemeClr val="dk1"/>
                </a:solidFill>
                <a:latin typeface="Malgun Gothic"/>
                <a:ea typeface="Malgun Gothic"/>
                <a:cs typeface="Malgun Gothic"/>
                <a:sym typeface="Malgun Gothic"/>
              </a:rPr>
              <a:t>값만을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위한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독립</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자료형입니다</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undefined는</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할당되지</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않은</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값을</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나타냅니다</a:t>
            </a:r>
            <a:r>
              <a:rPr lang="en-US" sz="1800" b="0" i="0" u="none" strike="noStrike" cap="none" dirty="0">
                <a:solidFill>
                  <a:schemeClr val="dk1"/>
                </a:solidFill>
                <a:latin typeface="Malgun Gothic"/>
                <a:ea typeface="Malgun Gothic"/>
                <a:cs typeface="Malgun Gothic"/>
                <a:sym typeface="Malgun Gothic"/>
              </a:rPr>
              <a:t>. </a:t>
            </a:r>
            <a:r>
              <a:rPr lang="en-US" dirty="0" err="1"/>
              <a:t>시스템이</a:t>
            </a:r>
            <a:r>
              <a:rPr lang="en-US" dirty="0"/>
              <a:t> </a:t>
            </a:r>
            <a:r>
              <a:rPr lang="en-US" dirty="0" err="1"/>
              <a:t>부여함</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객체형</a:t>
            </a:r>
            <a:r>
              <a:rPr lang="en-US" sz="1800" b="0" i="0" u="none" strike="noStrike" cap="none" dirty="0">
                <a:solidFill>
                  <a:schemeClr val="dk1"/>
                </a:solidFill>
                <a:latin typeface="Malgun Gothic"/>
                <a:ea typeface="Malgun Gothic"/>
                <a:cs typeface="Malgun Gothic"/>
                <a:sym typeface="Malgun Gothic"/>
              </a:rPr>
              <a:t> – </a:t>
            </a:r>
            <a:r>
              <a:rPr lang="en-US" sz="1800" b="0" i="0" u="none" strike="noStrike" cap="none" dirty="0" err="1">
                <a:solidFill>
                  <a:schemeClr val="dk1"/>
                </a:solidFill>
                <a:latin typeface="Malgun Gothic"/>
                <a:ea typeface="Malgun Gothic"/>
                <a:cs typeface="Malgun Gothic"/>
                <a:sym typeface="Malgun Gothic"/>
              </a:rPr>
              <a:t>복잡한</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데이터</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구조를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표현할</a:t>
            </a:r>
            <a:r>
              <a:rPr lang="en-US" sz="1800" b="0" i="0" u="none" strike="noStrike" cap="none" dirty="0">
                <a:solidFill>
                  <a:schemeClr val="dk1"/>
                </a:solidFill>
                <a:latin typeface="Malgun Gothic"/>
                <a:ea typeface="Malgun Gothic"/>
                <a:cs typeface="Malgun Gothic"/>
                <a:sym typeface="Malgun Gothic"/>
              </a:rPr>
              <a:t> 때 </a:t>
            </a:r>
            <a:r>
              <a:rPr lang="en-US" sz="1800" b="0" i="0" u="none" strike="noStrike" cap="none" dirty="0" err="1">
                <a:solidFill>
                  <a:schemeClr val="dk1"/>
                </a:solidFill>
                <a:latin typeface="Malgun Gothic"/>
                <a:ea typeface="Malgun Gothic"/>
                <a:cs typeface="Malgun Gothic"/>
                <a:sym typeface="Malgun Gothic"/>
              </a:rPr>
              <a:t>사용합니다</a:t>
            </a:r>
            <a:r>
              <a:rPr lang="en-US" sz="1800" b="0" i="0" u="none" strike="noStrike" cap="none" dirty="0">
                <a:solidFill>
                  <a:schemeClr val="dk1"/>
                </a:solidFill>
                <a:latin typeface="Malgun Gothic"/>
                <a:ea typeface="Malgun Gothic"/>
                <a:cs typeface="Malgun Gothic"/>
                <a:sym typeface="Malgun Gothic"/>
              </a:rPr>
              <a:t>.</a:t>
            </a:r>
            <a:endParaRPr dirty="0"/>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dirty="0" err="1">
                <a:solidFill>
                  <a:schemeClr val="dk1"/>
                </a:solidFill>
                <a:latin typeface="Malgun Gothic"/>
                <a:ea typeface="Malgun Gothic"/>
                <a:cs typeface="Malgun Gothic"/>
                <a:sym typeface="Malgun Gothic"/>
              </a:rPr>
              <a:t>심볼형</a:t>
            </a:r>
            <a:r>
              <a:rPr lang="en-US" sz="1800" b="0" i="0" u="none" strike="noStrike" cap="none" dirty="0">
                <a:solidFill>
                  <a:schemeClr val="dk1"/>
                </a:solidFill>
                <a:latin typeface="Malgun Gothic"/>
                <a:ea typeface="Malgun Gothic"/>
                <a:cs typeface="Malgun Gothic"/>
                <a:sym typeface="Malgun Gothic"/>
              </a:rPr>
              <a:t> – </a:t>
            </a:r>
            <a:r>
              <a:rPr lang="en-US" sz="1800" b="0" i="0" u="none" strike="noStrike" cap="none" dirty="0" err="1">
                <a:solidFill>
                  <a:schemeClr val="dk1"/>
                </a:solidFill>
                <a:latin typeface="Malgun Gothic"/>
                <a:ea typeface="Malgun Gothic"/>
                <a:cs typeface="Malgun Gothic"/>
                <a:sym typeface="Malgun Gothic"/>
              </a:rPr>
              <a:t>객체의</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고유</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식별자를</a:t>
            </a:r>
            <a:r>
              <a:rPr lang="en-US" sz="1800" b="0" i="0" u="none" strike="noStrike" cap="none" dirty="0">
                <a:solidFill>
                  <a:schemeClr val="dk1"/>
                </a:solidFill>
                <a:latin typeface="Malgun Gothic"/>
                <a:ea typeface="Malgun Gothic"/>
                <a:cs typeface="Malgun Gothic"/>
                <a:sym typeface="Malgun Gothic"/>
              </a:rPr>
              <a:t> </a:t>
            </a:r>
            <a:r>
              <a:rPr lang="en-US" sz="1800" b="0" i="0" u="none" strike="noStrike" cap="none" dirty="0" err="1">
                <a:solidFill>
                  <a:schemeClr val="dk1"/>
                </a:solidFill>
                <a:latin typeface="Malgun Gothic"/>
                <a:ea typeface="Malgun Gothic"/>
                <a:cs typeface="Malgun Gothic"/>
                <a:sym typeface="Malgun Gothic"/>
              </a:rPr>
              <a:t>만들</a:t>
            </a:r>
            <a:r>
              <a:rPr lang="en-US" sz="1800" b="0" i="0" u="none" strike="noStrike" cap="none" dirty="0">
                <a:solidFill>
                  <a:schemeClr val="dk1"/>
                </a:solidFill>
                <a:latin typeface="Malgun Gothic"/>
                <a:ea typeface="Malgun Gothic"/>
                <a:cs typeface="Malgun Gothic"/>
                <a:sym typeface="Malgun Gothic"/>
              </a:rPr>
              <a:t> 때 </a:t>
            </a:r>
            <a:r>
              <a:rPr lang="en-US" sz="1800" b="0" i="0" u="none" strike="noStrike" cap="none" dirty="0" err="1">
                <a:solidFill>
                  <a:schemeClr val="dk1"/>
                </a:solidFill>
                <a:latin typeface="Malgun Gothic"/>
                <a:ea typeface="Malgun Gothic"/>
                <a:cs typeface="Malgun Gothic"/>
                <a:sym typeface="Malgun Gothic"/>
              </a:rPr>
              <a:t>사용합니다</a:t>
            </a:r>
            <a:r>
              <a:rPr lang="en-US" sz="1800" b="0" i="0" u="none" strike="noStrike" cap="none" dirty="0">
                <a:solidFill>
                  <a:schemeClr val="dk1"/>
                </a:solidFill>
                <a:latin typeface="Malgun Gothic"/>
                <a:ea typeface="Malgun Gothic"/>
                <a:cs typeface="Malgun Gothic"/>
                <a:sym typeface="Malgun Gothic"/>
              </a:rPr>
              <a:t>.</a:t>
            </a:r>
            <a:endParaRPr dirty="0"/>
          </a:p>
        </p:txBody>
      </p:sp>
      <p:sp>
        <p:nvSpPr>
          <p:cNvPr id="414" name="Google Shape;414;p5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숫자형</a:t>
            </a:r>
            <a:endParaRPr/>
          </a:p>
        </p:txBody>
      </p:sp>
      <p:sp>
        <p:nvSpPr>
          <p:cNvPr id="420" name="Google Shape;420;p5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숫자형(number type) 은 정수 및 부동소수점 숫자(floating point number)를 나타냅니다.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숫자형과 관련된 연산은 다양한데, 곱셈 *, 나눗셈 /, 덧셈 +, 뺄셈 - 등이 대표적입니다.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숫자형엔 일반적인 숫자 외에 Infinity, -Infinity, NaN같은 '특수 숫자 값(special numeric value)'이 포함됩니다.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Infinity는 어떤 숫자보다 큰 특수 값, 무한대(∞)를 나타냅니다.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어느 숫자든 0으로 나누면 무한대를 얻을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NaN은 계산 중에 에러가 발생했다는 것을 나타내주는 값입니다. 부정확하거나 정의되지 않은 수학 연산을 사용하면 계산 중에 에러가 발생하는데, 이때 NaN이 반환됩니다.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자바스크립트에서 행해지는 수학 연산은 '안전’하다고 볼 수 있습니다. 0으로 나눈다거나 숫자가 아닌 문자열을 숫자로 취급하는 등의 이례적인 연산이 자바스크립트에선 가능합니다.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말이 안 되는 수학 연산을 하더라도 스크립트는 치명적인 에러를 내뿜으며 죽지 않습니다. NaN을 반환하며 연산이 종료될 뿐입니다.</a:t>
            </a:r>
            <a:endParaRPr/>
          </a:p>
        </p:txBody>
      </p:sp>
      <p:sp>
        <p:nvSpPr>
          <p:cNvPr id="421" name="Google Shape;421;p5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숫자형 예제</a:t>
            </a:r>
            <a:endParaRPr/>
          </a:p>
        </p:txBody>
      </p:sp>
      <p:pic>
        <p:nvPicPr>
          <p:cNvPr id="427" name="Google Shape;427;p53"/>
          <p:cNvPicPr preferRelativeResize="0">
            <a:picLocks noGrp="1"/>
          </p:cNvPicPr>
          <p:nvPr>
            <p:ph type="body" idx="1"/>
          </p:nvPr>
        </p:nvPicPr>
        <p:blipFill rotWithShape="1">
          <a:blip r:embed="rId3">
            <a:alphaModFix/>
          </a:blip>
          <a:srcRect/>
          <a:stretch/>
        </p:blipFill>
        <p:spPr>
          <a:xfrm>
            <a:off x="971550" y="1412875"/>
            <a:ext cx="6543675" cy="3816350"/>
          </a:xfrm>
          <a:prstGeom prst="rect">
            <a:avLst/>
          </a:prstGeom>
          <a:noFill/>
          <a:ln>
            <a:noFill/>
          </a:ln>
        </p:spPr>
      </p:pic>
      <p:sp>
        <p:nvSpPr>
          <p:cNvPr id="428" name="Google Shape;428;p5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문자형(string)</a:t>
            </a:r>
            <a:endParaRPr/>
          </a:p>
        </p:txBody>
      </p:sp>
      <p:sp>
        <p:nvSpPr>
          <p:cNvPr id="434" name="Google Shape;434;p5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자바스크립트에선 문자열(string)을 따옴표로 묶습니다.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str1 = "Hello";</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str2 = 'Single quotes are ok too';</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str3 = `backtick도 가능합니다. ${str1}`;</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백틱 (`)을 사용하면 ${변수명}을 사용해서 문자열에 특정 변수의 내용을 저장할 수 있습니다  </a:t>
            </a:r>
            <a:endParaRPr/>
          </a:p>
        </p:txBody>
      </p:sp>
      <p:sp>
        <p:nvSpPr>
          <p:cNvPr id="435" name="Google Shape;435;p5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문자형(string) 예제1</a:t>
            </a:r>
            <a:endParaRPr/>
          </a:p>
        </p:txBody>
      </p:sp>
      <p:pic>
        <p:nvPicPr>
          <p:cNvPr id="441" name="Google Shape;441;p55"/>
          <p:cNvPicPr preferRelativeResize="0">
            <a:picLocks noGrp="1"/>
          </p:cNvPicPr>
          <p:nvPr>
            <p:ph type="body" idx="1"/>
          </p:nvPr>
        </p:nvPicPr>
        <p:blipFill rotWithShape="1">
          <a:blip r:embed="rId3">
            <a:alphaModFix/>
          </a:blip>
          <a:srcRect/>
          <a:stretch/>
        </p:blipFill>
        <p:spPr>
          <a:xfrm>
            <a:off x="2093912" y="1760537"/>
            <a:ext cx="4956175" cy="3729037"/>
          </a:xfrm>
          <a:prstGeom prst="rect">
            <a:avLst/>
          </a:prstGeom>
          <a:noFill/>
          <a:ln>
            <a:noFill/>
          </a:ln>
        </p:spPr>
      </p:pic>
      <p:sp>
        <p:nvSpPr>
          <p:cNvPr id="442" name="Google Shape;442;p5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문자형(string) 예제2</a:t>
            </a:r>
            <a:endParaRPr/>
          </a:p>
        </p:txBody>
      </p:sp>
      <p:pic>
        <p:nvPicPr>
          <p:cNvPr id="448" name="Google Shape;448;p56"/>
          <p:cNvPicPr preferRelativeResize="0">
            <a:picLocks noGrp="1"/>
          </p:cNvPicPr>
          <p:nvPr>
            <p:ph type="body" idx="1"/>
          </p:nvPr>
        </p:nvPicPr>
        <p:blipFill rotWithShape="1">
          <a:blip r:embed="rId3">
            <a:alphaModFix/>
          </a:blip>
          <a:srcRect/>
          <a:stretch/>
        </p:blipFill>
        <p:spPr>
          <a:xfrm>
            <a:off x="1057275" y="2027237"/>
            <a:ext cx="3514725" cy="2063750"/>
          </a:xfrm>
          <a:prstGeom prst="rect">
            <a:avLst/>
          </a:prstGeom>
          <a:noFill/>
          <a:ln>
            <a:noFill/>
          </a:ln>
        </p:spPr>
      </p:pic>
      <p:sp>
        <p:nvSpPr>
          <p:cNvPr id="449" name="Google Shape;449;p5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불린형(Boolean)</a:t>
            </a:r>
            <a:endParaRPr/>
          </a:p>
        </p:txBody>
      </p:sp>
      <p:sp>
        <p:nvSpPr>
          <p:cNvPr id="455" name="Google Shape;455;p5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불린형(논리 타입)은 true와 false 두 가지 값밖에 없는 자료형입니다.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불린형은 긍정(yes)이나 부정(no)을 나타내는 값을 저장할 때 사용합니다. true는 긍정, false는 부정을 의미합니다.</a:t>
            </a:r>
            <a:endParaRPr/>
          </a:p>
        </p:txBody>
      </p:sp>
      <p:pic>
        <p:nvPicPr>
          <p:cNvPr id="456" name="Google Shape;456;p57"/>
          <p:cNvPicPr preferRelativeResize="0"/>
          <p:nvPr/>
        </p:nvPicPr>
        <p:blipFill rotWithShape="1">
          <a:blip r:embed="rId3">
            <a:alphaModFix/>
          </a:blip>
          <a:srcRect/>
          <a:stretch/>
        </p:blipFill>
        <p:spPr>
          <a:xfrm>
            <a:off x="1760537" y="2879725"/>
            <a:ext cx="3957637" cy="1951037"/>
          </a:xfrm>
          <a:prstGeom prst="rect">
            <a:avLst/>
          </a:prstGeom>
          <a:noFill/>
          <a:ln>
            <a:noFill/>
          </a:ln>
        </p:spPr>
      </p:pic>
      <p:sp>
        <p:nvSpPr>
          <p:cNvPr id="457" name="Google Shape;457;p5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null값</a:t>
            </a:r>
            <a:endParaRPr/>
          </a:p>
        </p:txBody>
      </p:sp>
      <p:sp>
        <p:nvSpPr>
          <p:cNvPr id="463" name="Google Shape;463;p5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 값은 지금까지 소개한 자료형 중 어느 자료형에도 속하지 않는 값입니다.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 값은 오로지 null 값만 포함하는 별도의 자료형을 만듭니다.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age = null;</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자바스크립트의 null은 자바스크립트 이외 언어의 null과 성격이 다릅니다. 다른 언어에선 null을 '존재하지 않는 객체에 대한 참조’나 '널 포인터(null pointer)'를 나타낼 때 사용합니다.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하지만 자바스크립트에선 null을 ‘존재하지 않는(nothing)’ 값, ‘비어 있는(empty)’ 값, ‘알 수 없는(unknown)’ 값을 나타내는 데 사용합니다.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age = null;은 나이(age)를 알 수 없거나 그 값이 비어있음을 보여줍니다.</a:t>
            </a:r>
            <a:endParaRPr/>
          </a:p>
        </p:txBody>
      </p:sp>
      <p:sp>
        <p:nvSpPr>
          <p:cNvPr id="464" name="Google Shape;464;p5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null값 예</a:t>
            </a:r>
            <a:endParaRPr/>
          </a:p>
        </p:txBody>
      </p:sp>
      <p:pic>
        <p:nvPicPr>
          <p:cNvPr id="470" name="Google Shape;470;p59"/>
          <p:cNvPicPr preferRelativeResize="0">
            <a:picLocks noGrp="1"/>
          </p:cNvPicPr>
          <p:nvPr>
            <p:ph type="body" idx="1"/>
          </p:nvPr>
        </p:nvPicPr>
        <p:blipFill rotWithShape="1">
          <a:blip r:embed="rId3">
            <a:alphaModFix/>
          </a:blip>
          <a:srcRect/>
          <a:stretch/>
        </p:blipFill>
        <p:spPr>
          <a:xfrm>
            <a:off x="1771650" y="2579687"/>
            <a:ext cx="5600700" cy="2092325"/>
          </a:xfrm>
          <a:prstGeom prst="rect">
            <a:avLst/>
          </a:prstGeom>
          <a:noFill/>
          <a:ln>
            <a:noFill/>
          </a:ln>
        </p:spPr>
      </p:pic>
      <p:sp>
        <p:nvSpPr>
          <p:cNvPr id="471" name="Google Shape;471;p5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설치해야 할 것들</a:t>
            </a:r>
            <a:endParaRPr/>
          </a:p>
        </p:txBody>
      </p:sp>
      <p:sp>
        <p:nvSpPr>
          <p:cNvPr id="92" name="Google Shape;92;p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Node.js: Webpack 과 Babel 같은 도구들이 자바스크립트 런타임인 Node.js 를 기반으로 만들어져있습니다. 그렇기에 해당 도구들을 사용하기 위해서 Node.js 를 설치합니다.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Yarn: Yarn 은 조금 개선된 버전의 npm 입니다. npm 은 Node.js 를 설치하게 될 때 같이 딸려오는 패키지 매니저 도구입니다. 프로젝트에서 사용되는 라이브러리를 설치하고 해당 라이브러리들의 버전 관리를 하게 될 때 사용합니다..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Yarn은 npm 보다 속도도 빠르고 캐싱지원도 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93" name="Google Shape;93;p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‘undefined’ 값</a:t>
            </a:r>
            <a:endParaRPr/>
          </a:p>
        </p:txBody>
      </p:sp>
      <p:sp>
        <p:nvSpPr>
          <p:cNvPr id="477" name="Google Shape;477;p6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 값도 null 값처럼 자신만의 자료형을 형성합니다.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undefined는 '값이 할당되지 않은 상태’를 나타낼 때 사용합니다.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변수는 선언했지만, 값을 할당하지 않았다면 해당 변수에 undefined가 자동으로 할당됩니다.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a = undefined;</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let b;</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둘다 undefined 이다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undefined를 직접 할당하는 걸 권장하진 않습니다. 변수가 ‘비어있거나’ ‘알 수 없는’ 상태라는 걸 나타내려면 null을 사용하는게 좋습니다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undefined는 값이 할당되지 않은 변수의 초기값을 위해 사용됩니다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478" name="Google Shape;478;p6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객체와 심볼형</a:t>
            </a:r>
            <a:endParaRPr/>
          </a:p>
        </p:txBody>
      </p:sp>
      <p:sp>
        <p:nvSpPr>
          <p:cNvPr id="484" name="Google Shape;484;p6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객체형을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제외한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다른</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자료형은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문자열이든</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숫자든</a:t>
            </a:r>
            <a:r>
              <a:rPr lang="en-US" sz="1800" b="0" i="0" u="none" dirty="0">
                <a:solidFill>
                  <a:schemeClr val="dk1"/>
                </a:solidFill>
                <a:latin typeface="Malgun Gothic"/>
                <a:ea typeface="Malgun Gothic"/>
                <a:cs typeface="Malgun Gothic"/>
                <a:sym typeface="Malgun Gothic"/>
              </a:rPr>
              <a:t> 한 </a:t>
            </a:r>
            <a:r>
              <a:rPr lang="en-US" sz="1800" b="0" i="0" u="none" dirty="0" err="1">
                <a:solidFill>
                  <a:schemeClr val="dk1"/>
                </a:solidFill>
                <a:latin typeface="Malgun Gothic"/>
                <a:ea typeface="Malgun Gothic"/>
                <a:cs typeface="Malgun Gothic"/>
                <a:sym typeface="Malgun Gothic"/>
              </a:rPr>
              <a:t>가지만</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표현할</a:t>
            </a:r>
            <a:r>
              <a:rPr lang="en-US" sz="1800" b="0" i="0" u="none" dirty="0">
                <a:solidFill>
                  <a:schemeClr val="dk1"/>
                </a:solidFill>
                <a:latin typeface="Malgun Gothic"/>
                <a:ea typeface="Malgun Gothic"/>
                <a:cs typeface="Malgun Gothic"/>
                <a:sym typeface="Malgun Gothic"/>
              </a:rPr>
              <a:t> 수 </a:t>
            </a:r>
            <a:r>
              <a:rPr lang="en-US" sz="1800" b="0" i="0" u="none" dirty="0" err="1">
                <a:solidFill>
                  <a:schemeClr val="dk1"/>
                </a:solidFill>
                <a:latin typeface="Malgun Gothic"/>
                <a:ea typeface="Malgun Gothic"/>
                <a:cs typeface="Malgun Gothic"/>
                <a:sym typeface="Malgun Gothic"/>
              </a:rPr>
              <a:t>있기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때문에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원시</a:t>
            </a:r>
            <a:r>
              <a:rPr lang="en-US" sz="1800" b="0" i="0" u="none" dirty="0">
                <a:solidFill>
                  <a:schemeClr val="dk1"/>
                </a:solidFill>
                <a:latin typeface="Malgun Gothic"/>
                <a:ea typeface="Malgun Gothic"/>
                <a:cs typeface="Malgun Gothic"/>
                <a:sym typeface="Malgun Gothic"/>
              </a:rPr>
              <a:t>(primitive) </a:t>
            </a:r>
            <a:r>
              <a:rPr lang="en-US" sz="1800" b="0" i="0" u="none" dirty="0" err="1">
                <a:solidFill>
                  <a:schemeClr val="dk1"/>
                </a:solidFill>
                <a:latin typeface="Malgun Gothic"/>
                <a:ea typeface="Malgun Gothic"/>
                <a:cs typeface="Malgun Gothic"/>
                <a:sym typeface="Malgun Gothic"/>
              </a:rPr>
              <a:t>자료형이라</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부릅니다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반면</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객체는</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데이터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컬렉션이나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복잡한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개체</a:t>
            </a:r>
            <a:r>
              <a:rPr lang="en-US" sz="1800" b="0" i="0" u="none" dirty="0">
                <a:solidFill>
                  <a:schemeClr val="dk1"/>
                </a:solidFill>
                <a:latin typeface="Malgun Gothic"/>
                <a:ea typeface="Malgun Gothic"/>
                <a:cs typeface="Malgun Gothic"/>
                <a:sym typeface="Malgun Gothic"/>
              </a:rPr>
              <a:t>(entity)를 </a:t>
            </a:r>
            <a:r>
              <a:rPr lang="en-US" sz="1800" b="0" i="0" u="none" dirty="0" err="1">
                <a:solidFill>
                  <a:schemeClr val="dk1"/>
                </a:solidFill>
                <a:latin typeface="Malgun Gothic"/>
                <a:ea typeface="Malgun Gothic"/>
                <a:cs typeface="Malgun Gothic"/>
                <a:sym typeface="Malgun Gothic"/>
              </a:rPr>
              <a:t>표현할</a:t>
            </a:r>
            <a:r>
              <a:rPr lang="en-US" sz="1800" b="0" i="0" u="none" dirty="0">
                <a:solidFill>
                  <a:schemeClr val="dk1"/>
                </a:solidFill>
                <a:latin typeface="Malgun Gothic"/>
                <a:ea typeface="Malgun Gothic"/>
                <a:cs typeface="Malgun Gothic"/>
                <a:sym typeface="Malgun Gothic"/>
              </a:rPr>
              <a:t> 수 </a:t>
            </a:r>
            <a:r>
              <a:rPr lang="en-US" sz="1800" b="0" i="0" u="none" dirty="0" err="1">
                <a:solidFill>
                  <a:schemeClr val="dk1"/>
                </a:solidFill>
                <a:latin typeface="Malgun Gothic"/>
                <a:ea typeface="Malgun Gothic"/>
                <a:cs typeface="Malgun Gothic"/>
                <a:sym typeface="Malgun Gothic"/>
              </a:rPr>
              <a:t>있습니다</a:t>
            </a:r>
            <a:r>
              <a:rPr lang="en-US" sz="1800" b="0" i="0" u="none" dirty="0">
                <a:solidFill>
                  <a:schemeClr val="dk1"/>
                </a:solidFill>
                <a:latin typeface="Malgun Gothic"/>
                <a:ea typeface="Malgun Gothic"/>
                <a:cs typeface="Malgun Gothic"/>
                <a:sym typeface="Malgun Gothic"/>
              </a:rPr>
              <a:t>.</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이런</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특징</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때문에</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자바스크립트에서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객체는</a:t>
            </a:r>
            <a:r>
              <a:rPr lang="en-US" sz="1800" b="0" i="0" u="none" dirty="0">
                <a:solidFill>
                  <a:schemeClr val="dk1"/>
                </a:solidFill>
                <a:latin typeface="Malgun Gothic"/>
                <a:ea typeface="Malgun Gothic"/>
                <a:cs typeface="Malgun Gothic"/>
                <a:sym typeface="Malgun Gothic"/>
              </a:rPr>
              <a:t> 좀 더 </a:t>
            </a:r>
            <a:r>
              <a:rPr lang="en-US" sz="1800" b="0" i="0" u="none" dirty="0" err="1">
                <a:solidFill>
                  <a:schemeClr val="dk1"/>
                </a:solidFill>
                <a:latin typeface="Malgun Gothic"/>
                <a:ea typeface="Malgun Gothic"/>
                <a:cs typeface="Malgun Gothic"/>
                <a:sym typeface="Malgun Gothic"/>
              </a:rPr>
              <a:t>특별한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취급을</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받습니다</a:t>
            </a:r>
            <a:r>
              <a:rPr lang="en-US" sz="1800" b="0" i="0" u="none" dirty="0">
                <a:solidFill>
                  <a:schemeClr val="dk1"/>
                </a:solidFill>
                <a:latin typeface="Malgun Gothic"/>
                <a:ea typeface="Malgun Gothic"/>
                <a:cs typeface="Malgun Gothic"/>
                <a:sym typeface="Malgun Gothic"/>
              </a:rPr>
              <a:t>. </a:t>
            </a:r>
            <a:endParaRPr dirty="0"/>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dirty="0" err="1">
                <a:solidFill>
                  <a:schemeClr val="dk1"/>
                </a:solidFill>
                <a:latin typeface="Malgun Gothic"/>
                <a:ea typeface="Malgun Gothic"/>
                <a:cs typeface="Malgun Gothic"/>
                <a:sym typeface="Malgun Gothic"/>
              </a:rPr>
              <a:t>심볼</a:t>
            </a:r>
            <a:r>
              <a:rPr lang="en-US" sz="1800" b="0" i="0" u="none" dirty="0">
                <a:solidFill>
                  <a:schemeClr val="dk1"/>
                </a:solidFill>
                <a:latin typeface="Malgun Gothic"/>
                <a:ea typeface="Malgun Gothic"/>
                <a:cs typeface="Malgun Gothic"/>
                <a:sym typeface="Malgun Gothic"/>
              </a:rPr>
              <a:t>(symbol)</a:t>
            </a:r>
            <a:r>
              <a:rPr lang="en-US" sz="1800" b="0" i="0" u="none" dirty="0" err="1">
                <a:solidFill>
                  <a:schemeClr val="dk1"/>
                </a:solidFill>
                <a:latin typeface="Malgun Gothic"/>
                <a:ea typeface="Malgun Gothic"/>
                <a:cs typeface="Malgun Gothic"/>
                <a:sym typeface="Malgun Gothic"/>
              </a:rPr>
              <a:t>형은</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객체의</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고유한</a:t>
            </a:r>
            <a:r>
              <a:rPr lang="en-US" sz="1800" b="0" i="0" u="none" dirty="0">
                <a:solidFill>
                  <a:schemeClr val="dk1"/>
                </a:solidFill>
                <a:latin typeface="Malgun Gothic"/>
                <a:ea typeface="Malgun Gothic"/>
                <a:cs typeface="Malgun Gothic"/>
                <a:sym typeface="Malgun Gothic"/>
              </a:rPr>
              <a:t> </a:t>
            </a:r>
            <a:r>
              <a:rPr lang="en-US" sz="1800" b="0" i="0" u="none" dirty="0" err="1">
                <a:solidFill>
                  <a:schemeClr val="dk1"/>
                </a:solidFill>
                <a:latin typeface="Malgun Gothic"/>
                <a:ea typeface="Malgun Gothic"/>
                <a:cs typeface="Malgun Gothic"/>
                <a:sym typeface="Malgun Gothic"/>
              </a:rPr>
              <a:t>식별자</a:t>
            </a:r>
            <a:r>
              <a:rPr lang="en-US" sz="1800" b="0" i="0" u="none" dirty="0">
                <a:solidFill>
                  <a:schemeClr val="dk1"/>
                </a:solidFill>
                <a:latin typeface="Malgun Gothic"/>
                <a:ea typeface="Malgun Gothic"/>
                <a:cs typeface="Malgun Gothic"/>
                <a:sym typeface="Malgun Gothic"/>
              </a:rPr>
              <a:t>(unique identifier)를 </a:t>
            </a:r>
            <a:r>
              <a:rPr lang="en-US" sz="1800" b="0" i="0" u="none" dirty="0" err="1">
                <a:solidFill>
                  <a:schemeClr val="dk1"/>
                </a:solidFill>
                <a:latin typeface="Malgun Gothic"/>
                <a:ea typeface="Malgun Gothic"/>
                <a:cs typeface="Malgun Gothic"/>
                <a:sym typeface="Malgun Gothic"/>
              </a:rPr>
              <a:t>만들</a:t>
            </a:r>
            <a:r>
              <a:rPr lang="en-US" sz="1800" b="0" i="0" u="none" dirty="0">
                <a:solidFill>
                  <a:schemeClr val="dk1"/>
                </a:solidFill>
                <a:latin typeface="Malgun Gothic"/>
                <a:ea typeface="Malgun Gothic"/>
                <a:cs typeface="Malgun Gothic"/>
                <a:sym typeface="Malgun Gothic"/>
              </a:rPr>
              <a:t> 때 </a:t>
            </a:r>
            <a:r>
              <a:rPr lang="en-US" sz="1800" b="0" i="0" u="none" dirty="0" err="1">
                <a:solidFill>
                  <a:schemeClr val="dk1"/>
                </a:solidFill>
                <a:latin typeface="Malgun Gothic"/>
                <a:ea typeface="Malgun Gothic"/>
                <a:cs typeface="Malgun Gothic"/>
                <a:sym typeface="Malgun Gothic"/>
              </a:rPr>
              <a:t>사용됩니다</a:t>
            </a:r>
            <a:endParaRPr lang="en-US" sz="1800" b="0" i="0" u="none" dirty="0">
              <a:solidFill>
                <a:schemeClr val="dk1"/>
              </a:solidFill>
              <a:latin typeface="Malgun Gothic"/>
              <a:ea typeface="Malgun Gothic"/>
              <a:cs typeface="Malgun Gothic"/>
              <a:sym typeface="Malgun Gothic"/>
            </a:endParaRPr>
          </a:p>
          <a:p>
            <a:pPr marL="342900">
              <a:lnSpc>
                <a:spcPct val="100000"/>
              </a:lnSpc>
            </a:pPr>
            <a:r>
              <a:rPr lang="ko-KR" altLang="en-US" b="0" dirty="0">
                <a:solidFill>
                  <a:srgbClr val="292929"/>
                </a:solidFill>
                <a:effectLst/>
                <a:latin typeface="Consolas" panose="020B0609020204030204" pitchFamily="49" charset="0"/>
              </a:rPr>
              <a:t>객체는 중괄호 </a:t>
            </a:r>
            <a:r>
              <a:rPr lang="en-US" altLang="ko-KR" b="0" dirty="0">
                <a:solidFill>
                  <a:srgbClr val="292929"/>
                </a:solidFill>
                <a:effectLst/>
                <a:latin typeface="Consolas" panose="020B0609020204030204" pitchFamily="49" charset="0"/>
              </a:rPr>
              <a:t>{…}</a:t>
            </a:r>
            <a:r>
              <a:rPr lang="ko-KR" altLang="en-US" b="0" dirty="0">
                <a:solidFill>
                  <a:srgbClr val="292929"/>
                </a:solidFill>
                <a:effectLst/>
                <a:latin typeface="Consolas" panose="020B0609020204030204" pitchFamily="49" charset="0"/>
              </a:rPr>
              <a:t>를 이용해 만들 수 있습니다</a:t>
            </a:r>
            <a:r>
              <a:rPr lang="en-US" altLang="ko-KR" b="0" dirty="0">
                <a:solidFill>
                  <a:srgbClr val="292929"/>
                </a:solidFill>
                <a:effectLst/>
                <a:latin typeface="Consolas" panose="020B0609020204030204" pitchFamily="49" charset="0"/>
              </a:rPr>
              <a:t>. </a:t>
            </a:r>
          </a:p>
          <a:p>
            <a:pPr marL="342900">
              <a:lnSpc>
                <a:spcPct val="100000"/>
              </a:lnSpc>
            </a:pPr>
            <a:r>
              <a:rPr lang="ko-KR" altLang="en-US" b="0" dirty="0">
                <a:solidFill>
                  <a:srgbClr val="292929"/>
                </a:solidFill>
                <a:effectLst/>
                <a:latin typeface="Consolas" panose="020B0609020204030204" pitchFamily="49" charset="0"/>
              </a:rPr>
              <a:t>중괄호 안에는 ‘키</a:t>
            </a:r>
            <a:r>
              <a:rPr lang="en-US" altLang="ko-KR" b="0" dirty="0">
                <a:solidFill>
                  <a:srgbClr val="292929"/>
                </a:solidFill>
                <a:effectLst/>
                <a:latin typeface="Consolas" panose="020B0609020204030204" pitchFamily="49" charset="0"/>
              </a:rPr>
              <a:t>(key): </a:t>
            </a:r>
            <a:r>
              <a:rPr lang="ko-KR" altLang="en-US" b="0" dirty="0">
                <a:solidFill>
                  <a:srgbClr val="292929"/>
                </a:solidFill>
                <a:effectLst/>
                <a:latin typeface="Consolas" panose="020B0609020204030204" pitchFamily="49" charset="0"/>
              </a:rPr>
              <a:t>값</a:t>
            </a:r>
            <a:r>
              <a:rPr lang="en-US" altLang="ko-KR" b="0" dirty="0">
                <a:solidFill>
                  <a:srgbClr val="292929"/>
                </a:solidFill>
                <a:effectLst/>
                <a:latin typeface="Consolas" panose="020B0609020204030204" pitchFamily="49" charset="0"/>
              </a:rPr>
              <a:t>(value)’ </a:t>
            </a:r>
            <a:r>
              <a:rPr lang="ko-KR" altLang="en-US" b="0" dirty="0">
                <a:solidFill>
                  <a:srgbClr val="292929"/>
                </a:solidFill>
                <a:effectLst/>
                <a:latin typeface="Consolas" panose="020B0609020204030204" pitchFamily="49" charset="0"/>
              </a:rPr>
              <a:t>쌍으로 구성된 프로퍼티</a:t>
            </a:r>
            <a:r>
              <a:rPr lang="en-US" altLang="ko-KR" b="0" dirty="0">
                <a:solidFill>
                  <a:srgbClr val="292929"/>
                </a:solidFill>
                <a:effectLst/>
                <a:latin typeface="Consolas" panose="020B0609020204030204" pitchFamily="49" charset="0"/>
              </a:rPr>
              <a:t>(property) </a:t>
            </a:r>
            <a:r>
              <a:rPr lang="ko-KR" altLang="en-US" b="0" dirty="0">
                <a:solidFill>
                  <a:srgbClr val="292929"/>
                </a:solidFill>
                <a:effectLst/>
                <a:latin typeface="Consolas" panose="020B0609020204030204" pitchFamily="49" charset="0"/>
              </a:rPr>
              <a:t>를 여러 개 넣을 수 있는데</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키엔 문자형</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값엔 모든 자료형이 허용됩니다</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프로퍼티 키는 ‘프로퍼티 이름’ 이라고도 부릅니다</a:t>
            </a:r>
            <a:r>
              <a:rPr lang="en-US" altLang="ko-KR" b="0" dirty="0">
                <a:solidFill>
                  <a:srgbClr val="292929"/>
                </a:solidFill>
                <a:effectLst/>
                <a:latin typeface="Consolas" panose="020B0609020204030204" pitchFamily="49" charset="0"/>
              </a:rPr>
              <a:t>.</a:t>
            </a:r>
          </a:p>
          <a:p>
            <a:pPr marL="342900" marR="0" lvl="0" indent="-342900" algn="l" rtl="0">
              <a:lnSpc>
                <a:spcPct val="100000"/>
              </a:lnSpc>
              <a:spcBef>
                <a:spcPts val="360"/>
              </a:spcBef>
              <a:spcAft>
                <a:spcPts val="0"/>
              </a:spcAft>
              <a:buClr>
                <a:schemeClr val="dk1"/>
              </a:buClr>
              <a:buSzPts val="1800"/>
              <a:buFont typeface="Malgun Gothic"/>
              <a:buChar char="•"/>
            </a:pPr>
            <a:endParaRPr dirty="0"/>
          </a:p>
        </p:txBody>
      </p:sp>
      <p:sp>
        <p:nvSpPr>
          <p:cNvPr id="485" name="Google Shape;485;p6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dirty="0" err="1">
                <a:solidFill>
                  <a:srgbClr val="003366"/>
                </a:solidFill>
                <a:latin typeface="Tahoma"/>
                <a:ea typeface="Tahoma"/>
                <a:cs typeface="Tahoma"/>
                <a:sym typeface="Tahoma"/>
              </a:rPr>
              <a:t>객체</a:t>
            </a:r>
            <a:endParaRPr dirty="0"/>
          </a:p>
        </p:txBody>
      </p:sp>
      <p:sp>
        <p:nvSpPr>
          <p:cNvPr id="484" name="Google Shape;484;p6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ko-KR" altLang="en-US" dirty="0"/>
              <a:t>객체 생성 방법 </a:t>
            </a:r>
            <a:endParaRPr lang="en-US" altLang="ko-KR" dirty="0"/>
          </a:p>
          <a:p>
            <a:pPr marL="342900" marR="0" lvl="0" indent="-342900" algn="l" rtl="0">
              <a:lnSpc>
                <a:spcPct val="100000"/>
              </a:lnSpc>
              <a:spcBef>
                <a:spcPts val="0"/>
              </a:spcBef>
              <a:spcAft>
                <a:spcPts val="0"/>
              </a:spcAft>
              <a:buClr>
                <a:schemeClr val="dk1"/>
              </a:buClr>
              <a:buSzPts val="1800"/>
              <a:buFont typeface="Malgun Gothic"/>
              <a:buChar char="•"/>
            </a:pPr>
            <a:endParaRPr lang="en-US" altLang="ko-KR" dirty="0"/>
          </a:p>
          <a:p>
            <a:pPr marL="342900" marR="0" lvl="0" indent="-342900" algn="l" rtl="0">
              <a:lnSpc>
                <a:spcPct val="100000"/>
              </a:lnSpc>
              <a:spcBef>
                <a:spcPts val="0"/>
              </a:spcBef>
              <a:spcAft>
                <a:spcPts val="0"/>
              </a:spcAft>
              <a:buClr>
                <a:schemeClr val="dk1"/>
              </a:buClr>
              <a:buSzPts val="1800"/>
              <a:buFont typeface="Malgun Gothic"/>
              <a:buChar char="•"/>
            </a:pPr>
            <a:endParaRPr lang="en-US" altLang="ko-KR" dirty="0"/>
          </a:p>
          <a:p>
            <a:r>
              <a:rPr lang="en-US" altLang="ko-KR" b="0" dirty="0">
                <a:solidFill>
                  <a:srgbClr val="292929"/>
                </a:solidFill>
                <a:effectLst/>
                <a:latin typeface="Consolas" panose="020B0609020204030204" pitchFamily="49" charset="0"/>
              </a:rPr>
              <a:t>let user = new Object(); // '</a:t>
            </a:r>
            <a:r>
              <a:rPr lang="ko-KR" altLang="en-US" b="0" dirty="0">
                <a:solidFill>
                  <a:srgbClr val="292929"/>
                </a:solidFill>
                <a:effectLst/>
                <a:latin typeface="Consolas" panose="020B0609020204030204" pitchFamily="49" charset="0"/>
              </a:rPr>
              <a:t>객체 생성자</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문법</a:t>
            </a:r>
          </a:p>
          <a:p>
            <a:r>
              <a:rPr lang="en-US" altLang="ko-KR" b="0" dirty="0">
                <a:solidFill>
                  <a:srgbClr val="292929"/>
                </a:solidFill>
                <a:effectLst/>
                <a:latin typeface="Consolas" panose="020B0609020204030204" pitchFamily="49" charset="0"/>
              </a:rPr>
              <a:t>let user = {};  // '</a:t>
            </a:r>
            <a:r>
              <a:rPr lang="ko-KR" altLang="en-US" b="0" dirty="0">
                <a:solidFill>
                  <a:srgbClr val="292929"/>
                </a:solidFill>
                <a:effectLst/>
                <a:latin typeface="Consolas" panose="020B0609020204030204" pitchFamily="49" charset="0"/>
              </a:rPr>
              <a:t>객체 </a:t>
            </a:r>
            <a:r>
              <a:rPr lang="ko-KR" altLang="en-US" b="0" dirty="0" err="1">
                <a:solidFill>
                  <a:srgbClr val="292929"/>
                </a:solidFill>
                <a:effectLst/>
                <a:latin typeface="Consolas" panose="020B0609020204030204" pitchFamily="49" charset="0"/>
              </a:rPr>
              <a:t>리터럴</a:t>
            </a:r>
            <a:r>
              <a:rPr lang="en-US" altLang="ko-KR" b="0" dirty="0">
                <a:solidFill>
                  <a:srgbClr val="292929"/>
                </a:solidFill>
                <a:effectLst/>
                <a:latin typeface="Consolas" panose="020B0609020204030204" pitchFamily="49" charset="0"/>
              </a:rPr>
              <a:t>' </a:t>
            </a:r>
            <a:r>
              <a:rPr lang="ko-KR" altLang="en-US" b="0" dirty="0">
                <a:solidFill>
                  <a:srgbClr val="292929"/>
                </a:solidFill>
                <a:effectLst/>
                <a:latin typeface="Consolas" panose="020B0609020204030204" pitchFamily="49" charset="0"/>
              </a:rPr>
              <a:t>문법</a:t>
            </a:r>
          </a:p>
          <a:p>
            <a:pPr marL="342900" marR="0" lvl="0" indent="-342900" algn="l" rtl="0">
              <a:lnSpc>
                <a:spcPct val="100000"/>
              </a:lnSpc>
              <a:spcBef>
                <a:spcPts val="0"/>
              </a:spcBef>
              <a:spcAft>
                <a:spcPts val="0"/>
              </a:spcAft>
              <a:buClr>
                <a:schemeClr val="dk1"/>
              </a:buClr>
              <a:buSzPts val="1800"/>
              <a:buFont typeface="Malgun Gothic"/>
              <a:buChar char="•"/>
            </a:pPr>
            <a:endParaRPr dirty="0"/>
          </a:p>
        </p:txBody>
      </p:sp>
      <p:sp>
        <p:nvSpPr>
          <p:cNvPr id="485" name="Google Shape;485;p6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62</a:t>
            </a:fld>
            <a:endParaRPr/>
          </a:p>
        </p:txBody>
      </p:sp>
    </p:spTree>
    <p:extLst>
      <p:ext uri="{BB962C8B-B14F-4D97-AF65-F5344CB8AC3E}">
        <p14:creationId xmlns:p14="http://schemas.microsoft.com/office/powerpoint/2010/main" val="4190451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C6744F-3D9C-6DC5-5DF0-59594C867907}"/>
              </a:ext>
            </a:extLst>
          </p:cNvPr>
          <p:cNvSpPr>
            <a:spLocks noGrp="1"/>
          </p:cNvSpPr>
          <p:nvPr>
            <p:ph type="title"/>
          </p:nvPr>
        </p:nvSpPr>
        <p:spPr/>
        <p:txBody>
          <a:bodyPr/>
          <a:lstStyle/>
          <a:p>
            <a:r>
              <a:rPr lang="ko-KR" altLang="en-US" dirty="0"/>
              <a:t>심볼형</a:t>
            </a:r>
          </a:p>
        </p:txBody>
      </p:sp>
      <p:sp>
        <p:nvSpPr>
          <p:cNvPr id="3" name="텍스트 개체 틀 2">
            <a:extLst>
              <a:ext uri="{FF2B5EF4-FFF2-40B4-BE49-F238E27FC236}">
                <a16:creationId xmlns:a16="http://schemas.microsoft.com/office/drawing/2014/main" id="{A129F4D1-3E77-F263-F37E-79441F5ABCB0}"/>
              </a:ext>
            </a:extLst>
          </p:cNvPr>
          <p:cNvSpPr>
            <a:spLocks noGrp="1"/>
          </p:cNvSpPr>
          <p:nvPr>
            <p:ph type="body" idx="1"/>
          </p:nvPr>
        </p:nvSpPr>
        <p:spPr/>
        <p:txBody>
          <a:bodyPr/>
          <a:lstStyle/>
          <a:p>
            <a:r>
              <a:rPr lang="ko-KR" altLang="en-US" b="0" i="0" dirty="0">
                <a:solidFill>
                  <a:srgbClr val="313130"/>
                </a:solidFill>
                <a:effectLst/>
                <a:latin typeface="BlinkMacSystemFont"/>
              </a:rPr>
              <a:t>자바스크립트는 객체 </a:t>
            </a:r>
            <a:r>
              <a:rPr lang="ko-KR" altLang="en-US" b="0" i="0" dirty="0" err="1">
                <a:solidFill>
                  <a:srgbClr val="313130"/>
                </a:solidFill>
                <a:effectLst/>
                <a:latin typeface="BlinkMacSystemFont"/>
              </a:rPr>
              <a:t>프로퍼티키로</a:t>
            </a:r>
            <a:r>
              <a:rPr lang="ko-KR" altLang="en-US" b="0" i="0" dirty="0">
                <a:solidFill>
                  <a:srgbClr val="313130"/>
                </a:solidFill>
                <a:effectLst/>
                <a:latin typeface="BlinkMacSystemFont"/>
              </a:rPr>
              <a:t> 오직 문자형과 </a:t>
            </a:r>
            <a:r>
              <a:rPr lang="ko-KR" altLang="en-US" b="0" i="0" dirty="0" err="1">
                <a:solidFill>
                  <a:srgbClr val="313130"/>
                </a:solidFill>
                <a:effectLst/>
                <a:latin typeface="BlinkMacSystemFont"/>
              </a:rPr>
              <a:t>심볼형만을</a:t>
            </a:r>
            <a:r>
              <a:rPr lang="ko-KR" altLang="en-US" b="0" i="0" dirty="0">
                <a:solidFill>
                  <a:srgbClr val="313130"/>
                </a:solidFill>
                <a:effectLst/>
                <a:latin typeface="BlinkMacSystemFont"/>
              </a:rPr>
              <a:t> 허용합니다</a:t>
            </a:r>
            <a:endParaRPr lang="en-US" altLang="ko-KR" dirty="0"/>
          </a:p>
          <a:p>
            <a:r>
              <a:rPr lang="ko-KR" altLang="en-US" dirty="0"/>
              <a:t>다른 값과 중복되지 않는 형이다</a:t>
            </a:r>
            <a:r>
              <a:rPr lang="en-US" altLang="ko-KR" dirty="0"/>
              <a:t>.</a:t>
            </a:r>
          </a:p>
          <a:p>
            <a:r>
              <a:rPr lang="en-US" altLang="ko-KR" dirty="0" err="1"/>
              <a:t>ES6</a:t>
            </a:r>
            <a:r>
              <a:rPr lang="ko-KR" altLang="en-US" dirty="0"/>
              <a:t>에서 추가된 타입이다</a:t>
            </a:r>
            <a:endParaRPr lang="en-US" altLang="ko-KR" dirty="0"/>
          </a:p>
          <a:p>
            <a:pPr algn="l"/>
            <a:r>
              <a:rPr lang="ko-KR" altLang="en-US" b="0" i="0" dirty="0">
                <a:solidFill>
                  <a:srgbClr val="313130"/>
                </a:solidFill>
                <a:effectLst/>
                <a:latin typeface="BlinkMacSystemFont"/>
              </a:rPr>
              <a:t>심볼을 이용하면 ‘숨김</a:t>
            </a:r>
            <a:r>
              <a:rPr lang="en-US" altLang="ko-KR" b="0" i="0" dirty="0">
                <a:solidFill>
                  <a:srgbClr val="313130"/>
                </a:solidFill>
                <a:effectLst/>
                <a:latin typeface="BlinkMacSystemFont"/>
              </a:rPr>
              <a:t>(hidden)’ </a:t>
            </a:r>
            <a:r>
              <a:rPr lang="ko-KR" altLang="en-US" b="0" i="0" dirty="0">
                <a:solidFill>
                  <a:srgbClr val="313130"/>
                </a:solidFill>
                <a:effectLst/>
                <a:latin typeface="BlinkMacSystemFont"/>
              </a:rPr>
              <a:t>프로퍼티를 만들 수 있습니다</a:t>
            </a:r>
            <a:r>
              <a:rPr lang="en-US" altLang="ko-KR" b="0" i="0" dirty="0">
                <a:solidFill>
                  <a:srgbClr val="313130"/>
                </a:solidFill>
                <a:effectLst/>
                <a:latin typeface="BlinkMacSystemFont"/>
              </a:rPr>
              <a:t>. </a:t>
            </a:r>
            <a:r>
              <a:rPr lang="ko-KR" altLang="en-US" b="0" i="0" dirty="0">
                <a:solidFill>
                  <a:srgbClr val="313130"/>
                </a:solidFill>
                <a:effectLst/>
                <a:latin typeface="BlinkMacSystemFont"/>
              </a:rPr>
              <a:t>숨김 프로퍼티는 외부 코드에서 접근이 불가능하고 값도 덮어쓸 수 없는 프로퍼티입니다</a:t>
            </a:r>
            <a:r>
              <a:rPr lang="en-US" altLang="ko-KR" b="0" i="0" dirty="0">
                <a:solidFill>
                  <a:srgbClr val="313130"/>
                </a:solidFill>
                <a:effectLst/>
                <a:latin typeface="BlinkMacSystemFont"/>
              </a:rPr>
              <a:t>.</a:t>
            </a:r>
          </a:p>
          <a:p>
            <a:r>
              <a:rPr lang="ko-KR" altLang="en-US" dirty="0" err="1"/>
              <a:t>서드파티에서</a:t>
            </a:r>
            <a:r>
              <a:rPr lang="ko-KR" altLang="en-US" dirty="0"/>
              <a:t> 받은 객체에 추가적인 </a:t>
            </a:r>
            <a:r>
              <a:rPr lang="ko-KR" altLang="en-US" dirty="0" err="1"/>
              <a:t>프라퍼티를</a:t>
            </a:r>
            <a:r>
              <a:rPr lang="ko-KR" altLang="en-US" dirty="0"/>
              <a:t> 만들고자 </a:t>
            </a:r>
            <a:r>
              <a:rPr lang="ko-KR" altLang="en-US" dirty="0" err="1"/>
              <a:t>할때</a:t>
            </a:r>
            <a:r>
              <a:rPr lang="ko-KR" altLang="en-US" dirty="0"/>
              <a:t> 사용합니다</a:t>
            </a:r>
          </a:p>
        </p:txBody>
      </p:sp>
      <p:pic>
        <p:nvPicPr>
          <p:cNvPr id="7" name="그림 6">
            <a:extLst>
              <a:ext uri="{FF2B5EF4-FFF2-40B4-BE49-F238E27FC236}">
                <a16:creationId xmlns:a16="http://schemas.microsoft.com/office/drawing/2014/main" id="{8431816A-12B4-864F-1EC5-A12CAAA7E75B}"/>
              </a:ext>
            </a:extLst>
          </p:cNvPr>
          <p:cNvPicPr>
            <a:picLocks noChangeAspect="1"/>
          </p:cNvPicPr>
          <p:nvPr/>
        </p:nvPicPr>
        <p:blipFill>
          <a:blip r:embed="rId2"/>
          <a:stretch>
            <a:fillRect/>
          </a:stretch>
        </p:blipFill>
        <p:spPr>
          <a:xfrm>
            <a:off x="811003" y="4300275"/>
            <a:ext cx="7304505" cy="1360750"/>
          </a:xfrm>
          <a:prstGeom prst="rect">
            <a:avLst/>
          </a:prstGeom>
        </p:spPr>
      </p:pic>
    </p:spTree>
    <p:extLst>
      <p:ext uri="{BB962C8B-B14F-4D97-AF65-F5344CB8AC3E}">
        <p14:creationId xmlns:p14="http://schemas.microsoft.com/office/powerpoint/2010/main" val="311716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Consolas"/>
              <a:buNone/>
            </a:pPr>
            <a:r>
              <a:rPr lang="en-US" sz="3200" b="1" i="0" u="none">
                <a:solidFill>
                  <a:srgbClr val="003366"/>
                </a:solidFill>
                <a:latin typeface="Consolas"/>
                <a:ea typeface="Consolas"/>
                <a:cs typeface="Consolas"/>
                <a:sym typeface="Consolas"/>
              </a:rPr>
              <a:t>typeof 연산자</a:t>
            </a:r>
            <a:endParaRPr/>
          </a:p>
        </p:txBody>
      </p:sp>
      <p:sp>
        <p:nvSpPr>
          <p:cNvPr id="491" name="Google Shape;491;p6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연산자는 인수의 자료형을 반환합니다. 자료형에 따라 처리 방식을 다르게 하고 싶거나 변수의 자료형을 빠르게 알아내고자 할 때 유용합니다.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연산자는 두 가지 형태의 문법을 지원합니다.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연산자: typeof x</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 typeof(x)</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괄호가 있든 없든 결과가 동일합니다.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x를 호출하면 인수의 자료형을 나타내는 문자열을 반환합니다.</a:t>
            </a:r>
            <a:endParaRPr/>
          </a:p>
        </p:txBody>
      </p:sp>
      <p:sp>
        <p:nvSpPr>
          <p:cNvPr id="492" name="Google Shape;492;p6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typeof 연습</a:t>
            </a:r>
            <a:endParaRPr/>
          </a:p>
        </p:txBody>
      </p:sp>
      <p:pic>
        <p:nvPicPr>
          <p:cNvPr id="498" name="Google Shape;498;p63"/>
          <p:cNvPicPr preferRelativeResize="0">
            <a:picLocks noGrp="1"/>
          </p:cNvPicPr>
          <p:nvPr>
            <p:ph type="body" idx="1"/>
          </p:nvPr>
        </p:nvPicPr>
        <p:blipFill rotWithShape="1">
          <a:blip r:embed="rId3">
            <a:alphaModFix/>
          </a:blip>
          <a:srcRect/>
          <a:stretch/>
        </p:blipFill>
        <p:spPr>
          <a:xfrm>
            <a:off x="714375" y="1847850"/>
            <a:ext cx="4279900" cy="2636837"/>
          </a:xfrm>
          <a:prstGeom prst="rect">
            <a:avLst/>
          </a:prstGeom>
          <a:noFill/>
          <a:ln>
            <a:noFill/>
          </a:ln>
        </p:spPr>
      </p:pic>
      <p:sp>
        <p:nvSpPr>
          <p:cNvPr id="499" name="Google Shape;499;p6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typeof 예</a:t>
            </a:r>
            <a:endParaRPr/>
          </a:p>
        </p:txBody>
      </p:sp>
      <p:sp>
        <p:nvSpPr>
          <p:cNvPr id="505" name="Google Shape;505;p6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Math는 수학 연산을 제공하는 내장 객체이므로 "object"가 출력됩니다. Math에 대해선 숫자형 챕터에서 학습하도록 하겠습니다. 내장 객체는 객체형이라는 것을 알려주기 위해 이런 예시를 작성해 보았습니다.</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 null의 결과는 "object"입니다. null은 별도의 고유한 자료형을 가지는 특수 값으로 객체가 아니지만, 하위 호환성을 유지하기 위해 이런 오류를 수정하지 않고 남겨둔 상황입니다. 언어 자체의 오류이므로 null이 객체가 아님에 유의하시기 바랍니다.</a:t>
            </a:r>
            <a:endParaRPr/>
          </a:p>
        </p:txBody>
      </p:sp>
      <p:sp>
        <p:nvSpPr>
          <p:cNvPr id="506" name="Google Shape;506;p6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typeof 예</a:t>
            </a:r>
            <a:endParaRPr/>
          </a:p>
        </p:txBody>
      </p:sp>
      <p:sp>
        <p:nvSpPr>
          <p:cNvPr id="512" name="Google Shape;512;p6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typeof는 피연산자가 함수면 "function"을 반환합니다. 그러므로 typeof alert는 "function"을 출력해줍니다. 그런데 '함수’형은 따로 없습니다. 함수는 객체형에 속합니다. 이런 동작 방식이 형식적으론 잘못되긴 했지만, 아주 오래전에 만들어진 규칙이었기 때문에 하위 호완성 유지를 위해 남겨진 상태입니다. 한편, 실무에선 이런 특징이 매우 유용하게 사용되기도 합니다.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alert</a:t>
            </a:r>
            <a:endParaRPr/>
          </a:p>
        </p:txBody>
      </p:sp>
      <p:sp>
        <p:nvSpPr>
          <p:cNvPr id="518" name="Google Shape;518;p6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이 함수가 실행되면 사용자가 ‘확인(OK)’ 버튼을 누를 때까지 메시지를 보여주는 창이 계속 떠있게 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메시지가 있는 작은 창은 </a:t>
            </a:r>
            <a:r>
              <a:rPr lang="en-US" sz="1800" b="0" i="1" u="none">
                <a:solidFill>
                  <a:srgbClr val="333333"/>
                </a:solidFill>
                <a:latin typeface="Arial"/>
                <a:ea typeface="Arial"/>
                <a:cs typeface="Arial"/>
                <a:sym typeface="Arial"/>
              </a:rPr>
              <a:t>모달 창(modal window)</a:t>
            </a:r>
            <a:r>
              <a:rPr lang="en-US" sz="1800" b="0" i="0" u="none">
                <a:solidFill>
                  <a:srgbClr val="333333"/>
                </a:solidFill>
                <a:latin typeface="Arial"/>
                <a:ea typeface="Arial"/>
                <a:cs typeface="Arial"/>
                <a:sym typeface="Arial"/>
              </a:rPr>
              <a:t> 이라고 부릅니다.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'모달’이란 단어엔 페이지의 나머지 부분과 상호 작용이 불가능하다는 의미가 내포되어 있습니다. </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따라서 사용자는 모달 창 바깥에 있는 버튼을 누른다든가 하는 행동을 할 수 없습니다.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사용예</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alert("Hello javascript");</a:t>
            </a:r>
            <a:endParaRPr/>
          </a:p>
        </p:txBody>
      </p:sp>
      <p:sp>
        <p:nvSpPr>
          <p:cNvPr id="519" name="Google Shape;519;p6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prompt</a:t>
            </a:r>
            <a:endParaRPr/>
          </a:p>
        </p:txBody>
      </p:sp>
      <p:sp>
        <p:nvSpPr>
          <p:cNvPr id="525" name="Google Shape;525;p6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함수가 실행되면 텍스트 메시지와 입력 필드(input field), 확인(OK) 및 취소(Cancel) 버튼이 있는 모달 창을 띄워줍니다.</a:t>
            </a:r>
            <a:endParaRPr/>
          </a:p>
          <a:p>
            <a:pPr marL="342900" marR="0" lvl="0" indent="-342900" algn="l" rtl="0">
              <a:lnSpc>
                <a:spcPct val="150000"/>
              </a:lnSpc>
              <a:spcBef>
                <a:spcPts val="36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result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prompt</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title</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a:t>
            </a:r>
            <a:r>
              <a:rPr lang="en-US" sz="1800" b="0" i="0" u="none">
                <a:solidFill>
                  <a:srgbClr val="999999"/>
                </a:solidFill>
                <a:latin typeface="Consolas"/>
                <a:ea typeface="Consolas"/>
                <a:cs typeface="Consolas"/>
                <a:sym typeface="Consolas"/>
              </a:rPr>
              <a:t>[</a:t>
            </a:r>
            <a:r>
              <a:rPr lang="en-US" sz="1800" b="0" i="0" u="none">
                <a:solidFill>
                  <a:srgbClr val="0077AA"/>
                </a:solidFill>
                <a:latin typeface="Consolas"/>
                <a:ea typeface="Consolas"/>
                <a:cs typeface="Consolas"/>
                <a:sym typeface="Consolas"/>
              </a:rPr>
              <a:t>default</a:t>
            </a:r>
            <a:r>
              <a:rPr lang="en-US" sz="1800" b="0" i="0" u="none">
                <a:solidFill>
                  <a:srgbClr val="999999"/>
                </a:solidFill>
                <a:latin typeface="Consolas"/>
                <a:ea typeface="Consolas"/>
                <a:cs typeface="Consolas"/>
                <a:sym typeface="Consolas"/>
              </a:rPr>
              <a:t>]);</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title :사용자에게 보여줄 문자열</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default : 입력 필드의 초깃값(선택값)</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prompt 함수는 사용자가 입력 필드에 기재한 문자열을 반환합니다. 사용자가 입력을 취소하거나 ESC를 누른 경우는 null이 반환됩니다. </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Internet Explorer(IE)에서는 항상 '기본값’을 넣어주세요.</a:t>
            </a:r>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프롬프트 함수의 두 번째 매개변수는 선택사항이지만, 이 매개변수가 없는 경우 IE는 "undefined"를 입력 필드에 명시합니다.</a:t>
            </a:r>
            <a:endParaRPr/>
          </a:p>
        </p:txBody>
      </p:sp>
      <p:sp>
        <p:nvSpPr>
          <p:cNvPr id="526" name="Google Shape;526;p6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설치해야 할 것들</a:t>
            </a:r>
            <a:endParaRPr/>
          </a:p>
        </p:txBody>
      </p:sp>
      <p:sp>
        <p:nvSpPr>
          <p:cNvPr id="99" name="Google Shape;99;p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코드 에디터: 코드 편집기가 필요합니다. 기존의 사용하던 에디터르 ㄹ사용해도 되고 VSCode, Atom, WebStorm, Sublime, edit plus, ultra edit 등 많은 도구가 있습니다.</a:t>
            </a:r>
            <a:endParaRPr/>
          </a:p>
          <a:p>
            <a:pPr marL="342900" marR="0" lvl="0" indent="-228600" algn="l" rtl="0">
              <a:lnSpc>
                <a:spcPct val="15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5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윈도우의 경우, Git를 설치하는것도 도움이 됩니다.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alert, prompt 예제</a:t>
            </a:r>
            <a:endParaRPr/>
          </a:p>
        </p:txBody>
      </p:sp>
      <p:sp>
        <p:nvSpPr>
          <p:cNvPr id="532" name="Google Shape;532;p6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165100" algn="l" rtl="0">
              <a:spcBef>
                <a:spcPts val="0"/>
              </a:spcBef>
              <a:spcAft>
                <a:spcPts val="0"/>
              </a:spcAft>
              <a:buClr>
                <a:schemeClr val="dk1"/>
              </a:buClr>
              <a:buSzPts val="2800"/>
              <a:buFont typeface="Tahoma"/>
              <a:buNone/>
            </a:pPr>
            <a:endParaRPr sz="2800">
              <a:solidFill>
                <a:schemeClr val="dk1"/>
              </a:solidFill>
              <a:latin typeface="Tahoma"/>
              <a:ea typeface="Tahoma"/>
              <a:cs typeface="Tahoma"/>
              <a:sym typeface="Tahoma"/>
            </a:endParaRPr>
          </a:p>
        </p:txBody>
      </p:sp>
      <p:pic>
        <p:nvPicPr>
          <p:cNvPr id="533" name="Google Shape;533;p68"/>
          <p:cNvPicPr preferRelativeResize="0"/>
          <p:nvPr/>
        </p:nvPicPr>
        <p:blipFill rotWithShape="1">
          <a:blip r:embed="rId3">
            <a:alphaModFix/>
          </a:blip>
          <a:srcRect/>
          <a:stretch/>
        </p:blipFill>
        <p:spPr>
          <a:xfrm>
            <a:off x="512762" y="1760537"/>
            <a:ext cx="3843337" cy="3636962"/>
          </a:xfrm>
          <a:prstGeom prst="rect">
            <a:avLst/>
          </a:prstGeom>
          <a:noFill/>
          <a:ln>
            <a:noFill/>
          </a:ln>
        </p:spPr>
      </p:pic>
      <p:sp>
        <p:nvSpPr>
          <p:cNvPr id="534" name="Google Shape;534;p6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confirm</a:t>
            </a:r>
            <a:endParaRPr/>
          </a:p>
        </p:txBody>
      </p:sp>
      <p:sp>
        <p:nvSpPr>
          <p:cNvPr id="540" name="Google Shape;540;p6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Consolas"/>
              <a:buChar char="•"/>
            </a:pPr>
            <a:r>
              <a:rPr lang="en-US" sz="1800" b="0" i="0" u="none">
                <a:solidFill>
                  <a:srgbClr val="333333"/>
                </a:solidFill>
                <a:latin typeface="Consolas"/>
                <a:ea typeface="Consolas"/>
                <a:cs typeface="Consolas"/>
                <a:sym typeface="Consolas"/>
              </a:rPr>
              <a:t>result </a:t>
            </a:r>
            <a:r>
              <a:rPr lang="en-US" sz="1800" b="0" i="0" u="none">
                <a:solidFill>
                  <a:srgbClr val="A67F5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 confirm</a:t>
            </a:r>
            <a:r>
              <a:rPr lang="en-US" sz="1800" b="0" i="0" u="none">
                <a:solidFill>
                  <a:srgbClr val="999999"/>
                </a:solidFill>
                <a:latin typeface="Consolas"/>
                <a:ea typeface="Consolas"/>
                <a:cs typeface="Consolas"/>
                <a:sym typeface="Consolas"/>
              </a:rPr>
              <a:t>(</a:t>
            </a:r>
            <a:r>
              <a:rPr lang="en-US" sz="1800" b="0" i="0" u="none">
                <a:solidFill>
                  <a:srgbClr val="333333"/>
                </a:solidFill>
                <a:latin typeface="Consolas"/>
                <a:ea typeface="Consolas"/>
                <a:cs typeface="Consolas"/>
                <a:sym typeface="Consolas"/>
              </a:rPr>
              <a:t>question</a:t>
            </a:r>
            <a:r>
              <a:rPr lang="en-US" sz="1800" b="0" i="0" u="none">
                <a:solidFill>
                  <a:srgbClr val="999999"/>
                </a:solidFill>
                <a:latin typeface="Consolas"/>
                <a:ea typeface="Consolas"/>
                <a:cs typeface="Consolas"/>
                <a:sym typeface="Consolas"/>
              </a:rPr>
              <a: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confirm 함수는 매개변수로 받은 question(질문)과 확인 및 취소 버튼이 있는 모달 창을 보여줍니다.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사용자가 확인버튼를 누르면 true, 그 외의 경우는 false를 반환합니다.</a:t>
            </a:r>
            <a:endParaRPr/>
          </a:p>
        </p:txBody>
      </p:sp>
      <p:pic>
        <p:nvPicPr>
          <p:cNvPr id="541" name="Google Shape;541;p69"/>
          <p:cNvPicPr preferRelativeResize="0"/>
          <p:nvPr/>
        </p:nvPicPr>
        <p:blipFill rotWithShape="1">
          <a:blip r:embed="rId3">
            <a:alphaModFix/>
          </a:blip>
          <a:srcRect/>
          <a:stretch/>
        </p:blipFill>
        <p:spPr>
          <a:xfrm>
            <a:off x="850900" y="3168650"/>
            <a:ext cx="3721100" cy="1800225"/>
          </a:xfrm>
          <a:prstGeom prst="rect">
            <a:avLst/>
          </a:prstGeom>
          <a:noFill/>
          <a:ln>
            <a:noFill/>
          </a:ln>
        </p:spPr>
      </p:pic>
      <p:sp>
        <p:nvSpPr>
          <p:cNvPr id="542" name="Google Shape;542;p6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형변환</a:t>
            </a:r>
            <a:endParaRPr/>
          </a:p>
        </p:txBody>
      </p:sp>
      <p:sp>
        <p:nvSpPr>
          <p:cNvPr id="548" name="Google Shape;548;p7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0" i="0" u="none">
                <a:solidFill>
                  <a:srgbClr val="333333"/>
                </a:solidFill>
                <a:latin typeface="Arial"/>
                <a:ea typeface="Arial"/>
                <a:cs typeface="Arial"/>
                <a:sym typeface="Arial"/>
              </a:rPr>
              <a:t>함수와 연산자에 전달되는 값은 대부분 적절한 자료형으로 자동 변환됩니다. 이런 과정을 "형 변환(type conversion)"이라고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문자, 숫자, 논리형으로의 형 변환은 자주 일어나는 형 변환입니다.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문자형으로 변환 은 무언가를 출력할 때 주로 일어납니다. String(value)을 사용하면 문자형으로 명시적 변환이 가능합니다. 원시 자료형을 문자형으로 변환할 땐, 대부분 그 결과를 예상할 수 있을 정도로 명시적인 방식으로 일어납니다.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숫자형으로 변환 은 수학 관련 연산시 주로 일어납니다. Number(value)로도 형 변환을 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숫자형으로의 변환은 다음 규칙을 따릅니다.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549" name="Google Shape;549;p7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숫자형 형변환 규칙</a:t>
            </a:r>
            <a:endParaRPr/>
          </a:p>
        </p:txBody>
      </p:sp>
      <p:graphicFrame>
        <p:nvGraphicFramePr>
          <p:cNvPr id="555" name="Google Shape;555;p71"/>
          <p:cNvGraphicFramePr/>
          <p:nvPr/>
        </p:nvGraphicFramePr>
        <p:xfrm>
          <a:off x="827087" y="2022475"/>
          <a:ext cx="7162800" cy="1609360"/>
        </p:xfrm>
        <a:graphic>
          <a:graphicData uri="http://schemas.openxmlformats.org/drawingml/2006/table">
            <a:tbl>
              <a:tblPr>
                <a:noFill/>
                <a:tableStyleId>{94EFB15B-CB51-439E-9BBE-475FB3A6CB34}</a:tableStyleId>
              </a:tblPr>
              <a:tblGrid>
                <a:gridCol w="2295525">
                  <a:extLst>
                    <a:ext uri="{9D8B030D-6E8A-4147-A177-3AD203B41FA5}">
                      <a16:colId xmlns:a16="http://schemas.microsoft.com/office/drawing/2014/main" val="20000"/>
                    </a:ext>
                  </a:extLst>
                </a:gridCol>
                <a:gridCol w="4867275">
                  <a:extLst>
                    <a:ext uri="{9D8B030D-6E8A-4147-A177-3AD203B41FA5}">
                      <a16:colId xmlns:a16="http://schemas.microsoft.com/office/drawing/2014/main" val="20001"/>
                    </a:ext>
                  </a:extLst>
                </a:gridCol>
              </a:tblGrid>
              <a:tr h="2365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전달받은 값</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형 변환 후</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65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undefined</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NaN</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4950">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null</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0</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r h="2365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true / false</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1 / 0</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6357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string</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전달받은 문자열을 “그대로” 읽되, 처음과 끝의 공백을 무시합니다. 문자열이 비어있다면 0이 되고, 오류 발생 시 NaN이 됩니다.</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extLst>
                  <a:ext uri="{0D108BD9-81ED-4DB2-BD59-A6C34878D82A}">
                    <a16:rowId xmlns:a16="http://schemas.microsoft.com/office/drawing/2014/main" val="10004"/>
                  </a:ext>
                </a:extLst>
              </a:tr>
            </a:tbl>
          </a:graphicData>
        </a:graphic>
      </p:graphicFrame>
      <p:sp>
        <p:nvSpPr>
          <p:cNvPr id="556" name="Google Shape;556;p7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불리안 형 변환</a:t>
            </a:r>
            <a:endParaRPr/>
          </a:p>
        </p:txBody>
      </p:sp>
      <p:sp>
        <p:nvSpPr>
          <p:cNvPr id="562" name="Google Shape;562;p7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불린형으로 변환 은 논리 연산 시 발생합니다. Boolean(value)으로도 변환할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불린형으로의 형 변환은 다음 규칙을 따릅니다.</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graphicFrame>
        <p:nvGraphicFramePr>
          <p:cNvPr id="563" name="Google Shape;563;p72"/>
          <p:cNvGraphicFramePr/>
          <p:nvPr/>
        </p:nvGraphicFramePr>
        <p:xfrm>
          <a:off x="868362" y="2743200"/>
          <a:ext cx="6162650" cy="863575"/>
        </p:xfrm>
        <a:graphic>
          <a:graphicData uri="http://schemas.openxmlformats.org/drawingml/2006/table">
            <a:tbl>
              <a:tblPr>
                <a:noFill/>
                <a:tableStyleId>{94EFB15B-CB51-439E-9BBE-475FB3A6CB34}</a:tableStyleId>
              </a:tblPr>
              <a:tblGrid>
                <a:gridCol w="3081325">
                  <a:extLst>
                    <a:ext uri="{9D8B030D-6E8A-4147-A177-3AD203B41FA5}">
                      <a16:colId xmlns:a16="http://schemas.microsoft.com/office/drawing/2014/main" val="20000"/>
                    </a:ext>
                  </a:extLst>
                </a:gridCol>
                <a:gridCol w="3081325">
                  <a:extLst>
                    <a:ext uri="{9D8B030D-6E8A-4147-A177-3AD203B41FA5}">
                      <a16:colId xmlns:a16="http://schemas.microsoft.com/office/drawing/2014/main" val="20001"/>
                    </a:ext>
                  </a:extLst>
                </a:gridCol>
              </a:tblGrid>
              <a:tr h="2873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전달받은 값</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형 변환 후</a:t>
                      </a:r>
                      <a:endParaRPr/>
                    </a:p>
                  </a:txBody>
                  <a:tcPr marL="28575" marR="68575" marT="11425" marB="11425" anchor="b">
                    <a:lnB w="22850"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889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0, null, undefined, NaN, ""</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false</a:t>
                      </a:r>
                      <a:endParaRPr/>
                    </a:p>
                  </a:txBody>
                  <a:tcPr marL="28575" marR="68575" marT="11425" marB="11425" anchor="ctr">
                    <a:lnT w="228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7325">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그 외의 값</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tc>
                  <a:txBody>
                    <a:bodyPr/>
                    <a:lstStyle/>
                    <a:p>
                      <a:pPr marL="0" marR="0" lvl="0" indent="0" algn="l" rtl="0">
                        <a:lnSpc>
                          <a:spcPct val="100000"/>
                        </a:lnSpc>
                        <a:spcBef>
                          <a:spcPts val="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true</a:t>
                      </a:r>
                      <a:endParaRPr/>
                    </a:p>
                  </a:txBody>
                  <a:tcPr marL="28575" marR="68575" marT="11425" marB="11425" anchor="ct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bl>
          </a:graphicData>
        </a:graphic>
      </p:graphicFrame>
      <p:sp>
        <p:nvSpPr>
          <p:cNvPr id="564" name="Google Shape;564;p7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형변환시 주의사항</a:t>
            </a:r>
            <a:endParaRPr/>
          </a:p>
        </p:txBody>
      </p:sp>
      <p:sp>
        <p:nvSpPr>
          <p:cNvPr id="570" name="Google Shape;570;p7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숫자형으로 변환 시 undefined는 0이 아니라 NaN이 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문자열 "0"과 " "같은 공백은 불린형으로 변환 시 true가 됩니다.</a:t>
            </a:r>
            <a:endParaRPr/>
          </a:p>
        </p:txBody>
      </p:sp>
      <p:sp>
        <p:nvSpPr>
          <p:cNvPr id="571" name="Google Shape;571;p7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산술연산자</a:t>
            </a:r>
            <a:endParaRPr/>
          </a:p>
        </p:txBody>
      </p:sp>
      <p:sp>
        <p:nvSpPr>
          <p:cNvPr id="577" name="Google Shape;577;p7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덧셈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뺄셈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곱셈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나눗셈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나머지 연산자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거듭제곱 연산자 **</a:t>
            </a:r>
            <a:endParaRPr/>
          </a:p>
        </p:txBody>
      </p:sp>
      <p:sp>
        <p:nvSpPr>
          <p:cNvPr id="578" name="Google Shape;578;p7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비트연산자</a:t>
            </a:r>
            <a:endParaRPr/>
          </a:p>
        </p:txBody>
      </p:sp>
      <p:sp>
        <p:nvSpPr>
          <p:cNvPr id="584" name="Google Shape;584;p7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비트 연산자(bitwise operator)는 인수를 32비트 정수로 변환하여 이진 연산을 수행합니다.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이런 비트 조작 관련 연산자는 자바스크립트뿐만 아니라 대부분의 프로그래밍 언어에서 지원합니다.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연산자 목록입니다.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AND ( &amp;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OR ( |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XOR ( ^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비트 NOT ( ~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왼쪽 시프트(LEFT SHIFT) ( &lt;&lt;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오른쪽 시프트(RIGHT SHIFT) ( &gt;&gt; )</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부호 없는 오른쪽 시프트(ZERO-FILL RIGHT SHIFT) ( &gt;&gt;&gt; )</a:t>
            </a:r>
            <a:endParaRPr/>
          </a:p>
        </p:txBody>
      </p:sp>
      <p:sp>
        <p:nvSpPr>
          <p:cNvPr id="585" name="Google Shape;585;p7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333333"/>
              </a:buClr>
              <a:buSzPts val="3200"/>
              <a:buFont typeface="Arial"/>
              <a:buNone/>
            </a:pPr>
            <a:r>
              <a:rPr lang="en-US" sz="3200" b="1" i="0" u="none">
                <a:solidFill>
                  <a:srgbClr val="333333"/>
                </a:solidFill>
                <a:latin typeface="Arial"/>
                <a:ea typeface="Arial"/>
                <a:cs typeface="Arial"/>
                <a:sym typeface="Arial"/>
              </a:rPr>
              <a:t>비교 연산자</a:t>
            </a:r>
            <a:endParaRPr/>
          </a:p>
        </p:txBody>
      </p:sp>
      <p:sp>
        <p:nvSpPr>
          <p:cNvPr id="591" name="Google Shape;591;p7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보다 큼·작음: a &gt; b, a &lt; b.</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보다 크거나·작거나 같음: a &gt;= b, a &lt;= b.</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같음(동등): a == b. 등호 =가 두 개 연달아 오는 것에 유의하세요. a ​​= b와 같이 등호가 하나일 때는 할당을 의미합니다.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같지 않음(부등): 같지 않음을 나타내는 수학 기호 ≠는 자바스크립트에선 a != b로 나타냅니다. 할당연산자 = 앞에 느낌표 !를 붙여서 표시합니다.</a:t>
            </a:r>
            <a:endParaRPr/>
          </a:p>
          <a:p>
            <a:pPr marL="342900" marR="0" lvl="0" indent="-342900" algn="l" rtl="0">
              <a:lnSpc>
                <a:spcPct val="100000"/>
              </a:lnSpc>
              <a:spcBef>
                <a:spcPts val="360"/>
              </a:spcBef>
              <a:spcAft>
                <a:spcPts val="0"/>
              </a:spcAft>
              <a:buClr>
                <a:srgbClr val="333333"/>
              </a:buClr>
              <a:buSzPts val="1800"/>
              <a:buFont typeface="Arial"/>
              <a:buChar char="•"/>
            </a:pPr>
            <a:r>
              <a:rPr lang="en-US" sz="1800" b="1" i="0" u="none">
                <a:solidFill>
                  <a:srgbClr val="333333"/>
                </a:solidFill>
                <a:latin typeface="Arial"/>
                <a:ea typeface="Arial"/>
                <a:cs typeface="Arial"/>
                <a:sym typeface="Arial"/>
              </a:rPr>
              <a:t>비교 연산자  true 또는 false를 반환합니다.</a:t>
            </a:r>
            <a:endParaRPr/>
          </a:p>
          <a:p>
            <a:pPr marL="342900" marR="0" lvl="0" indent="-228600" algn="l" rtl="0">
              <a:spcBef>
                <a:spcPts val="360"/>
              </a:spcBef>
              <a:spcAft>
                <a:spcPts val="0"/>
              </a:spcAft>
              <a:buClr>
                <a:schemeClr val="dk1"/>
              </a:buClr>
              <a:buSzPts val="1800"/>
              <a:buFont typeface="Tahoma"/>
              <a:buNone/>
            </a:pPr>
            <a:endParaRPr sz="1800" b="1" i="0" u="none">
              <a:solidFill>
                <a:srgbClr val="333333"/>
              </a:solidFill>
              <a:latin typeface="Arial"/>
              <a:ea typeface="Arial"/>
              <a:cs typeface="Arial"/>
              <a:sym typeface="Arial"/>
            </a:endParaRPr>
          </a:p>
        </p:txBody>
      </p:sp>
      <p:sp>
        <p:nvSpPr>
          <p:cNvPr id="592" name="Google Shape;592;p7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다른 형을 가진 값 간의 비교</a:t>
            </a:r>
            <a:endParaRPr/>
          </a:p>
        </p:txBody>
      </p:sp>
      <p:sp>
        <p:nvSpPr>
          <p:cNvPr id="598" name="Google Shape;598;p7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비교하려는 값의 자료형이 다르면 자바스크립트는 이 값들을 숫자형으로 바꿉니다.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예시:</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'2' &gt; 1 ); // true, 문자열 '2'가 숫자 2로 변환된 후 비교가 진행됩니다.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'01' == 1 ); // true, 문자열 '01'이 숫자 1로 변환된 후 비교가 진행됩니다.</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불린값의 경우 true는 1, false는 0으로 변환된 후 비교가 이뤄집니다.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동등 연산자(equality operator) ==은 0과 false를 구별하지 못합니다.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예시</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alert( 0 == false)   //true</a:t>
            </a:r>
            <a:endParaRPr/>
          </a:p>
          <a:p>
            <a:pPr marL="742950" marR="0" lvl="1" indent="-285750" algn="l" rtl="0">
              <a:lnSpc>
                <a:spcPct val="100000"/>
              </a:lnSpc>
              <a:spcBef>
                <a:spcPts val="360"/>
              </a:spcBef>
              <a:spcAft>
                <a:spcPts val="0"/>
              </a:spcAft>
              <a:buClr>
                <a:schemeClr val="dk1"/>
              </a:buClr>
              <a:buSzPts val="1800"/>
              <a:buFont typeface="Malgun Gothic"/>
              <a:buChar char="–"/>
            </a:pPr>
            <a:r>
              <a:rPr lang="en-US" sz="1800" b="0" i="0" u="none" strike="noStrike" cap="none">
                <a:solidFill>
                  <a:schemeClr val="dk1"/>
                </a:solidFill>
                <a:latin typeface="Malgun Gothic"/>
                <a:ea typeface="Malgun Gothic"/>
                <a:cs typeface="Malgun Gothic"/>
                <a:sym typeface="Malgun Gothic"/>
              </a:rPr>
              <a:t>alert("" == false);  //true</a:t>
            </a:r>
            <a:endParaRPr/>
          </a:p>
        </p:txBody>
      </p:sp>
      <p:sp>
        <p:nvSpPr>
          <p:cNvPr id="599" name="Google Shape;599;p7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설치하기</a:t>
            </a:r>
            <a:endParaRPr/>
          </a:p>
        </p:txBody>
      </p:sp>
      <p:sp>
        <p:nvSpPr>
          <p:cNvPr id="105" name="Google Shape;105;p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https://nodejs.org/ko/download/</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106" name="Google Shape;106;p8"/>
          <p:cNvPicPr preferRelativeResize="0"/>
          <p:nvPr/>
        </p:nvPicPr>
        <p:blipFill rotWithShape="1">
          <a:blip r:embed="rId3">
            <a:alphaModFix/>
          </a:blip>
          <a:srcRect/>
          <a:stretch/>
        </p:blipFill>
        <p:spPr>
          <a:xfrm>
            <a:off x="827087" y="1773237"/>
            <a:ext cx="6445250" cy="431958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일치 연산자(strict equality operator) ===</a:t>
            </a:r>
            <a:endParaRPr/>
          </a:p>
        </p:txBody>
      </p:sp>
      <p:sp>
        <p:nvSpPr>
          <p:cNvPr id="605" name="Google Shape;605;p78"/>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일치 연산자(strict equality operator) ===를 사용하면 형 변환 없이 값을 비교할 수 있습니다.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일치 연산자는 엄격한(strict) 동등 연산자입니다. 자료형의 동등 여부까지 검사하기 때문에, 피연산자 a와 b의 형이 다를 경우 a === b는 false를 즉시 반환합니다.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alert ( 0 === false); //서로 다른 타입이므로 false이다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alert ( "" === false);</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alert(0 === "");</a:t>
            </a:r>
            <a:endParaRPr/>
          </a:p>
        </p:txBody>
      </p:sp>
      <p:sp>
        <p:nvSpPr>
          <p:cNvPr id="606" name="Google Shape;606;p7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비교연산자 사용 예</a:t>
            </a:r>
            <a:endParaRPr/>
          </a:p>
        </p:txBody>
      </p:sp>
      <p:pic>
        <p:nvPicPr>
          <p:cNvPr id="612" name="Google Shape;612;p79"/>
          <p:cNvPicPr preferRelativeResize="0">
            <a:picLocks noGrp="1"/>
          </p:cNvPicPr>
          <p:nvPr>
            <p:ph type="body" idx="1"/>
          </p:nvPr>
        </p:nvPicPr>
        <p:blipFill rotWithShape="1">
          <a:blip r:embed="rId3">
            <a:alphaModFix/>
          </a:blip>
          <a:srcRect/>
          <a:stretch/>
        </p:blipFill>
        <p:spPr>
          <a:xfrm>
            <a:off x="935037" y="1814512"/>
            <a:ext cx="3319462" cy="3729037"/>
          </a:xfrm>
          <a:prstGeom prst="rect">
            <a:avLst/>
          </a:prstGeom>
          <a:noFill/>
          <a:ln>
            <a:noFill/>
          </a:ln>
        </p:spPr>
      </p:pic>
      <p:sp>
        <p:nvSpPr>
          <p:cNvPr id="613" name="Google Shape;613;p79"/>
          <p:cNvSpPr txBox="1"/>
          <p:nvPr/>
        </p:nvSpPr>
        <p:spPr>
          <a:xfrm>
            <a:off x="4960937" y="1836737"/>
            <a:ext cx="3248025"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연산자도 타입전환이 이루어집니다. 그러나 !== 는 타입전환이 이루어 지지 않습니다</a:t>
            </a:r>
            <a:endParaRPr/>
          </a:p>
        </p:txBody>
      </p:sp>
      <p:sp>
        <p:nvSpPr>
          <p:cNvPr id="614" name="Google Shape;614;p7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8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null과 undefined 를 비교하기 </a:t>
            </a:r>
            <a:endParaRPr/>
          </a:p>
        </p:txBody>
      </p:sp>
      <p:sp>
        <p:nvSpPr>
          <p:cNvPr id="620" name="Google Shape;620;p80"/>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산술 연산자나 기타 비교 연산자 &lt; &gt; &lt;= &gt;=를 사용하여 null과 undefined를 비교</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null과 undefined는 숫자형으로 변환됩니다. </a:t>
            </a:r>
            <a:r>
              <a:rPr lang="en-US" sz="1800" b="0" i="0" u="none">
                <a:solidFill>
                  <a:srgbClr val="C00000"/>
                </a:solidFill>
                <a:latin typeface="Malgun Gothic"/>
                <a:ea typeface="Malgun Gothic"/>
                <a:cs typeface="Malgun Gothic"/>
                <a:sym typeface="Malgun Gothic"/>
              </a:rPr>
              <a:t>null은 0, undefined는 NaN으로 변합니다.</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동등 연산자 ==와 기타 비교 연산자 &gt; &lt; &gt;= &lt;=의 동작 방식이 다르기 때문입니다. (1)에서 null &gt; 0이 거짓을, (3)에서 null &gt;= 0이 참을 반환하는 이유는 (기타 비교 연산자의 동작 원리에 따라) null이 숫자형으로 변환돼 0이 되기 때문입니다.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그런데 동등 연산자 ==는 피연산자가 undefined나 null일 때 형 변환을 하지 않습니다. undefined와 null을 비교하는 경우에만 true를 반환하고, 그 이외의 경우(null이나 undefined를 다른 값과 비교할 때)는 무조건 false를 반환합니다. 이런 이유 때문에 (2)는 거짓을 반환합니다.</a:t>
            </a:r>
            <a:endParaRPr/>
          </a:p>
        </p:txBody>
      </p:sp>
      <p:pic>
        <p:nvPicPr>
          <p:cNvPr id="621" name="Google Shape;621;p80"/>
          <p:cNvPicPr preferRelativeResize="0"/>
          <p:nvPr/>
        </p:nvPicPr>
        <p:blipFill rotWithShape="1">
          <a:blip r:embed="rId3">
            <a:alphaModFix/>
          </a:blip>
          <a:srcRect/>
          <a:stretch/>
        </p:blipFill>
        <p:spPr>
          <a:xfrm>
            <a:off x="800100" y="2674937"/>
            <a:ext cx="3135312" cy="657225"/>
          </a:xfrm>
          <a:prstGeom prst="rect">
            <a:avLst/>
          </a:prstGeom>
          <a:noFill/>
          <a:ln>
            <a:noFill/>
          </a:ln>
        </p:spPr>
      </p:pic>
      <p:sp>
        <p:nvSpPr>
          <p:cNvPr id="622" name="Google Shape;622;p8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비교가 불가능한 undefined</a:t>
            </a:r>
            <a:endParaRPr/>
          </a:p>
        </p:txBody>
      </p:sp>
      <p:sp>
        <p:nvSpPr>
          <p:cNvPr id="628" name="Google Shape;628;p8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Consolas"/>
              <a:buChar char="•"/>
            </a:pPr>
            <a:r>
              <a:rPr lang="en-US" sz="1800" b="1" i="0" u="none">
                <a:solidFill>
                  <a:schemeClr val="dk1"/>
                </a:solidFill>
                <a:latin typeface="Consolas"/>
                <a:ea typeface="Consolas"/>
                <a:cs typeface="Consolas"/>
                <a:sym typeface="Consolas"/>
              </a:rPr>
              <a:t>undefined는 숫자와 비교시 NaN으로 변환되기 때문에 0과의 비교연산시 모두 false이다 </a:t>
            </a:r>
            <a:endParaRPr/>
          </a:p>
          <a:p>
            <a:pPr marL="342900" marR="0" lvl="0" indent="-228600" algn="l" rtl="0">
              <a:spcBef>
                <a:spcPts val="360"/>
              </a:spcBef>
              <a:spcAft>
                <a:spcPts val="0"/>
              </a:spcAft>
              <a:buClr>
                <a:schemeClr val="dk1"/>
              </a:buClr>
              <a:buSzPts val="1800"/>
              <a:buFont typeface="Tahoma"/>
              <a:buNone/>
            </a:pPr>
            <a:endParaRPr sz="1800" b="1" i="0" u="none">
              <a:solidFill>
                <a:schemeClr val="dk1"/>
              </a:solidFill>
              <a:latin typeface="Consolas"/>
              <a:ea typeface="Consolas"/>
              <a:cs typeface="Consolas"/>
              <a:sym typeface="Consolas"/>
            </a:endParaRPr>
          </a:p>
        </p:txBody>
      </p:sp>
      <p:pic>
        <p:nvPicPr>
          <p:cNvPr id="629" name="Google Shape;629;p81"/>
          <p:cNvPicPr preferRelativeResize="0"/>
          <p:nvPr/>
        </p:nvPicPr>
        <p:blipFill rotWithShape="1">
          <a:blip r:embed="rId3">
            <a:alphaModFix/>
          </a:blip>
          <a:srcRect/>
          <a:stretch/>
        </p:blipFill>
        <p:spPr>
          <a:xfrm>
            <a:off x="877887" y="2193925"/>
            <a:ext cx="5629275" cy="3149600"/>
          </a:xfrm>
          <a:prstGeom prst="rect">
            <a:avLst/>
          </a:prstGeom>
          <a:noFill/>
          <a:ln>
            <a:noFill/>
          </a:ln>
        </p:spPr>
      </p:pic>
      <p:sp>
        <p:nvSpPr>
          <p:cNvPr id="630" name="Google Shape;630;p8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if문과 ‘물음표’ 연산자</a:t>
            </a:r>
            <a:endParaRPr/>
          </a:p>
        </p:txBody>
      </p:sp>
      <p:sp>
        <p:nvSpPr>
          <p:cNvPr id="636" name="Google Shape;636;p82"/>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'if’문</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if(...)문은 괄호 안에 들어가는 조건을 평가하는데, 그 결과가 true이면 코드 블록이 실행됩니다.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숫자 0, 빈 문자열"", null, undefined, NaN은 불린형으로 변환 시 모두 false가 됩니다. 이런 값들은 ‘falsy(거짓 같은)’ 값이라고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이 외의 값은 불린형으로 변환시 true가 되므로 ‘truthy(참 같은)’ 값이라고 부릅니다.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else 구문 뒤의 문장은 조건식의 결과가 false일때 실행됩니다.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여러개의 조건이 있을 경우에는 else if 를 사용합니다. </a:t>
            </a:r>
            <a:endParaRPr/>
          </a:p>
        </p:txBody>
      </p:sp>
      <p:sp>
        <p:nvSpPr>
          <p:cNvPr id="637" name="Google Shape;637;p8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if 문예제1</a:t>
            </a:r>
            <a:endParaRPr/>
          </a:p>
        </p:txBody>
      </p:sp>
      <p:pic>
        <p:nvPicPr>
          <p:cNvPr id="643" name="Google Shape;643;p83"/>
          <p:cNvPicPr preferRelativeResize="0">
            <a:picLocks noGrp="1"/>
          </p:cNvPicPr>
          <p:nvPr>
            <p:ph type="body" idx="1"/>
          </p:nvPr>
        </p:nvPicPr>
        <p:blipFill rotWithShape="1">
          <a:blip r:embed="rId3">
            <a:alphaModFix/>
          </a:blip>
          <a:srcRect/>
          <a:stretch/>
        </p:blipFill>
        <p:spPr>
          <a:xfrm>
            <a:off x="785812" y="1941512"/>
            <a:ext cx="4643437" cy="2822575"/>
          </a:xfrm>
          <a:prstGeom prst="rect">
            <a:avLst/>
          </a:prstGeom>
          <a:noFill/>
          <a:ln>
            <a:noFill/>
          </a:ln>
        </p:spPr>
      </p:pic>
      <p:sp>
        <p:nvSpPr>
          <p:cNvPr id="644" name="Google Shape;644;p8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if 문예제2</a:t>
            </a:r>
            <a:endParaRPr/>
          </a:p>
        </p:txBody>
      </p:sp>
      <p:pic>
        <p:nvPicPr>
          <p:cNvPr id="650" name="Google Shape;650;p84"/>
          <p:cNvPicPr preferRelativeResize="0">
            <a:picLocks noGrp="1"/>
          </p:cNvPicPr>
          <p:nvPr>
            <p:ph type="body" idx="1"/>
          </p:nvPr>
        </p:nvPicPr>
        <p:blipFill rotWithShape="1">
          <a:blip r:embed="rId3">
            <a:alphaModFix/>
          </a:blip>
          <a:srcRect/>
          <a:stretch/>
        </p:blipFill>
        <p:spPr>
          <a:xfrm>
            <a:off x="1509712" y="1971675"/>
            <a:ext cx="4394200" cy="2414587"/>
          </a:xfrm>
          <a:prstGeom prst="rect">
            <a:avLst/>
          </a:prstGeom>
          <a:noFill/>
          <a:ln>
            <a:noFill/>
          </a:ln>
        </p:spPr>
      </p:pic>
      <p:sp>
        <p:nvSpPr>
          <p:cNvPr id="651" name="Google Shape;651;p8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8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while반복문</a:t>
            </a:r>
            <a:endParaRPr/>
          </a:p>
        </p:txBody>
      </p:sp>
      <p:sp>
        <p:nvSpPr>
          <p:cNvPr id="657" name="Google Shape;657;p8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기본문법</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while (condition)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코드</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  // '반복문 본문(body)'이라 불림</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condition의 결과가 true인 동안 진행한다.  한번도 수행이 안 될 수 있다</a:t>
            </a:r>
            <a:endParaRPr/>
          </a:p>
        </p:txBody>
      </p:sp>
      <p:sp>
        <p:nvSpPr>
          <p:cNvPr id="658" name="Google Shape;658;p8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while문 예제</a:t>
            </a:r>
            <a:endParaRPr/>
          </a:p>
        </p:txBody>
      </p:sp>
      <p:pic>
        <p:nvPicPr>
          <p:cNvPr id="664" name="Google Shape;664;p86"/>
          <p:cNvPicPr preferRelativeResize="0">
            <a:picLocks noGrp="1"/>
          </p:cNvPicPr>
          <p:nvPr>
            <p:ph type="body" idx="1"/>
          </p:nvPr>
        </p:nvPicPr>
        <p:blipFill rotWithShape="1">
          <a:blip r:embed="rId3">
            <a:alphaModFix/>
          </a:blip>
          <a:srcRect/>
          <a:stretch/>
        </p:blipFill>
        <p:spPr>
          <a:xfrm>
            <a:off x="704850" y="1847850"/>
            <a:ext cx="3406775" cy="3343275"/>
          </a:xfrm>
          <a:prstGeom prst="rect">
            <a:avLst/>
          </a:prstGeom>
          <a:noFill/>
          <a:ln>
            <a:noFill/>
          </a:ln>
        </p:spPr>
      </p:pic>
      <p:sp>
        <p:nvSpPr>
          <p:cNvPr id="665" name="Google Shape;665;p8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for문</a:t>
            </a:r>
            <a:endParaRPr/>
          </a:p>
        </p:txBody>
      </p:sp>
      <p:sp>
        <p:nvSpPr>
          <p:cNvPr id="671" name="Google Shape;671;p8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기본문법</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for (초기값; 조건식; 증감식){     }</a:t>
            </a:r>
            <a:endParaRPr/>
          </a:p>
          <a:p>
            <a:pPr marL="342900" marR="0" lvl="0" indent="-228600" algn="l" rtl="0">
              <a:lnSpc>
                <a:spcPct val="100000"/>
              </a:lnSpc>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a:p>
            <a:pPr marL="342900" marR="0" lvl="0" indent="-342900" algn="l" rtl="0">
              <a:lnSpc>
                <a:spcPct val="100000"/>
              </a:lnSpc>
              <a:spcBef>
                <a:spcPts val="360"/>
              </a:spcBef>
              <a:spcAft>
                <a:spcPts val="0"/>
              </a:spcAft>
              <a:buClr>
                <a:srgbClr val="0000FF"/>
              </a:buClr>
              <a:buSzPts val="1800"/>
              <a:buFont typeface="Consolas"/>
              <a:buChar char="•"/>
            </a:pPr>
            <a:r>
              <a:rPr lang="en-US" sz="1800" b="1" i="0" u="none">
                <a:solidFill>
                  <a:srgbClr val="0000FF"/>
                </a:solidFill>
                <a:latin typeface="Consolas"/>
                <a:ea typeface="Consolas"/>
                <a:cs typeface="Consolas"/>
                <a:sym typeface="Consolas"/>
              </a:rPr>
              <a:t>let</a:t>
            </a:r>
            <a:r>
              <a:rPr lang="en-US" sz="1800" b="1" i="0" u="none">
                <a:solidFill>
                  <a:srgbClr val="000000"/>
                </a:solidFill>
                <a:latin typeface="Consolas"/>
                <a:ea typeface="Consolas"/>
                <a:cs typeface="Consolas"/>
                <a:sym typeface="Consolas"/>
              </a:rPr>
              <a:t> </a:t>
            </a:r>
            <a:r>
              <a:rPr lang="en-US" sz="1800" b="1" i="0" u="none">
                <a:solidFill>
                  <a:srgbClr val="001080"/>
                </a:solidFill>
                <a:latin typeface="Consolas"/>
                <a:ea typeface="Consolas"/>
                <a:cs typeface="Consolas"/>
                <a:sym typeface="Consolas"/>
              </a:rPr>
              <a:t>flowers</a:t>
            </a:r>
            <a:r>
              <a:rPr lang="en-US" sz="1800" b="1" i="0" u="none">
                <a:solidFill>
                  <a:srgbClr val="000000"/>
                </a:solidFill>
                <a:latin typeface="Consolas"/>
                <a:ea typeface="Consolas"/>
                <a:cs typeface="Consolas"/>
                <a:sym typeface="Consolas"/>
              </a:rPr>
              <a:t>=[</a:t>
            </a:r>
            <a:r>
              <a:rPr lang="en-US" sz="1800" b="1" i="0" u="none">
                <a:solidFill>
                  <a:srgbClr val="A31515"/>
                </a:solidFill>
                <a:latin typeface="Consolas"/>
                <a:ea typeface="Consolas"/>
                <a:cs typeface="Consolas"/>
                <a:sym typeface="Consolas"/>
              </a:rPr>
              <a:t>"작약"</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"목련"</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"백일홍"</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"국화"</a:t>
            </a:r>
            <a:r>
              <a:rPr lang="en-US" sz="1800" b="1" i="0" u="none">
                <a:solidFill>
                  <a:srgbClr val="000000"/>
                </a:solidFill>
                <a:latin typeface="Consolas"/>
                <a:ea typeface="Consolas"/>
                <a:cs typeface="Consolas"/>
                <a:sym typeface="Consolas"/>
              </a:rPr>
              <a:t>, </a:t>
            </a:r>
            <a:r>
              <a:rPr lang="en-US" sz="1800" b="1" i="0" u="none">
                <a:solidFill>
                  <a:srgbClr val="A31515"/>
                </a:solidFill>
                <a:latin typeface="Consolas"/>
                <a:ea typeface="Consolas"/>
                <a:cs typeface="Consolas"/>
                <a:sym typeface="Consolas"/>
              </a:rPr>
              <a:t>"장미"</a:t>
            </a:r>
            <a:r>
              <a:rPr lang="en-US" sz="1800" b="1" i="0" u="none">
                <a:solidFill>
                  <a:srgbClr val="000000"/>
                </a:solidFill>
                <a:latin typeface="Consolas"/>
                <a:ea typeface="Consolas"/>
                <a:cs typeface="Consolas"/>
                <a:sym typeface="Consolas"/>
              </a:rPr>
              <a:t>]; //배열요소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for(index in </a:t>
            </a:r>
            <a:r>
              <a:rPr lang="en-US" sz="1800" b="1" i="0" u="none">
                <a:solidFill>
                  <a:srgbClr val="001080"/>
                </a:solidFill>
                <a:latin typeface="Consolas"/>
                <a:ea typeface="Consolas"/>
                <a:cs typeface="Consolas"/>
                <a:sym typeface="Consolas"/>
              </a:rPr>
              <a:t>flowers</a:t>
            </a:r>
            <a:r>
              <a:rPr lang="en-US" sz="1800" b="0" i="0" u="none">
                <a:solidFill>
                  <a:schemeClr val="dk1"/>
                </a:solidFill>
                <a:latin typeface="Malgun Gothic"/>
                <a:ea typeface="Malgun Gothic"/>
                <a:cs typeface="Malgun Gothic"/>
                <a:sym typeface="Malgun Gothic"/>
              </a:rPr>
              <a:t>){   console.log( index, flowers[index]);   } //배열의 index만   </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for(item </a:t>
            </a:r>
            <a:r>
              <a:rPr lang="en-US"/>
              <a:t>of</a:t>
            </a:r>
            <a:r>
              <a:rPr lang="en-US" sz="1800" b="0" i="0" u="none">
                <a:solidFill>
                  <a:schemeClr val="dk1"/>
                </a:solidFill>
                <a:latin typeface="Malgun Gothic"/>
                <a:ea typeface="Malgun Gothic"/>
                <a:cs typeface="Malgun Gothic"/>
                <a:sym typeface="Malgun Gothic"/>
              </a:rPr>
              <a:t> </a:t>
            </a:r>
            <a:r>
              <a:rPr lang="en-US" sz="1800" b="1" i="0" u="none">
                <a:solidFill>
                  <a:srgbClr val="001080"/>
                </a:solidFill>
                <a:latin typeface="Consolas"/>
                <a:ea typeface="Consolas"/>
                <a:cs typeface="Consolas"/>
                <a:sym typeface="Consolas"/>
              </a:rPr>
              <a:t>flowers</a:t>
            </a:r>
            <a:r>
              <a:rPr lang="en-US" sz="1800" b="0" i="0" u="none">
                <a:solidFill>
                  <a:schemeClr val="dk1"/>
                </a:solidFill>
                <a:latin typeface="Malgun Gothic"/>
                <a:ea typeface="Malgun Gothic"/>
                <a:cs typeface="Malgun Gothic"/>
                <a:sym typeface="Malgun Gothic"/>
              </a:rPr>
              <a:t>) {  console.log( index, flowers[index]);   } //배열의 요소를 차례대로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672" name="Google Shape;672;p8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nodejs 설치하기</a:t>
            </a:r>
            <a:endParaRPr/>
          </a:p>
        </p:txBody>
      </p:sp>
      <p:pic>
        <p:nvPicPr>
          <p:cNvPr id="112" name="Google Shape;112;p9"/>
          <p:cNvPicPr preferRelativeResize="0">
            <a:picLocks noGrp="1"/>
          </p:cNvPicPr>
          <p:nvPr>
            <p:ph type="body" idx="1"/>
          </p:nvPr>
        </p:nvPicPr>
        <p:blipFill rotWithShape="1">
          <a:blip r:embed="rId3">
            <a:alphaModFix/>
          </a:blip>
          <a:srcRect/>
          <a:stretch/>
        </p:blipFill>
        <p:spPr>
          <a:xfrm>
            <a:off x="1835150" y="1844675"/>
            <a:ext cx="4714875" cy="3714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8"/>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 for문 예제</a:t>
            </a:r>
            <a:endParaRPr/>
          </a:p>
        </p:txBody>
      </p:sp>
      <p:pic>
        <p:nvPicPr>
          <p:cNvPr id="678" name="Google Shape;678;p88"/>
          <p:cNvPicPr preferRelativeResize="0">
            <a:picLocks noGrp="1"/>
          </p:cNvPicPr>
          <p:nvPr>
            <p:ph type="body" idx="1"/>
          </p:nvPr>
        </p:nvPicPr>
        <p:blipFill rotWithShape="1">
          <a:blip r:embed="rId3">
            <a:alphaModFix/>
          </a:blip>
          <a:srcRect/>
          <a:stretch/>
        </p:blipFill>
        <p:spPr>
          <a:xfrm>
            <a:off x="766762" y="1825625"/>
            <a:ext cx="5172075" cy="3506787"/>
          </a:xfrm>
          <a:prstGeom prst="rect">
            <a:avLst/>
          </a:prstGeom>
          <a:noFill/>
          <a:ln>
            <a:noFill/>
          </a:ln>
        </p:spPr>
      </p:pic>
      <p:sp>
        <p:nvSpPr>
          <p:cNvPr id="679" name="Google Shape;679;p88"/>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9"/>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switch문</a:t>
            </a:r>
            <a:endParaRPr/>
          </a:p>
        </p:txBody>
      </p:sp>
      <p:sp>
        <p:nvSpPr>
          <p:cNvPr id="685" name="Google Shape;685;p89"/>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기본문법</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switch(수식){              //수식의 결과가 문자열이나 숫자여야 한다 </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case 값1:                  </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진술문1;</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break;</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case 값2:</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진술문2;</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break;</a:t>
            </a:r>
            <a:endParaRPr/>
          </a:p>
          <a:p>
            <a:pPr marL="342900" marR="0" lvl="0" indent="-342900" algn="l" rtl="0">
              <a:lnSpc>
                <a:spcPct val="100000"/>
              </a:lnSpc>
              <a:spcBef>
                <a:spcPts val="360"/>
              </a:spcBef>
              <a:spcAft>
                <a:spcPts val="0"/>
              </a:spcAft>
              <a:buClr>
                <a:schemeClr val="dk1"/>
              </a:buClr>
              <a:buSzPts val="1800"/>
              <a:buFont typeface="Malgun Gothic"/>
              <a:buNone/>
            </a:pPr>
            <a:r>
              <a:rPr lang="en-US" sz="1800" b="0" i="0" u="none">
                <a:solidFill>
                  <a:schemeClr val="dk1"/>
                </a:solidFill>
                <a:latin typeface="Malgun Gothic"/>
                <a:ea typeface="Malgun Gothic"/>
                <a:cs typeface="Malgun Gothic"/>
                <a:sym typeface="Malgun Gothic"/>
              </a:rPr>
              <a:t>default:</a:t>
            </a:r>
            <a:endParaRPr/>
          </a:p>
          <a:p>
            <a:pPr marL="342900" marR="0" lvl="1" indent="0" algn="l" rtl="0">
              <a:lnSpc>
                <a:spcPct val="100000"/>
              </a:lnSpc>
              <a:spcBef>
                <a:spcPts val="360"/>
              </a:spcBef>
              <a:spcAft>
                <a:spcPts val="0"/>
              </a:spcAft>
              <a:buClr>
                <a:schemeClr val="dk1"/>
              </a:buClr>
              <a:buSzPts val="1800"/>
              <a:buFont typeface="Malgun Gothic"/>
              <a:buNone/>
            </a:pPr>
            <a:r>
              <a:rPr lang="en-US" sz="1800" b="0" i="0" u="none" strike="noStrike" cap="none">
                <a:solidFill>
                  <a:schemeClr val="dk1"/>
                </a:solidFill>
                <a:latin typeface="Malgun Gothic"/>
                <a:ea typeface="Malgun Gothic"/>
                <a:cs typeface="Malgun Gothic"/>
                <a:sym typeface="Malgun Gothic"/>
              </a:rPr>
              <a:t>}</a:t>
            </a:r>
            <a:endParaRPr/>
          </a:p>
        </p:txBody>
      </p:sp>
      <p:sp>
        <p:nvSpPr>
          <p:cNvPr id="686" name="Google Shape;686;p89"/>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90"/>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switch문예제</a:t>
            </a:r>
            <a:endParaRPr/>
          </a:p>
        </p:txBody>
      </p:sp>
      <p:pic>
        <p:nvPicPr>
          <p:cNvPr id="692" name="Google Shape;692;p90"/>
          <p:cNvPicPr preferRelativeResize="0">
            <a:picLocks noGrp="1"/>
          </p:cNvPicPr>
          <p:nvPr>
            <p:ph type="body" idx="1"/>
          </p:nvPr>
        </p:nvPicPr>
        <p:blipFill rotWithShape="1">
          <a:blip r:embed="rId3">
            <a:alphaModFix/>
          </a:blip>
          <a:srcRect/>
          <a:stretch/>
        </p:blipFill>
        <p:spPr>
          <a:xfrm>
            <a:off x="1177925" y="1993900"/>
            <a:ext cx="4657725" cy="2251075"/>
          </a:xfrm>
          <a:prstGeom prst="rect">
            <a:avLst/>
          </a:prstGeom>
          <a:noFill/>
          <a:ln>
            <a:noFill/>
          </a:ln>
        </p:spPr>
      </p:pic>
      <p:sp>
        <p:nvSpPr>
          <p:cNvPr id="693" name="Google Shape;693;p90"/>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91"/>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a:t>
            </a:r>
            <a:endParaRPr/>
          </a:p>
        </p:txBody>
      </p:sp>
      <p:sp>
        <p:nvSpPr>
          <p:cNvPr id="699" name="Google Shape;699;p91"/>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자주 사용하는 반복적인 코드를 처리하거나, 이벤트에 반응하는 코드를 작성할때 사용한다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sp>
        <p:nvSpPr>
          <p:cNvPr id="700" name="Google Shape;700;p91"/>
          <p:cNvSpPr txBox="1"/>
          <p:nvPr/>
        </p:nvSpPr>
        <p:spPr>
          <a:xfrm>
            <a:off x="685800" y="2255837"/>
            <a:ext cx="3741737" cy="3405187"/>
          </a:xfrm>
          <a:prstGeom prst="rect">
            <a:avLst/>
          </a:prstGeom>
          <a:noFill/>
          <a:ln w="25400"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함수의 정의 </a:t>
            </a:r>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function 함수명(매개변수들){</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a:t>
            </a:r>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    return 값;</a:t>
            </a:r>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a:t>
            </a:r>
            <a:endParaRPr/>
          </a:p>
          <a:p>
            <a:pPr marL="0" marR="0" lvl="0" indent="0" algn="l" rtl="0">
              <a:lnSpc>
                <a:spcPct val="100000"/>
              </a:lnSpc>
              <a:spcBef>
                <a:spcPts val="0"/>
              </a:spcBef>
              <a:spcAft>
                <a:spcPts val="0"/>
              </a:spcAft>
              <a:buClr>
                <a:schemeClr val="dk1"/>
              </a:buClr>
              <a:buSzPts val="1800"/>
              <a:buFont typeface="Tahoma"/>
              <a:buNone/>
            </a:pPr>
            <a:endParaRPr sz="1800" b="0" i="0" u="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None/>
            </a:pPr>
            <a:r>
              <a:rPr lang="en-US" sz="1800" b="0" i="0" u="none">
                <a:solidFill>
                  <a:schemeClr val="dk1"/>
                </a:solidFill>
                <a:latin typeface="Tahoma"/>
                <a:ea typeface="Tahoma"/>
                <a:cs typeface="Tahoma"/>
                <a:sym typeface="Tahoma"/>
              </a:rPr>
              <a:t>함수호출()</a:t>
            </a:r>
            <a:endParaRPr/>
          </a:p>
        </p:txBody>
      </p:sp>
      <p:sp>
        <p:nvSpPr>
          <p:cNvPr id="701" name="Google Shape;701;p91"/>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a:t>
            </a:r>
            <a:endParaRPr/>
          </a:p>
        </p:txBody>
      </p:sp>
      <p:pic>
        <p:nvPicPr>
          <p:cNvPr id="707" name="Google Shape;707;p92"/>
          <p:cNvPicPr preferRelativeResize="0">
            <a:picLocks noGrp="1"/>
          </p:cNvPicPr>
          <p:nvPr>
            <p:ph type="body" idx="1"/>
          </p:nvPr>
        </p:nvPicPr>
        <p:blipFill rotWithShape="1">
          <a:blip r:embed="rId3">
            <a:alphaModFix/>
          </a:blip>
          <a:srcRect/>
          <a:stretch/>
        </p:blipFill>
        <p:spPr>
          <a:xfrm>
            <a:off x="757237" y="1839912"/>
            <a:ext cx="3814762" cy="2106612"/>
          </a:xfrm>
          <a:prstGeom prst="rect">
            <a:avLst/>
          </a:prstGeom>
          <a:noFill/>
          <a:ln>
            <a:noFill/>
          </a:ln>
        </p:spPr>
      </p:pic>
      <p:sp>
        <p:nvSpPr>
          <p:cNvPr id="708" name="Google Shape;708;p92"/>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3"/>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a:t>
            </a:r>
            <a:endParaRPr/>
          </a:p>
        </p:txBody>
      </p:sp>
      <p:sp>
        <p:nvSpPr>
          <p:cNvPr id="714" name="Google Shape;714;p93"/>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자바스크립트는 함수의 오버라이딩이 없다. 대신에 매개변수에 기본값을 부여하여 비슷한 효과를 가져온다 </a:t>
            </a:r>
            <a:endParaRPr/>
          </a:p>
          <a:p>
            <a:pPr marL="342900" marR="0" lvl="0" indent="-228600" algn="l" rtl="0">
              <a:spcBef>
                <a:spcPts val="360"/>
              </a:spcBef>
              <a:spcAft>
                <a:spcPts val="0"/>
              </a:spcAft>
              <a:buClr>
                <a:schemeClr val="dk1"/>
              </a:buClr>
              <a:buSzPts val="1800"/>
              <a:buFont typeface="Tahoma"/>
              <a:buNone/>
            </a:pPr>
            <a:endParaRPr sz="1800" b="0" i="0" u="none">
              <a:solidFill>
                <a:schemeClr val="dk1"/>
              </a:solidFill>
              <a:latin typeface="Malgun Gothic"/>
              <a:ea typeface="Malgun Gothic"/>
              <a:cs typeface="Malgun Gothic"/>
              <a:sym typeface="Malgun Gothic"/>
            </a:endParaRPr>
          </a:p>
        </p:txBody>
      </p:sp>
      <p:pic>
        <p:nvPicPr>
          <p:cNvPr id="715" name="Google Shape;715;p93"/>
          <p:cNvPicPr preferRelativeResize="0"/>
          <p:nvPr/>
        </p:nvPicPr>
        <p:blipFill rotWithShape="1">
          <a:blip r:embed="rId3">
            <a:alphaModFix/>
          </a:blip>
          <a:srcRect/>
          <a:stretch/>
        </p:blipFill>
        <p:spPr>
          <a:xfrm>
            <a:off x="825500" y="2439987"/>
            <a:ext cx="4349750" cy="2471737"/>
          </a:xfrm>
          <a:prstGeom prst="rect">
            <a:avLst/>
          </a:prstGeom>
          <a:noFill/>
          <a:ln>
            <a:noFill/>
          </a:ln>
        </p:spPr>
      </p:pic>
      <p:sp>
        <p:nvSpPr>
          <p:cNvPr id="716" name="Google Shape;716;p93"/>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4"/>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a:t>
            </a:r>
            <a:endParaRPr/>
          </a:p>
        </p:txBody>
      </p:sp>
      <p:sp>
        <p:nvSpPr>
          <p:cNvPr id="722" name="Google Shape;722;p94"/>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매개변수에 기본값을 주지않았을 경우에 값을 주지않고 함수를 호출하면, undefined가 전달된다. if문이나 || 연산자를 이용해 예외처리를 할 수 있다  </a:t>
            </a:r>
            <a:endParaRPr/>
          </a:p>
        </p:txBody>
      </p:sp>
      <p:pic>
        <p:nvPicPr>
          <p:cNvPr id="723" name="Google Shape;723;p94"/>
          <p:cNvPicPr preferRelativeResize="0"/>
          <p:nvPr/>
        </p:nvPicPr>
        <p:blipFill rotWithShape="1">
          <a:blip r:embed="rId3">
            <a:alphaModFix/>
          </a:blip>
          <a:srcRect/>
          <a:stretch/>
        </p:blipFill>
        <p:spPr>
          <a:xfrm>
            <a:off x="628650" y="2447925"/>
            <a:ext cx="2979737" cy="3141662"/>
          </a:xfrm>
          <a:prstGeom prst="rect">
            <a:avLst/>
          </a:prstGeom>
          <a:noFill/>
          <a:ln>
            <a:noFill/>
          </a:ln>
        </p:spPr>
      </p:pic>
      <p:sp>
        <p:nvSpPr>
          <p:cNvPr id="724" name="Google Shape;724;p9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5"/>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함수예제(??연산자)</a:t>
            </a:r>
            <a:endParaRPr/>
          </a:p>
        </p:txBody>
      </p:sp>
      <p:sp>
        <p:nvSpPr>
          <p:cNvPr id="730" name="Google Shape;730;p95"/>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 모던 스크립트, null값 처리 연산자</a:t>
            </a:r>
            <a:endParaRPr/>
          </a:p>
        </p:txBody>
      </p:sp>
      <p:pic>
        <p:nvPicPr>
          <p:cNvPr id="731" name="Google Shape;731;p95"/>
          <p:cNvPicPr preferRelativeResize="0"/>
          <p:nvPr/>
        </p:nvPicPr>
        <p:blipFill rotWithShape="1">
          <a:blip r:embed="rId3">
            <a:alphaModFix/>
          </a:blip>
          <a:srcRect/>
          <a:stretch/>
        </p:blipFill>
        <p:spPr>
          <a:xfrm>
            <a:off x="1389062" y="2576512"/>
            <a:ext cx="5500687" cy="1865312"/>
          </a:xfrm>
          <a:prstGeom prst="rect">
            <a:avLst/>
          </a:prstGeom>
          <a:noFill/>
          <a:ln>
            <a:noFill/>
          </a:ln>
        </p:spPr>
      </p:pic>
      <p:sp>
        <p:nvSpPr>
          <p:cNvPr id="732" name="Google Shape;732;p9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6"/>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함수예제 5</a:t>
            </a:r>
            <a:endParaRPr/>
          </a:p>
        </p:txBody>
      </p:sp>
      <p:sp>
        <p:nvSpPr>
          <p:cNvPr id="738" name="Google Shape;738;p96"/>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함수에 값을 반환하지 않을 경우에는 undefined  가 반환된다. return문이 없거나 return 지시자만 있는 함수는 undefined를 반환합니다.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 </a:t>
            </a:r>
            <a:endParaRPr/>
          </a:p>
        </p:txBody>
      </p:sp>
      <p:pic>
        <p:nvPicPr>
          <p:cNvPr id="739" name="Google Shape;739;p96"/>
          <p:cNvPicPr preferRelativeResize="0"/>
          <p:nvPr/>
        </p:nvPicPr>
        <p:blipFill rotWithShape="1">
          <a:blip r:embed="rId3">
            <a:alphaModFix/>
          </a:blip>
          <a:srcRect/>
          <a:stretch/>
        </p:blipFill>
        <p:spPr>
          <a:xfrm>
            <a:off x="720725" y="2355850"/>
            <a:ext cx="5851525" cy="3281362"/>
          </a:xfrm>
          <a:prstGeom prst="rect">
            <a:avLst/>
          </a:prstGeom>
          <a:noFill/>
          <a:ln>
            <a:noFill/>
          </a:ln>
        </p:spPr>
      </p:pic>
      <p:sp>
        <p:nvSpPr>
          <p:cNvPr id="740" name="Google Shape;740;p96"/>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7"/>
          <p:cNvSpPr txBox="1">
            <a:spLocks noGrp="1"/>
          </p:cNvSpPr>
          <p:nvPr>
            <p:ph type="title"/>
          </p:nvPr>
        </p:nvSpPr>
        <p:spPr>
          <a:xfrm>
            <a:off x="250825" y="115887"/>
            <a:ext cx="8424862" cy="8651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3366"/>
              </a:buClr>
              <a:buSzPts val="3200"/>
              <a:buFont typeface="Tahoma"/>
              <a:buNone/>
            </a:pPr>
            <a:r>
              <a:rPr lang="en-US" sz="3200" b="1" i="0" u="none">
                <a:solidFill>
                  <a:srgbClr val="003366"/>
                </a:solidFill>
                <a:latin typeface="Tahoma"/>
                <a:ea typeface="Tahoma"/>
                <a:cs typeface="Tahoma"/>
                <a:sym typeface="Tahoma"/>
              </a:rPr>
              <a:t>함수이름짓기</a:t>
            </a:r>
            <a:endParaRPr/>
          </a:p>
        </p:txBody>
      </p:sp>
      <p:sp>
        <p:nvSpPr>
          <p:cNvPr id="746" name="Google Shape;746;p97"/>
          <p:cNvSpPr txBox="1">
            <a:spLocks noGrp="1"/>
          </p:cNvSpPr>
          <p:nvPr>
            <p:ph type="body" idx="1"/>
          </p:nvPr>
        </p:nvSpPr>
        <p:spPr>
          <a:xfrm>
            <a:off x="250825" y="1196975"/>
            <a:ext cx="8642350" cy="52562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함수는 어떤 동작을 수행하기 위한 코드를 모아놓은 것입니다. 따라서 함수의 이름은 대개 동사입니다. 함수 이름은 가능한 한 간결하고 명확해야 합니다. 함수가 어떤 동작을 하는지 설명할 수 있어야 하죠. 코드를 읽는 사람은 함수 이름만 보고도 함수가 어떤 기능을 하는지 힌트를 얻을 수 있어야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함수가 어떤 동작을 하는지 축약해서 설명해주는 동사를 접두어로 붙여 함수 이름을 만드는 게 관습입니다. 다만, 팀 내에서 그 뜻이 반드시 합의된 접두어만 사용해야 합니다.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"show"로 시작하는 함수는 대개 무언가를 보여주는 함수입니다.</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"get…" – 값을 반환함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"calc…" – 무언가를 계산함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"create…" – 무언가를 생성함</a:t>
            </a:r>
            <a:endParaRPr/>
          </a:p>
          <a:p>
            <a:pPr marL="342900" marR="0" lvl="0" indent="-342900" algn="l" rtl="0">
              <a:lnSpc>
                <a:spcPct val="100000"/>
              </a:lnSpc>
              <a:spcBef>
                <a:spcPts val="360"/>
              </a:spcBef>
              <a:spcAft>
                <a:spcPts val="0"/>
              </a:spcAft>
              <a:buClr>
                <a:schemeClr val="dk1"/>
              </a:buClr>
              <a:buSzPts val="1800"/>
              <a:buFont typeface="Malgun Gothic"/>
              <a:buChar char="•"/>
            </a:pPr>
            <a:r>
              <a:rPr lang="en-US" sz="1800" b="0" i="0" u="none">
                <a:solidFill>
                  <a:schemeClr val="dk1"/>
                </a:solidFill>
                <a:latin typeface="Malgun Gothic"/>
                <a:ea typeface="Malgun Gothic"/>
                <a:cs typeface="Malgun Gothic"/>
                <a:sym typeface="Malgun Gothic"/>
              </a:rPr>
              <a:t>"check…" – 무언가를 확인하고 불린값을 반환함</a:t>
            </a:r>
            <a:endParaRPr/>
          </a:p>
        </p:txBody>
      </p:sp>
      <p:sp>
        <p:nvSpPr>
          <p:cNvPr id="747" name="Google Shape;747;p97"/>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Tahoma"/>
              <a:buNone/>
            </a:pPr>
            <a:fld id="{00000000-1234-1234-1234-123412341234}" type="slidenum">
              <a:rPr lang="en-US" sz="1200" b="0" i="0" u="none">
                <a:solidFill>
                  <a:srgbClr val="898989"/>
                </a:solidFill>
                <a:latin typeface="Tahoma"/>
                <a:ea typeface="Tahoma"/>
                <a:cs typeface="Tahoma"/>
                <a:sym typeface="Tahoma"/>
              </a:rPr>
              <a:t>99</a:t>
            </a:fld>
            <a:endParaRPr/>
          </a:p>
        </p:txBody>
      </p:sp>
    </p:spTree>
  </p:cSld>
  <p:clrMapOvr>
    <a:masterClrMapping/>
  </p:clrMapOvr>
</p:sld>
</file>

<file path=ppt/theme/theme1.xml><?xml version="1.0" encoding="utf-8"?>
<a:theme xmlns:a="http://schemas.openxmlformats.org/drawingml/2006/main" name="1_기본 디자인">
  <a:themeElements>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10660</TotalTime>
  <Words>14703</Words>
  <Application>Microsoft Office PowerPoint</Application>
  <PresentationFormat>화면 슬라이드 쇼(4:3)</PresentationFormat>
  <Paragraphs>1929</Paragraphs>
  <Slides>422</Slides>
  <Notes>364</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422</vt:i4>
      </vt:variant>
    </vt:vector>
  </HeadingPairs>
  <TitlesOfParts>
    <vt:vector size="437" baseType="lpstr">
      <vt:lpstr>Impact</vt:lpstr>
      <vt:lpstr>Arial</vt:lpstr>
      <vt:lpstr>Roboto Mono</vt:lpstr>
      <vt:lpstr>Arial</vt:lpstr>
      <vt:lpstr>Tahoma</vt:lpstr>
      <vt:lpstr>BlinkMacSystemFont</vt:lpstr>
      <vt:lpstr>Malgun Gothic</vt:lpstr>
      <vt:lpstr>Noto Sans</vt:lpstr>
      <vt:lpstr>Consolas</vt:lpstr>
      <vt:lpstr>Lato</vt:lpstr>
      <vt:lpstr>Quattrocento Sans</vt:lpstr>
      <vt:lpstr>Gulim</vt:lpstr>
      <vt:lpstr>Verdana</vt:lpstr>
      <vt:lpstr>1_기본 디자인</vt:lpstr>
      <vt:lpstr>기본 디자인</vt:lpstr>
      <vt:lpstr>Node js</vt:lpstr>
      <vt:lpstr>1. Node js란</vt:lpstr>
      <vt:lpstr>Node.js 소개</vt:lpstr>
      <vt:lpstr>동기식 다중 쓰레드 서버</vt:lpstr>
      <vt:lpstr>비동기식 단일 쓰레드 서버</vt:lpstr>
      <vt:lpstr>설치해야 할 것들</vt:lpstr>
      <vt:lpstr>설치해야 할 것들</vt:lpstr>
      <vt:lpstr>nodejs 설치하기</vt:lpstr>
      <vt:lpstr>nodejs 설치하기</vt:lpstr>
      <vt:lpstr>yarn 설치</vt:lpstr>
      <vt:lpstr>visual studio code </vt:lpstr>
      <vt:lpstr>확장팩 설치하기</vt:lpstr>
      <vt:lpstr>확장팩 설치</vt:lpstr>
      <vt:lpstr>Visual studio code 설치 </vt:lpstr>
      <vt:lpstr>모던 스크립트</vt:lpstr>
      <vt:lpstr>목차</vt:lpstr>
      <vt:lpstr>1일차(JavaScript 프로그래밍)</vt:lpstr>
      <vt:lpstr>2일차(JavaScript 프로그래밍)</vt:lpstr>
      <vt:lpstr>3일차(Jquery 프로그래밍)</vt:lpstr>
      <vt:lpstr>자바스크립트란 </vt:lpstr>
      <vt:lpstr>자바스크립트란 </vt:lpstr>
      <vt:lpstr>최근의 자바스크립트 </vt:lpstr>
      <vt:lpstr>브라우저에서 자바스크립트가 가능한 일</vt:lpstr>
      <vt:lpstr>브라우저에서 할 수 없는 일</vt:lpstr>
      <vt:lpstr>브라우저에서 할 수 없는 일</vt:lpstr>
      <vt:lpstr>브라우저에서 할 수 없는 일</vt:lpstr>
      <vt:lpstr>브라우저에서 할 수 없는 일</vt:lpstr>
      <vt:lpstr>자바스크립트의 장점</vt:lpstr>
      <vt:lpstr>모던 스크립트 언어들</vt:lpstr>
      <vt:lpstr>모던 스크립트 언어들</vt:lpstr>
      <vt:lpstr>자바스크립트 개발 툴 </vt:lpstr>
      <vt:lpstr>자바스크립트 개발 도구들</vt:lpstr>
      <vt:lpstr>visual studio code 설치</vt:lpstr>
      <vt:lpstr>확장팩 설치</vt:lpstr>
      <vt:lpstr>확장팩</vt:lpstr>
      <vt:lpstr>Hello.html</vt:lpstr>
      <vt:lpstr>이전의 자바스크립트 문법</vt:lpstr>
      <vt:lpstr>외부스크립트</vt:lpstr>
      <vt:lpstr>주의사항</vt:lpstr>
      <vt:lpstr>src속성</vt:lpstr>
      <vt:lpstr>코드구조</vt:lpstr>
      <vt:lpstr>세미콜론</vt:lpstr>
      <vt:lpstr>[]대괄호 앞에는 세미콜론 생략 불가</vt:lpstr>
      <vt:lpstr>주석</vt:lpstr>
      <vt:lpstr>엄격모드</vt:lpstr>
      <vt:lpstr>변수와 상수</vt:lpstr>
      <vt:lpstr>변수 선언과 사용예</vt:lpstr>
      <vt:lpstr>변수명 규칙</vt:lpstr>
      <vt:lpstr>상수</vt:lpstr>
      <vt:lpstr>변수이름 붙일때 참고사항</vt:lpstr>
      <vt:lpstr>자료형</vt:lpstr>
      <vt:lpstr>숫자형</vt:lpstr>
      <vt:lpstr>숫자형 예제</vt:lpstr>
      <vt:lpstr>문자형(string)</vt:lpstr>
      <vt:lpstr>문자형(string) 예제1</vt:lpstr>
      <vt:lpstr>문자형(string) 예제2</vt:lpstr>
      <vt:lpstr>불린형(Boolean)</vt:lpstr>
      <vt:lpstr>null값</vt:lpstr>
      <vt:lpstr>null값 예</vt:lpstr>
      <vt:lpstr>‘undefined’ 값</vt:lpstr>
      <vt:lpstr>객체와 심볼형</vt:lpstr>
      <vt:lpstr>객체</vt:lpstr>
      <vt:lpstr>심볼형</vt:lpstr>
      <vt:lpstr>typeof 연산자</vt:lpstr>
      <vt:lpstr>typeof 연습</vt:lpstr>
      <vt:lpstr>typeof 예</vt:lpstr>
      <vt:lpstr>typeof 예</vt:lpstr>
      <vt:lpstr>alert</vt:lpstr>
      <vt:lpstr>prompt</vt:lpstr>
      <vt:lpstr>alert, prompt 예제</vt:lpstr>
      <vt:lpstr>confirm</vt:lpstr>
      <vt:lpstr>형변환</vt:lpstr>
      <vt:lpstr>숫자형 형변환 규칙</vt:lpstr>
      <vt:lpstr>불리안 형 변환</vt:lpstr>
      <vt:lpstr>형변환시 주의사항</vt:lpstr>
      <vt:lpstr>산술연산자</vt:lpstr>
      <vt:lpstr>비트연산자</vt:lpstr>
      <vt:lpstr>비교 연산자</vt:lpstr>
      <vt:lpstr>다른 형을 가진 값 간의 비교</vt:lpstr>
      <vt:lpstr>일치 연산자(strict equality operator) ===</vt:lpstr>
      <vt:lpstr>비교연산자 사용 예</vt:lpstr>
      <vt:lpstr>null과 undefined 를 비교하기 </vt:lpstr>
      <vt:lpstr>비교가 불가능한 undefined</vt:lpstr>
      <vt:lpstr>if문과 ‘물음표’ 연산자</vt:lpstr>
      <vt:lpstr>if 문예제1</vt:lpstr>
      <vt:lpstr>if 문예제2</vt:lpstr>
      <vt:lpstr>while반복문</vt:lpstr>
      <vt:lpstr> while문 예제</vt:lpstr>
      <vt:lpstr>for문</vt:lpstr>
      <vt:lpstr> for문 예제</vt:lpstr>
      <vt:lpstr>switch문</vt:lpstr>
      <vt:lpstr>switch문예제</vt:lpstr>
      <vt:lpstr>함수</vt:lpstr>
      <vt:lpstr>함수예제</vt:lpstr>
      <vt:lpstr>함수예제</vt:lpstr>
      <vt:lpstr>함수예제</vt:lpstr>
      <vt:lpstr>함수예제(??연산자)</vt:lpstr>
      <vt:lpstr>함수예제 5</vt:lpstr>
      <vt:lpstr>함수이름짓기</vt:lpstr>
      <vt:lpstr>함수작성시 주의사항</vt:lpstr>
      <vt:lpstr>함수 요약</vt:lpstr>
      <vt:lpstr>함수 표현식</vt:lpstr>
      <vt:lpstr>함수 표현식 예제</vt:lpstr>
      <vt:lpstr>콜백함수</vt:lpstr>
      <vt:lpstr>콜백함수 예</vt:lpstr>
      <vt:lpstr>화살표 함수 기본</vt:lpstr>
      <vt:lpstr>화살표 함수 예제</vt:lpstr>
      <vt:lpstr>화살표 함수 사용 예(.filter)</vt:lpstr>
      <vt:lpstr>.map함수예</vt:lpstr>
      <vt:lpstr>.find</vt:lpstr>
      <vt:lpstr>. reduce</vt:lpstr>
      <vt:lpstr>. reduce 예제</vt:lpstr>
      <vt:lpstr>객체</vt:lpstr>
      <vt:lpstr>객체</vt:lpstr>
      <vt:lpstr>객체배열</vt:lpstr>
      <vt:lpstr>객체배열</vt:lpstr>
      <vt:lpstr>객체에 메서드 추가하기(this)</vt:lpstr>
      <vt:lpstr>[[Prototype]]</vt:lpstr>
      <vt:lpstr>프로토타입 상속</vt:lpstr>
      <vt:lpstr>프로토타입 사용예</vt:lpstr>
      <vt:lpstr>프로토타입 사용 예</vt:lpstr>
      <vt:lpstr>클래스 사용예</vt:lpstr>
      <vt:lpstr> 상속(부모클래스)</vt:lpstr>
      <vt:lpstr>상속(자식클래스)</vt:lpstr>
      <vt:lpstr>예외처리(try~catch)</vt:lpstr>
      <vt:lpstr>예외처리 예제</vt:lpstr>
      <vt:lpstr>예외처리 예제(throws)</vt:lpstr>
      <vt:lpstr>예외처리(try~catch~finally)</vt:lpstr>
      <vt:lpstr>프라미스</vt:lpstr>
      <vt:lpstr>프라미스</vt:lpstr>
      <vt:lpstr>콜백(멸망의 피라미드)</vt:lpstr>
      <vt:lpstr>콜백 - 수정</vt:lpstr>
      <vt:lpstr>프라미스</vt:lpstr>
      <vt:lpstr>프라미스</vt:lpstr>
      <vt:lpstr>프라미스</vt:lpstr>
      <vt:lpstr>프라미스</vt:lpstr>
      <vt:lpstr>소비자 : then, catch finally</vt:lpstr>
      <vt:lpstr>프라미스 체인</vt:lpstr>
      <vt:lpstr>async와 await</vt:lpstr>
      <vt:lpstr>await</vt:lpstr>
      <vt:lpstr>await</vt:lpstr>
      <vt:lpstr>async와 await</vt:lpstr>
      <vt:lpstr>  프라미스예제</vt:lpstr>
      <vt:lpstr>async예제</vt:lpstr>
      <vt:lpstr>참고 url </vt:lpstr>
      <vt:lpstr>이벤트처리</vt:lpstr>
      <vt:lpstr>HTML DOM 트리</vt:lpstr>
      <vt:lpstr>자바스크립트를 이용한 DOM접근하기 </vt:lpstr>
      <vt:lpstr>id사용예</vt:lpstr>
      <vt:lpstr>class사용예</vt:lpstr>
      <vt:lpstr>tag사용예</vt:lpstr>
      <vt:lpstr>name속성예</vt:lpstr>
      <vt:lpstr>id속성과 name속성</vt:lpstr>
      <vt:lpstr>이벤트</vt:lpstr>
      <vt:lpstr>onclick이벤트</vt:lpstr>
      <vt:lpstr>onclick이벤트2</vt:lpstr>
      <vt:lpstr>onclick이벤트3(this)</vt:lpstr>
      <vt:lpstr>Input Events</vt:lpstr>
      <vt:lpstr>Mouse Events</vt:lpstr>
      <vt:lpstr>Load Events</vt:lpstr>
      <vt:lpstr>keyup이벤트</vt:lpstr>
      <vt:lpstr>onkeypress이벤트처리</vt:lpstr>
      <vt:lpstr>onload이벤트</vt:lpstr>
      <vt:lpstr>addEventListener</vt:lpstr>
      <vt:lpstr>테이블에 행 추가</vt:lpstr>
      <vt:lpstr>테이블에 행 추가</vt:lpstr>
      <vt:lpstr>테이블 셀추가삭제</vt:lpstr>
      <vt:lpstr>테이블 셀추가삭제</vt:lpstr>
      <vt:lpstr>ul태그에 li추가 삭제</vt:lpstr>
      <vt:lpstr>ul태그에 li추가 삭제</vt:lpstr>
      <vt:lpstr>p태그 변환( 노드리스트)</vt:lpstr>
      <vt:lpstr>name속성</vt:lpstr>
      <vt:lpstr>id속성활용</vt:lpstr>
      <vt:lpstr>setTimeout, setInterval</vt:lpstr>
      <vt:lpstr>JQUERY</vt:lpstr>
      <vt:lpstr>jQuery 개요</vt:lpstr>
      <vt:lpstr>장점</vt:lpstr>
      <vt:lpstr>jQuery 다운로드와 CDN 방식</vt:lpstr>
      <vt:lpstr>$(document). ready</vt:lpstr>
      <vt:lpstr>$(function(){})</vt:lpstr>
      <vt:lpstr>jquery selector</vt:lpstr>
      <vt:lpstr>셀렉터</vt:lpstr>
      <vt:lpstr>샐렉터</vt:lpstr>
      <vt:lpstr>$("*") 전체 선택</vt:lpstr>
      <vt:lpstr>이벤트 처리</vt:lpstr>
      <vt:lpstr>이벤트 처리</vt:lpstr>
      <vt:lpstr>fadeIn/fadeOut</vt:lpstr>
      <vt:lpstr>slide up/down</vt:lpstr>
      <vt:lpstr> slideup/down, callback</vt:lpstr>
      <vt:lpstr>animate</vt:lpstr>
      <vt:lpstr>체인</vt:lpstr>
      <vt:lpstr>값 읽고 쓰기</vt:lpstr>
      <vt:lpstr>값 읽고쓰기</vt:lpstr>
      <vt:lpstr>값 읽고 쓰기</vt:lpstr>
      <vt:lpstr>input 태그 값 get/set</vt:lpstr>
      <vt:lpstr>input태그 제어</vt:lpstr>
      <vt:lpstr>input태그 제어</vt:lpstr>
      <vt:lpstr>input태그 제어</vt:lpstr>
      <vt:lpstr>input태그 제어</vt:lpstr>
      <vt:lpstr>check 박스 제어</vt:lpstr>
      <vt:lpstr>check 박스 제어</vt:lpstr>
      <vt:lpstr>AJAX</vt:lpstr>
      <vt:lpstr> Ajax란</vt:lpstr>
      <vt:lpstr>AJAX의 작동원리</vt:lpstr>
      <vt:lpstr>XMLHttpRequest 객체 메서드</vt:lpstr>
      <vt:lpstr>XMLHttpRequest 개체 속성</vt:lpstr>
      <vt:lpstr>Ajax</vt:lpstr>
      <vt:lpstr>설치절차및 준비작업</vt:lpstr>
      <vt:lpstr>톰캣설정하기</vt:lpstr>
      <vt:lpstr>톰캣설정</vt:lpstr>
      <vt:lpstr>톰캣설정</vt:lpstr>
      <vt:lpstr>톰캣설정</vt:lpstr>
      <vt:lpstr>톰캣설정</vt:lpstr>
      <vt:lpstr>dynamic web server  프로젝트 만들기</vt:lpstr>
      <vt:lpstr>project-name : ajaxtest</vt:lpstr>
      <vt:lpstr>ajaxcall1.jsp(WebContent아래에)</vt:lpstr>
      <vt:lpstr>ajax_info.txt</vt:lpstr>
      <vt:lpstr>파일 위치</vt:lpstr>
      <vt:lpstr>파라미터전달하기(ajaxcall2.jsp)</vt:lpstr>
      <vt:lpstr>receive1.jsp</vt:lpstr>
      <vt:lpstr>디버깅</vt:lpstr>
      <vt:lpstr>jquery ajax</vt:lpstr>
      <vt:lpstr>ajaxcall3.jsp</vt:lpstr>
      <vt:lpstr>ajaxcall4.jsp  post방식</vt:lpstr>
      <vt:lpstr>ajaxcall5.jsp</vt:lpstr>
      <vt:lpstr>receive2.jsp</vt:lpstr>
      <vt:lpstr>ajaxcall6.jsp</vt:lpstr>
      <vt:lpstr>ajaxcall6.jsp</vt:lpstr>
      <vt:lpstr>board_list.jsp</vt:lpstr>
      <vt:lpstr>스프링 이클립스 - 서버 설정</vt:lpstr>
      <vt:lpstr>map함수</vt:lpstr>
      <vt:lpstr>filter 함수</vt:lpstr>
      <vt:lpstr>map과 filter이용</vt:lpstr>
      <vt:lpstr>Node js 설치</vt:lpstr>
      <vt:lpstr>Node js 의 개발 툴</vt:lpstr>
      <vt:lpstr>Node js 설치 확인하기 </vt:lpstr>
      <vt:lpstr>console 객체 사용해보기</vt:lpstr>
      <vt:lpstr>Http 객체 사용하기 </vt:lpstr>
      <vt:lpstr>Node.js Module(모듈)</vt:lpstr>
      <vt:lpstr>NPM 사용법</vt:lpstr>
      <vt:lpstr>NPM 사용법</vt:lpstr>
      <vt:lpstr>export</vt:lpstr>
      <vt:lpstr>Export 하는 방법 </vt:lpstr>
      <vt:lpstr>Export 하는 방법 </vt:lpstr>
      <vt:lpstr>서버자동재시작</vt:lpstr>
      <vt:lpstr>Nodejs 동기모드 </vt:lpstr>
      <vt:lpstr>Nodejs 비동기모드 </vt:lpstr>
      <vt:lpstr>서버1.js</vt:lpstr>
      <vt:lpstr>서버2.js</vt:lpstr>
      <vt:lpstr>html/input.html</vt:lpstr>
      <vt:lpstr>서버2_1.js(get방식 전송처리)</vt:lpstr>
      <vt:lpstr>서버2_2.js(포스트방식처리)</vt:lpstr>
      <vt:lpstr>URLSearchParams(querystring 모듈 폐기)</vt:lpstr>
      <vt:lpstr>postman 다운로드및 설치</vt:lpstr>
      <vt:lpstr>설치 후 </vt:lpstr>
      <vt:lpstr>get 방식 호출</vt:lpstr>
      <vt:lpstr>post 방식 호출</vt:lpstr>
      <vt:lpstr>postman 에러발생시 처리</vt:lpstr>
      <vt:lpstr>postman 에러발생시 처리</vt:lpstr>
      <vt:lpstr>post맨 사용법</vt:lpstr>
      <vt:lpstr>서버3.js</vt:lpstr>
      <vt:lpstr>서버3.js</vt:lpstr>
      <vt:lpstr>서버3.js</vt:lpstr>
      <vt:lpstr>서버3.js</vt:lpstr>
      <vt:lpstr>html/index.html</vt:lpstr>
      <vt:lpstr>테스트</vt:lpstr>
      <vt:lpstr>서버4.js  (ejs 엔진을 이용한 렌더링)</vt:lpstr>
      <vt:lpstr>실행결과</vt:lpstr>
      <vt:lpstr>서버5.js</vt:lpstr>
      <vt:lpstr>test2.html</vt:lpstr>
      <vt:lpstr>결과</vt:lpstr>
      <vt:lpstr>서버6.js(ejs  엔진) npm install ejs </vt:lpstr>
      <vt:lpstr>test3.html</vt:lpstr>
      <vt:lpstr>서버7.js(jade  엔진) npm install jade</vt:lpstr>
      <vt:lpstr>test1.jade</vt:lpstr>
      <vt:lpstr>서버8.js(jade  엔진-값전달)</vt:lpstr>
      <vt:lpstr>test2.jade</vt:lpstr>
      <vt:lpstr>Express 엔진</vt:lpstr>
      <vt:lpstr>express 모듈</vt:lpstr>
      <vt:lpstr>express모듈</vt:lpstr>
      <vt:lpstr>외부모듈 이용하기</vt:lpstr>
      <vt:lpstr>app1.js(express  모듈)</vt:lpstr>
      <vt:lpstr>app2.js</vt:lpstr>
      <vt:lpstr>app3.js</vt:lpstr>
      <vt:lpstr>app4.js (error 페이지)</vt:lpstr>
      <vt:lpstr>app5.js (agent 정보)</vt:lpstr>
      <vt:lpstr>app6.js</vt:lpstr>
      <vt:lpstr>app7.js (request 객체)</vt:lpstr>
      <vt:lpstr>app8.js(미들웨어)</vt:lpstr>
      <vt:lpstr>app9.js(미들웨어)</vt:lpstr>
      <vt:lpstr>app10.js(라우팅)</vt:lpstr>
      <vt:lpstr>app11.js(url, request  객체)</vt:lpstr>
      <vt:lpstr>app12.js(미들웨어, 에러처리)</vt:lpstr>
      <vt:lpstr>app13.js(라우터)</vt:lpstr>
      <vt:lpstr>app13_2.js</vt:lpstr>
      <vt:lpstr>/routes/board.js</vt:lpstr>
      <vt:lpstr>/routes/member.js</vt:lpstr>
      <vt:lpstr>app14.js(image  처리)</vt:lpstr>
      <vt:lpstr>필요 라이브러리 설치</vt:lpstr>
      <vt:lpstr>app15.js(미들웨어)</vt:lpstr>
      <vt:lpstr>app16.js(쿠키 미들웨어)</vt:lpstr>
      <vt:lpstr>app17.js(bodyParser)</vt:lpstr>
      <vt:lpstr>app18.js</vt:lpstr>
      <vt:lpstr>app18.js</vt:lpstr>
      <vt:lpstr>app18.js</vt:lpstr>
      <vt:lpstr>login.html</vt:lpstr>
      <vt:lpstr>nodemon – 서버 자동 재시작</vt:lpstr>
      <vt:lpstr>hello 프로젝트 생성하기</vt:lpstr>
      <vt:lpstr>hello2  프로젝트 구조</vt:lpstr>
      <vt:lpstr>app.js </vt:lpstr>
      <vt:lpstr>app.js</vt:lpstr>
      <vt:lpstr>crud만들기(/routes/guestbook.js)</vt:lpstr>
      <vt:lpstr>crud만들기(/routes/guestbook.js)</vt:lpstr>
      <vt:lpstr>crud만들기(/routes/guestbook.js)</vt:lpstr>
      <vt:lpstr>crud만들기(/routes/guestbook.js)</vt:lpstr>
      <vt:lpstr>view(/views/guestbook/list.ejs)</vt:lpstr>
      <vt:lpstr>view(/views/guestbook/write.ejs)</vt:lpstr>
      <vt:lpstr>view(/views/guestbook/view.ejs)</vt:lpstr>
      <vt:lpstr>Session</vt:lpstr>
      <vt:lpstr>Session</vt:lpstr>
      <vt:lpstr>Session</vt:lpstr>
      <vt:lpstr>MySQL</vt:lpstr>
      <vt:lpstr>MySql 설치하기</vt:lpstr>
      <vt:lpstr>MySql 설치</vt:lpstr>
      <vt:lpstr>서비스 시작하기</vt:lpstr>
      <vt:lpstr>MySQL과 연동하기</vt:lpstr>
      <vt:lpstr>디비 시작하기</vt:lpstr>
      <vt:lpstr>mysql 시작하기</vt:lpstr>
      <vt:lpstr>mysql 환경변수 설정하기</vt:lpstr>
      <vt:lpstr>mysql 환경변수 설정하기</vt:lpstr>
      <vt:lpstr>HeidiSql</vt:lpstr>
      <vt:lpstr>HeidiSql </vt:lpstr>
      <vt:lpstr>guestbook table 작성</vt:lpstr>
      <vt:lpstr>데이터추가</vt:lpstr>
      <vt:lpstr>mysql연동</vt:lpstr>
      <vt:lpstr>mysql연동</vt:lpstr>
      <vt:lpstr>mysql2 사용하기</vt:lpstr>
      <vt:lpstr>mysql2 연동</vt:lpstr>
      <vt:lpstr>mysql2 연동</vt:lpstr>
      <vt:lpstr>file upload</vt:lpstr>
      <vt:lpstr>file upload(app.js)</vt:lpstr>
      <vt:lpstr>file upload(html)</vt:lpstr>
      <vt:lpstr>fileupload</vt:lpstr>
      <vt:lpstr>MongoDB</vt:lpstr>
      <vt:lpstr>MongoDB 설치하기</vt:lpstr>
      <vt:lpstr>MongoDB 사용하기</vt:lpstr>
      <vt:lpstr>MongoDB 사용하기</vt:lpstr>
      <vt:lpstr>MongoDB 사용하기</vt:lpstr>
      <vt:lpstr>MongoDB 사용하기</vt:lpstr>
      <vt:lpstr>MongoDB 사용하기</vt:lpstr>
      <vt:lpstr>MongoDB 사용하기</vt:lpstr>
      <vt:lpstr>MongoDB 사용하기</vt:lpstr>
      <vt:lpstr>MongoDB 사용하기</vt:lpstr>
      <vt:lpstr>MongoDB 사용하기(정규식)</vt:lpstr>
      <vt:lpstr>MongoDB 사용하기</vt:lpstr>
      <vt:lpstr>MongoDB 사용하기</vt:lpstr>
      <vt:lpstr>MongoDB 사용하기</vt:lpstr>
      <vt:lpstr>MongoDB 사용하기</vt:lpstr>
      <vt:lpstr>MongoDB 사용하기-배열검색</vt:lpstr>
      <vt:lpstr>MongoDB 사용하기-배열검색</vt:lpstr>
      <vt:lpstr>MongoDB 사용하기</vt:lpstr>
      <vt:lpstr>MongoDB 사용하기</vt:lpstr>
      <vt:lpstr>MongoDB 사용하기</vt:lpstr>
      <vt:lpstr>MongoDB 사용하기</vt:lpstr>
      <vt:lpstr>MongoDB 사용하기</vt:lpstr>
      <vt:lpstr>MongoDB 사용하기</vt:lpstr>
      <vt:lpstr>MongoDB 사용하기</vt:lpstr>
      <vt:lpstr> Auto Sequence (auto_increment, sequence...)</vt:lpstr>
      <vt:lpstr>MongoDB 사용하기</vt:lpstr>
      <vt:lpstr>MongoDB 사용하기</vt:lpstr>
      <vt:lpstr>MongoDB 사용하기</vt:lpstr>
      <vt:lpstr>node.js 와 몽고디비 연동하기</vt:lpstr>
      <vt:lpstr> restful api </vt:lpstr>
      <vt:lpstr>MongoDB연동</vt:lpstr>
      <vt:lpstr>MongoDB연동</vt:lpstr>
      <vt:lpstr>MongoDB연동</vt:lpstr>
      <vt:lpstr>restful api</vt:lpstr>
      <vt:lpstr>포트변경(package.json) 수정하기</vt:lpstr>
      <vt:lpstr>리액트와 연결하기 </vt:lpstr>
      <vt:lpstr>CORS정책 해제</vt:lpstr>
      <vt:lpstr>웹소켓</vt:lpstr>
      <vt:lpstr>웹소켓이란</vt:lpstr>
      <vt:lpstr>ws와 wss프로토콜</vt:lpstr>
      <vt:lpstr>웹소켓이벤트</vt:lpstr>
      <vt:lpstr>웹소켓 핸드쉐이크</vt:lpstr>
      <vt:lpstr>요청 헤더 예시</vt:lpstr>
      <vt:lpstr>요청 헤더 예시</vt:lpstr>
      <vt:lpstr>웹소켓 API</vt:lpstr>
      <vt:lpstr>웹소켓 서버(app1.js)</vt:lpstr>
      <vt:lpstr>웹소켓 클라이언트(index.html)</vt:lpstr>
      <vt:lpstr>웹소켓 채팅</vt:lpstr>
      <vt:lpstr>express 사이트 구축</vt:lpstr>
      <vt:lpstr>JWT</vt:lpstr>
      <vt:lpstr>클라이언트 인증방식</vt:lpstr>
      <vt:lpstr>JWT란</vt:lpstr>
      <vt:lpstr>쿠키방식</vt:lpstr>
      <vt:lpstr>Cookie 방식의 단점</vt:lpstr>
      <vt:lpstr>세션</vt:lpstr>
      <vt:lpstr>세션</vt:lpstr>
      <vt:lpstr>세션 인증 방식</vt:lpstr>
      <vt:lpstr>세션</vt:lpstr>
      <vt:lpstr>Token 인증</vt:lpstr>
      <vt:lpstr>Token 인증방식</vt:lpstr>
      <vt:lpstr>Token 인증방식</vt:lpstr>
      <vt:lpstr>Token 방식 단점</vt:lpstr>
      <vt:lpstr>JWT란</vt:lpstr>
      <vt:lpstr>JWT란</vt:lpstr>
      <vt:lpstr>JWT구조</vt:lpstr>
      <vt:lpstr>JWT구조</vt:lpstr>
      <vt:lpstr>JWT장점</vt:lpstr>
      <vt:lpstr>JWT 인증과정</vt:lpstr>
      <vt:lpstr>jwt구축방법</vt:lpstr>
      <vt:lpstr>Refresh token</vt:lpstr>
      <vt:lpstr>Refresh token</vt:lpstr>
      <vt:lpstr>JWT과정</vt:lpstr>
      <vt:lpstr>nodejs 에서의 jwt 사용하기</vt:lpstr>
      <vt:lpstr>nodejs 에서의 jwt 사용하기</vt:lpstr>
      <vt:lpstr>nodejs 에서의 jwt 사용하기</vt:lpstr>
      <vt:lpstr>nodejs 에서의 jwt 사용하기</vt:lpstr>
      <vt:lpstr>토큰 인증 절차</vt:lpstr>
      <vt:lpstr>토큰 인증 절차</vt:lpstr>
      <vt:lpstr>참고자료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주동수</dc:creator>
  <cp:lastModifiedBy>현숙 백</cp:lastModifiedBy>
  <cp:revision>42</cp:revision>
  <dcterms:created xsi:type="dcterms:W3CDTF">1601-01-01T00:00:00Z</dcterms:created>
  <dcterms:modified xsi:type="dcterms:W3CDTF">2023-10-18T04:47:56Z</dcterms:modified>
</cp:coreProperties>
</file>